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3444" y="-31927"/>
            <a:ext cx="186690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69636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69636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69636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69636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007" y="70103"/>
            <a:ext cx="9013190" cy="6693534"/>
          </a:xfrm>
          <a:custGeom>
            <a:avLst/>
            <a:gdLst/>
            <a:ahLst/>
            <a:cxnLst/>
            <a:rect l="l" t="t" r="r" b="b"/>
            <a:pathLst>
              <a:path w="9013190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2990" y="0"/>
                </a:lnTo>
                <a:lnTo>
                  <a:pt x="8731751" y="3576"/>
                </a:lnTo>
                <a:lnTo>
                  <a:pt x="8778290" y="13967"/>
                </a:lnTo>
                <a:lnTo>
                  <a:pt x="8822095" y="30662"/>
                </a:lnTo>
                <a:lnTo>
                  <a:pt x="8862658" y="53151"/>
                </a:lnTo>
                <a:lnTo>
                  <a:pt x="8899467" y="80923"/>
                </a:lnTo>
                <a:lnTo>
                  <a:pt x="8932012" y="113468"/>
                </a:lnTo>
                <a:lnTo>
                  <a:pt x="8959784" y="150277"/>
                </a:lnTo>
                <a:lnTo>
                  <a:pt x="8982273" y="190840"/>
                </a:lnTo>
                <a:lnTo>
                  <a:pt x="8998968" y="234645"/>
                </a:lnTo>
                <a:lnTo>
                  <a:pt x="9009359" y="281184"/>
                </a:lnTo>
                <a:lnTo>
                  <a:pt x="9012936" y="329946"/>
                </a:lnTo>
                <a:lnTo>
                  <a:pt x="9012936" y="6363487"/>
                </a:lnTo>
                <a:lnTo>
                  <a:pt x="9009359" y="6412239"/>
                </a:lnTo>
                <a:lnTo>
                  <a:pt x="8998968" y="6458771"/>
                </a:lnTo>
                <a:lnTo>
                  <a:pt x="8982273" y="6502571"/>
                </a:lnTo>
                <a:lnTo>
                  <a:pt x="8959784" y="6543130"/>
                </a:lnTo>
                <a:lnTo>
                  <a:pt x="8932012" y="6579937"/>
                </a:lnTo>
                <a:lnTo>
                  <a:pt x="8899467" y="6612482"/>
                </a:lnTo>
                <a:lnTo>
                  <a:pt x="8862658" y="6640254"/>
                </a:lnTo>
                <a:lnTo>
                  <a:pt x="8822095" y="6662742"/>
                </a:lnTo>
                <a:lnTo>
                  <a:pt x="8778290" y="6679438"/>
                </a:lnTo>
                <a:lnTo>
                  <a:pt x="8731751" y="6689829"/>
                </a:lnTo>
                <a:lnTo>
                  <a:pt x="8682990" y="6693406"/>
                </a:lnTo>
                <a:lnTo>
                  <a:pt x="329920" y="6693406"/>
                </a:lnTo>
                <a:lnTo>
                  <a:pt x="281168" y="6689829"/>
                </a:lnTo>
                <a:lnTo>
                  <a:pt x="234636" y="6679438"/>
                </a:lnTo>
                <a:lnTo>
                  <a:pt x="190835" y="6662742"/>
                </a:lnTo>
                <a:lnTo>
                  <a:pt x="150276" y="6640254"/>
                </a:lnTo>
                <a:lnTo>
                  <a:pt x="113469" y="6612482"/>
                </a:lnTo>
                <a:lnTo>
                  <a:pt x="80925" y="6579937"/>
                </a:lnTo>
                <a:lnTo>
                  <a:pt x="53153" y="6543130"/>
                </a:lnTo>
                <a:lnTo>
                  <a:pt x="30664" y="6502571"/>
                </a:lnTo>
                <a:lnTo>
                  <a:pt x="13968" y="6458771"/>
                </a:lnTo>
                <a:lnTo>
                  <a:pt x="3577" y="6412239"/>
                </a:lnTo>
                <a:lnTo>
                  <a:pt x="0" y="6363487"/>
                </a:lnTo>
                <a:lnTo>
                  <a:pt x="0" y="32994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3444" y="62560"/>
            <a:ext cx="5200015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69636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783" y="1503375"/>
            <a:ext cx="8489950" cy="4416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559302" y="6482377"/>
            <a:ext cx="1815464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30428" y="6329836"/>
            <a:ext cx="287020" cy="227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javafx/ev" TargetMode="External"/><Relationship Id="rId2" Type="http://schemas.openxmlformats.org/officeDocument/2006/relationships/hyperlink" Target="http://docs.oracle.com/javase/8/javafx/events-tutorial/gestureeventsjava.htm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fx/2/api/javafx/scene/doc-files/cssref.html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://javafx.com/javafx/8" TargetMode="External"/><Relationship Id="rId2" Type="http://schemas.openxmlformats.org/officeDocument/2006/relationships/hyperlink" Target="http://javafx.com/fxml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hyperlink" Target="http://www.w3schools.com/html/html_example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javafx/user-interface-tutorial/ui_controls.htm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7" y="1397508"/>
            <a:ext cx="9019540" cy="120650"/>
          </a:xfrm>
          <a:custGeom>
            <a:avLst/>
            <a:gdLst/>
            <a:ahLst/>
            <a:cxnLst/>
            <a:rect l="l" t="t" r="r" b="b"/>
            <a:pathLst>
              <a:path w="9019540" h="120650">
                <a:moveTo>
                  <a:pt x="9019032" y="0"/>
                </a:moveTo>
                <a:lnTo>
                  <a:pt x="0" y="0"/>
                </a:lnTo>
                <a:lnTo>
                  <a:pt x="0" y="120396"/>
                </a:lnTo>
                <a:lnTo>
                  <a:pt x="9019032" y="120396"/>
                </a:lnTo>
                <a:lnTo>
                  <a:pt x="9019032" y="0"/>
                </a:lnTo>
                <a:close/>
              </a:path>
            </a:pathLst>
          </a:custGeom>
          <a:solidFill>
            <a:srgbClr val="E6B0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007" y="2976372"/>
            <a:ext cx="9019540" cy="111760"/>
          </a:xfrm>
          <a:custGeom>
            <a:avLst/>
            <a:gdLst/>
            <a:ahLst/>
            <a:cxnLst/>
            <a:rect l="l" t="t" r="r" b="b"/>
            <a:pathLst>
              <a:path w="9019540" h="111760">
                <a:moveTo>
                  <a:pt x="9019032" y="0"/>
                </a:moveTo>
                <a:lnTo>
                  <a:pt x="0" y="0"/>
                </a:lnTo>
                <a:lnTo>
                  <a:pt x="0" y="111251"/>
                </a:lnTo>
                <a:lnTo>
                  <a:pt x="9019032" y="111251"/>
                </a:lnTo>
                <a:lnTo>
                  <a:pt x="9019032" y="0"/>
                </a:lnTo>
                <a:close/>
              </a:path>
            </a:pathLst>
          </a:custGeom>
          <a:solidFill>
            <a:srgbClr val="918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007" y="1517903"/>
            <a:ext cx="9019540" cy="1458595"/>
          </a:xfrm>
          <a:prstGeom prst="rect">
            <a:avLst/>
          </a:prstGeom>
          <a:solidFill>
            <a:srgbClr val="D24717"/>
          </a:solidFill>
        </p:spPr>
        <p:txBody>
          <a:bodyPr vert="horz" wrap="square" lIns="0" tIns="0" rIns="0" bIns="0" rtlCol="0">
            <a:spAutoFit/>
          </a:bodyPr>
          <a:lstStyle/>
          <a:p>
            <a:pPr marL="32384" algn="ctr">
              <a:lnSpc>
                <a:spcPts val="2985"/>
              </a:lnSpc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Graphical</a:t>
            </a:r>
            <a:r>
              <a:rPr sz="4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sz="4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Interfaces</a:t>
            </a:r>
            <a:endParaRPr sz="4000">
              <a:latin typeface="Times New Roman"/>
              <a:cs typeface="Times New Roman"/>
            </a:endParaRPr>
          </a:p>
          <a:p>
            <a:pPr marL="372745" marR="328295" algn="ctr">
              <a:lnSpc>
                <a:spcPct val="100000"/>
              </a:lnSpc>
            </a:pPr>
            <a:r>
              <a:rPr sz="40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JavaFX</a:t>
            </a:r>
            <a:r>
              <a:rPr sz="4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GUI</a:t>
            </a:r>
            <a:r>
              <a:rPr sz="4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Basics,</a:t>
            </a:r>
            <a:r>
              <a:rPr sz="4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Event</a:t>
            </a:r>
            <a:r>
              <a:rPr sz="4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spc="-1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Programming </a:t>
            </a:r>
            <a:r>
              <a:rPr sz="4000" spc="-9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and</a:t>
            </a:r>
            <a:r>
              <a:rPr sz="4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GUI </a:t>
            </a:r>
            <a:r>
              <a:rPr sz="4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UI</a:t>
            </a:r>
            <a:r>
              <a:rPr sz="4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4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Controls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740" y="7112"/>
            <a:ext cx="8085455" cy="5939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42201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javafx.application.Application; </a:t>
            </a:r>
            <a:r>
              <a:rPr sz="1600" b="1" spc="-9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javafx.stage.Stage;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javafx.scene.Scene;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javafx.scene.control.Button;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MyFirstJavaFX</a:t>
            </a:r>
            <a:r>
              <a:rPr sz="2000" b="1" spc="-2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extends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Application</a:t>
            </a:r>
            <a:r>
              <a:rPr sz="16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5904" marR="132715">
              <a:lnSpc>
                <a:spcPct val="100000"/>
              </a:lnSpc>
              <a:spcBef>
                <a:spcPts val="50"/>
              </a:spcBef>
            </a:pPr>
            <a:r>
              <a:rPr sz="1600" b="1" spc="-5" dirty="0">
                <a:latin typeface="Courier New"/>
                <a:cs typeface="Courier New"/>
              </a:rPr>
              <a:t>@Override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Override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 start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method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Application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public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void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start(Stage</a:t>
            </a:r>
            <a:r>
              <a:rPr sz="16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primaryStage)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Create a button </a:t>
            </a:r>
            <a:r>
              <a:rPr sz="1600" b="1" dirty="0">
                <a:latin typeface="Courier New"/>
                <a:cs typeface="Courier New"/>
              </a:rPr>
              <a:t>and</a:t>
            </a:r>
            <a:r>
              <a:rPr sz="1600" b="1" spc="-5" dirty="0">
                <a:latin typeface="Courier New"/>
                <a:cs typeface="Courier New"/>
              </a:rPr>
              <a:t> place it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scene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Button btOK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 Button("OK");</a:t>
            </a:r>
            <a:endParaRPr sz="1600">
              <a:latin typeface="Courier New"/>
              <a:cs typeface="Courier New"/>
            </a:endParaRPr>
          </a:p>
          <a:p>
            <a:pPr marL="500380" marR="12890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Scene(btOK,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200,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250);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primaryStage.setTitle("MyJavaFX");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Set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title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primaryStage.setScene(scene);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Place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primaryStage.show();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 Display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 stage</a:t>
            </a:r>
            <a:endParaRPr sz="160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/**</a:t>
            </a:r>
            <a:endParaRPr sz="1600">
              <a:latin typeface="Courier New"/>
              <a:cs typeface="Courier New"/>
            </a:endParaRPr>
          </a:p>
          <a:p>
            <a:pPr marL="621665" indent="-243840">
              <a:lnSpc>
                <a:spcPct val="100000"/>
              </a:lnSpc>
              <a:buChar char="*"/>
              <a:tabLst>
                <a:tab pos="622300" algn="l"/>
              </a:tabLst>
            </a:pPr>
            <a:r>
              <a:rPr sz="1600" b="1" dirty="0">
                <a:latin typeface="Courier New"/>
                <a:cs typeface="Courier New"/>
              </a:rPr>
              <a:t>The</a:t>
            </a:r>
            <a:r>
              <a:rPr sz="1600" b="1" spc="-5" dirty="0">
                <a:latin typeface="Courier New"/>
                <a:cs typeface="Courier New"/>
              </a:rPr>
              <a:t> main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method is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only needed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for the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IDE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with limited</a:t>
            </a:r>
            <a:endParaRPr sz="1600">
              <a:latin typeface="Courier New"/>
              <a:cs typeface="Courier New"/>
            </a:endParaRPr>
          </a:p>
          <a:p>
            <a:pPr marL="622300" indent="-244475">
              <a:lnSpc>
                <a:spcPct val="100000"/>
              </a:lnSpc>
              <a:buChar char="*"/>
              <a:tabLst>
                <a:tab pos="622935" algn="l"/>
              </a:tabLst>
            </a:pPr>
            <a:r>
              <a:rPr sz="1600" b="1" spc="-5" dirty="0">
                <a:latin typeface="Courier New"/>
                <a:cs typeface="Courier New"/>
              </a:rPr>
              <a:t>JavaFX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support.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Not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needed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for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running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from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command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line.</a:t>
            </a:r>
            <a:endParaRPr sz="16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500380" marR="2934335" indent="-2438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static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main(String[]</a:t>
            </a:r>
            <a:r>
              <a:rPr sz="1600" b="1" spc="3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args)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launch(args);</a:t>
            </a:r>
            <a:endParaRPr sz="160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6664" y="4695444"/>
            <a:ext cx="1729739" cy="216255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10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40" y="140334"/>
            <a:ext cx="7854315" cy="624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9361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dirty="0">
                <a:latin typeface="Courier New"/>
                <a:cs typeface="Courier New"/>
              </a:rPr>
              <a:t> javafx.scene.layout.Pane;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dirty="0">
                <a:latin typeface="Courier New"/>
                <a:cs typeface="Courier New"/>
              </a:rPr>
              <a:t> javafx.animation.KeyFrame;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dirty="0">
                <a:latin typeface="Courier New"/>
                <a:cs typeface="Courier New"/>
              </a:rPr>
              <a:t> javafx.animation.Timeline;</a:t>
            </a:r>
            <a:endParaRPr sz="1200">
              <a:latin typeface="Courier New"/>
              <a:cs typeface="Courier New"/>
            </a:endParaRPr>
          </a:p>
          <a:p>
            <a:pPr marL="12700" marR="378142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javafx.beans.property.DoubleProperty;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javafx.scene.paint.Color;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javafx.scene.shape.Circle;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javafx.util.Duration;</a:t>
            </a:r>
            <a:endParaRPr sz="1200">
              <a:latin typeface="Courier New"/>
              <a:cs typeface="Courier New"/>
            </a:endParaRPr>
          </a:p>
          <a:p>
            <a:pPr marL="379730" marR="3969385" indent="-36766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public</a:t>
            </a:r>
            <a:r>
              <a:rPr sz="1200" b="1" spc="4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class</a:t>
            </a:r>
            <a:r>
              <a:rPr sz="1200" b="1" spc="5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BallPane</a:t>
            </a:r>
            <a:r>
              <a:rPr sz="1200" b="1" spc="5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extends</a:t>
            </a:r>
            <a:r>
              <a:rPr sz="1200" b="1" spc="4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Pane</a:t>
            </a:r>
            <a:r>
              <a:rPr sz="1200" b="1" spc="4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public final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radius 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20;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x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radius,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radius;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dx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1,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dy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1;</a:t>
            </a:r>
            <a:endParaRPr sz="1200">
              <a:latin typeface="Courier New"/>
              <a:cs typeface="Courier New"/>
            </a:endParaRPr>
          </a:p>
          <a:p>
            <a:pPr marL="379730" marR="2954655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private</a:t>
            </a:r>
            <a:r>
              <a:rPr sz="12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Circle(x,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y,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radius); </a:t>
            </a:r>
            <a:r>
              <a:rPr sz="1200" b="1" spc="-7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private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Timeline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animation;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BallPane()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48665" marR="184975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circle.setFill(Color.GREEN);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//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Set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ball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color </a:t>
            </a:r>
            <a:r>
              <a:rPr sz="1200" b="1" dirty="0">
                <a:latin typeface="Courier New"/>
                <a:cs typeface="Courier New"/>
              </a:rPr>
              <a:t> getChildren().add(circle);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Place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ball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into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pane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Create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an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animation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for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moving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ball</a:t>
            </a:r>
            <a:endParaRPr sz="1200">
              <a:latin typeface="Courier New"/>
              <a:cs typeface="Courier New"/>
            </a:endParaRPr>
          </a:p>
          <a:p>
            <a:pPr marL="748665" marR="5080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animation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Timeline(new</a:t>
            </a:r>
            <a:r>
              <a:rPr sz="12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KeyFrame(Duration.millis(50),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e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moveBall())); </a:t>
            </a:r>
            <a:r>
              <a:rPr sz="1200" b="1" spc="-7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animation.setCycleCount(Timeline.INDEFINITE);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animation.play();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//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Start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animation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5531485" indent="-36957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void </a:t>
            </a:r>
            <a:r>
              <a:rPr sz="1200" b="1" spc="-5" dirty="0">
                <a:latin typeface="Courier New"/>
                <a:cs typeface="Courier New"/>
              </a:rPr>
              <a:t>play()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a</a:t>
            </a:r>
            <a:r>
              <a:rPr sz="1200" b="1" spc="10" dirty="0">
                <a:latin typeface="Courier New"/>
                <a:cs typeface="Courier New"/>
              </a:rPr>
              <a:t>n</a:t>
            </a:r>
            <a:r>
              <a:rPr sz="1200" b="1" spc="-5" dirty="0">
                <a:latin typeface="Courier New"/>
                <a:cs typeface="Courier New"/>
              </a:rPr>
              <a:t>im</a:t>
            </a:r>
            <a:r>
              <a:rPr sz="1200" b="1" spc="10" dirty="0">
                <a:latin typeface="Courier New"/>
                <a:cs typeface="Courier New"/>
              </a:rPr>
              <a:t>a</a:t>
            </a:r>
            <a:r>
              <a:rPr sz="1200" b="1" spc="-5" dirty="0">
                <a:latin typeface="Courier New"/>
                <a:cs typeface="Courier New"/>
              </a:rPr>
              <a:t>t</a:t>
            </a:r>
            <a:r>
              <a:rPr sz="1200" b="1" spc="10" dirty="0">
                <a:latin typeface="Courier New"/>
                <a:cs typeface="Courier New"/>
              </a:rPr>
              <a:t>io</a:t>
            </a:r>
            <a:r>
              <a:rPr sz="1200" b="1" spc="-5" dirty="0">
                <a:latin typeface="Courier New"/>
                <a:cs typeface="Courier New"/>
              </a:rPr>
              <a:t>n.</a:t>
            </a:r>
            <a:r>
              <a:rPr sz="1200" b="1" spc="10" dirty="0">
                <a:latin typeface="Courier New"/>
                <a:cs typeface="Courier New"/>
              </a:rPr>
              <a:t>p</a:t>
            </a:r>
            <a:r>
              <a:rPr sz="1200" b="1" spc="-5" dirty="0">
                <a:latin typeface="Courier New"/>
                <a:cs typeface="Courier New"/>
              </a:rPr>
              <a:t>la</a:t>
            </a:r>
            <a:r>
              <a:rPr sz="1200" b="1" spc="15" dirty="0">
                <a:latin typeface="Courier New"/>
                <a:cs typeface="Courier New"/>
              </a:rPr>
              <a:t>y</a:t>
            </a:r>
            <a:r>
              <a:rPr sz="1200" b="1" spc="-5" dirty="0">
                <a:latin typeface="Courier New"/>
                <a:cs typeface="Courier New"/>
              </a:rPr>
              <a:t>(</a:t>
            </a:r>
            <a:r>
              <a:rPr sz="1200" b="1" spc="10" dirty="0">
                <a:latin typeface="Courier New"/>
                <a:cs typeface="Courier New"/>
              </a:rPr>
              <a:t>)</a:t>
            </a:r>
            <a:r>
              <a:rPr sz="1200" b="1" dirty="0"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5440045" indent="-36957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void pause() {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a</a:t>
            </a:r>
            <a:r>
              <a:rPr sz="1200" b="1" spc="10" dirty="0">
                <a:latin typeface="Courier New"/>
                <a:cs typeface="Courier New"/>
              </a:rPr>
              <a:t>n</a:t>
            </a:r>
            <a:r>
              <a:rPr sz="1200" b="1" spc="-5" dirty="0">
                <a:latin typeface="Courier New"/>
                <a:cs typeface="Courier New"/>
              </a:rPr>
              <a:t>im</a:t>
            </a:r>
            <a:r>
              <a:rPr sz="1200" b="1" spc="10" dirty="0">
                <a:latin typeface="Courier New"/>
                <a:cs typeface="Courier New"/>
              </a:rPr>
              <a:t>a</a:t>
            </a:r>
            <a:r>
              <a:rPr sz="1200" b="1" spc="-5" dirty="0">
                <a:latin typeface="Courier New"/>
                <a:cs typeface="Courier New"/>
              </a:rPr>
              <a:t>t</a:t>
            </a:r>
            <a:r>
              <a:rPr sz="1200" b="1" spc="10" dirty="0">
                <a:latin typeface="Courier New"/>
                <a:cs typeface="Courier New"/>
              </a:rPr>
              <a:t>io</a:t>
            </a:r>
            <a:r>
              <a:rPr sz="1200" b="1" spc="-5" dirty="0">
                <a:latin typeface="Courier New"/>
                <a:cs typeface="Courier New"/>
              </a:rPr>
              <a:t>n.</a:t>
            </a:r>
            <a:r>
              <a:rPr sz="1200" b="1" spc="10" dirty="0">
                <a:latin typeface="Courier New"/>
                <a:cs typeface="Courier New"/>
              </a:rPr>
              <a:t>p</a:t>
            </a:r>
            <a:r>
              <a:rPr sz="1200" b="1" spc="-5" dirty="0">
                <a:latin typeface="Courier New"/>
                <a:cs typeface="Courier New"/>
              </a:rPr>
              <a:t>au</a:t>
            </a:r>
            <a:r>
              <a:rPr sz="1200" b="1" spc="10" dirty="0">
                <a:latin typeface="Courier New"/>
                <a:cs typeface="Courier New"/>
              </a:rPr>
              <a:t>s</a:t>
            </a:r>
            <a:r>
              <a:rPr sz="1200" b="1" spc="5" dirty="0">
                <a:latin typeface="Courier New"/>
                <a:cs typeface="Courier New"/>
              </a:rPr>
              <a:t>e</a:t>
            </a:r>
            <a:r>
              <a:rPr sz="1200" b="1" spc="10" dirty="0">
                <a:latin typeface="Courier New"/>
                <a:cs typeface="Courier New"/>
              </a:rPr>
              <a:t>(</a:t>
            </a:r>
            <a:r>
              <a:rPr sz="1200" b="1" spc="-5" dirty="0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2953385" indent="-36957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increaseSpeed()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animation.setRate(animation.getRate() +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0.1);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4794250" indent="-36957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void decreaseSpeed()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animation.setRate(</a:t>
            </a:r>
            <a:endParaRPr sz="1200">
              <a:latin typeface="Courier New"/>
              <a:cs typeface="Courier New"/>
            </a:endParaRPr>
          </a:p>
          <a:p>
            <a:pPr marL="14865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animation.getRate()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&gt; 0 ?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animation.getRate() -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0.1</a:t>
            </a:r>
            <a:r>
              <a:rPr sz="1200" b="1" dirty="0">
                <a:latin typeface="Courier New"/>
                <a:cs typeface="Courier New"/>
              </a:rPr>
              <a:t> : 0);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100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40" y="140334"/>
            <a:ext cx="490537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665" marR="1017905" indent="-36957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public DoubleProperty rateProperty()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animation.rateProperty();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R="1651635" algn="ctr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protected</a:t>
            </a:r>
            <a:r>
              <a:rPr sz="12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void moveBall()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R="1650364" algn="ctr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2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Check</a:t>
            </a:r>
            <a:r>
              <a:rPr sz="1200" b="1" spc="-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boundaries</a:t>
            </a:r>
            <a:endParaRPr sz="1200">
              <a:latin typeface="Courier New"/>
              <a:cs typeface="Courier New"/>
            </a:endParaRPr>
          </a:p>
          <a:p>
            <a:pPr marL="1116330" marR="96520" indent="-367665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(x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&lt;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radius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||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x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r>
              <a:rPr sz="12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getWidth()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radius)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200" b="1" spc="-7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dx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*=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-1;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Change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ball</a:t>
            </a:r>
            <a:r>
              <a:rPr sz="12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move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direction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116330" marR="5080" indent="-367665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(y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&lt;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radius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||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y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getHeight()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radius)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200" b="1" spc="-7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dy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*=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-1;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 Change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ball</a:t>
            </a:r>
            <a:r>
              <a:rPr sz="12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move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direction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748665" marR="2032635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//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Adjust ball position </a:t>
            </a:r>
            <a:r>
              <a:rPr sz="1200" b="1" spc="-7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x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+=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dx;</a:t>
            </a:r>
            <a:endParaRPr sz="1200">
              <a:latin typeface="Courier New"/>
              <a:cs typeface="Courier New"/>
            </a:endParaRPr>
          </a:p>
          <a:p>
            <a:pPr marL="748665" marR="2216150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y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+=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dy;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rc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l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.s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et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en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r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X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x);  c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rc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l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.s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et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en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r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Y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y);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101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492" y="140334"/>
            <a:ext cx="6099810" cy="569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8064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import </a:t>
            </a:r>
            <a:r>
              <a:rPr sz="1200" b="1" dirty="0">
                <a:latin typeface="Courier New"/>
                <a:cs typeface="Courier New"/>
              </a:rPr>
              <a:t>javafx.application.Application;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javafx.stage.Stage;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javafx.scene.Scene;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dirty="0">
                <a:latin typeface="Courier New"/>
                <a:cs typeface="Courier New"/>
              </a:rPr>
              <a:t> javafx.scene.input.KeyCode;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public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class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BounceBallControl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extends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Application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@Override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start(Stage primaryStage) {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BallPane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ballPane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2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BallPane();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// </a:t>
            </a:r>
            <a:r>
              <a:rPr sz="1200" b="1" dirty="0">
                <a:latin typeface="Courier New"/>
                <a:cs typeface="Courier New"/>
              </a:rPr>
              <a:t>Create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ball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pane</a:t>
            </a:r>
            <a:endParaRPr sz="1200">
              <a:latin typeface="Courier New"/>
              <a:cs typeface="Courier New"/>
            </a:endParaRPr>
          </a:p>
          <a:p>
            <a:pPr marL="748665" marR="73787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Pause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and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resume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animation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ballPane.setOnMousePressed(e </a:t>
            </a:r>
            <a:r>
              <a:rPr sz="1200" b="1" spc="5" dirty="0">
                <a:latin typeface="Courier New"/>
                <a:cs typeface="Courier New"/>
              </a:rPr>
              <a:t>-&gt; </a:t>
            </a:r>
            <a:r>
              <a:rPr sz="1200" b="1" dirty="0">
                <a:latin typeface="Courier New"/>
                <a:cs typeface="Courier New"/>
              </a:rPr>
              <a:t>ballPane.pause());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ballPane.setOnMouseReleased(e </a:t>
            </a:r>
            <a:r>
              <a:rPr sz="1200" b="1" spc="-5" dirty="0">
                <a:latin typeface="Courier New"/>
                <a:cs typeface="Courier New"/>
              </a:rPr>
              <a:t>-&gt;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ballPane.play());</a:t>
            </a:r>
            <a:endParaRPr sz="1200">
              <a:latin typeface="Courier New"/>
              <a:cs typeface="Courier New"/>
            </a:endParaRPr>
          </a:p>
          <a:p>
            <a:pPr marL="748665" marR="2214245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//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Increase and decrease animation </a:t>
            </a:r>
            <a:r>
              <a:rPr sz="1200" b="1" spc="-7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ballPane.setOnKeyPressed(e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 {</a:t>
            </a:r>
            <a:endParaRPr sz="1200">
              <a:latin typeface="Courier New"/>
              <a:cs typeface="Courier New"/>
            </a:endParaRPr>
          </a:p>
          <a:p>
            <a:pPr marL="1485900" marR="2027555" indent="-370840">
              <a:lnSpc>
                <a:spcPct val="100000"/>
              </a:lnSpc>
              <a:spcBef>
                <a:spcPts val="5"/>
              </a:spcBef>
            </a:pP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(e.getCode()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==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KeyCode.UP) { </a:t>
            </a:r>
            <a:r>
              <a:rPr sz="1200" b="1" spc="-7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ballPane.increaseSpeed();</a:t>
            </a:r>
            <a:endParaRPr sz="1200">
              <a:latin typeface="Courier New"/>
              <a:cs typeface="Courier New"/>
            </a:endParaRPr>
          </a:p>
          <a:p>
            <a:pPr marL="1485900" marR="1198245" indent="-370840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else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(e.getCode()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==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KeyCode.DOWN)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200" b="1" spc="-7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ballPane.decreaseSpeed();</a:t>
            </a:r>
            <a:endParaRPr sz="1200">
              <a:latin typeface="Courier New"/>
              <a:cs typeface="Courier New"/>
            </a:endParaRPr>
          </a:p>
          <a:p>
            <a:pPr marL="1115695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});</a:t>
            </a:r>
            <a:endParaRPr sz="1200">
              <a:latin typeface="Courier New"/>
              <a:cs typeface="Courier New"/>
            </a:endParaRPr>
          </a:p>
          <a:p>
            <a:pPr marL="748665" marR="129095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Scene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Scene(ballPane,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250,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150);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primaryStage.setTitle("BounceBallControl");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primaryStage.setScene(scene);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primaryStage.show();</a:t>
            </a:r>
            <a:endParaRPr sz="1200">
              <a:latin typeface="Courier New"/>
              <a:cs typeface="Courier New"/>
            </a:endParaRPr>
          </a:p>
          <a:p>
            <a:pPr marL="748665" marR="508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Must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request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focus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after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stage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displayed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ballPane.requestFocus();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748665" marR="2027555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static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main(String[]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args)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launch(args);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102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450" y="218008"/>
            <a:ext cx="8011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70" dirty="0"/>
              <a:t>JavaFX</a:t>
            </a:r>
            <a:r>
              <a:rPr sz="4400" spc="-45" dirty="0"/>
              <a:t> </a:t>
            </a:r>
            <a:r>
              <a:rPr sz="4400" spc="5" dirty="0"/>
              <a:t>support</a:t>
            </a:r>
            <a:r>
              <a:rPr sz="4400" spc="-10" dirty="0"/>
              <a:t> </a:t>
            </a:r>
            <a:r>
              <a:rPr sz="4400" spc="-75" dirty="0"/>
              <a:t>for</a:t>
            </a:r>
            <a:r>
              <a:rPr sz="4400" spc="-5" dirty="0"/>
              <a:t> </a:t>
            </a:r>
            <a:r>
              <a:rPr sz="4400" spc="-75" dirty="0"/>
              <a:t>mobile</a:t>
            </a:r>
            <a:r>
              <a:rPr sz="4400" spc="-25" dirty="0"/>
              <a:t> </a:t>
            </a:r>
            <a:r>
              <a:rPr sz="4400" spc="-20" dirty="0"/>
              <a:t>devices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444" y="1143228"/>
            <a:ext cx="7508875" cy="478345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5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54" dirty="0">
                <a:latin typeface="Times New Roman"/>
                <a:cs typeface="Times New Roman"/>
              </a:rPr>
              <a:t>JavaFX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90" dirty="0">
                <a:latin typeface="Times New Roman"/>
                <a:cs typeface="Times New Roman"/>
              </a:rPr>
              <a:t>has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event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programming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support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for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mobile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devices:</a:t>
            </a:r>
            <a:endParaRPr sz="2600">
              <a:latin typeface="Times New Roman"/>
              <a:cs typeface="Times New Roman"/>
            </a:endParaRPr>
          </a:p>
          <a:p>
            <a:pPr marL="12700" marR="1536700" algn="just">
              <a:lnSpc>
                <a:spcPct val="100000"/>
              </a:lnSpc>
              <a:spcBef>
                <a:spcPts val="660"/>
              </a:spcBef>
            </a:pPr>
            <a:r>
              <a:rPr sz="2600" b="1" spc="-5" dirty="0">
                <a:latin typeface="Courier New"/>
                <a:cs typeface="Courier New"/>
              </a:rPr>
              <a:t>javafx.scene.input.SwipeEvent, </a:t>
            </a:r>
            <a:r>
              <a:rPr sz="2600" b="1" spc="-1550" dirty="0">
                <a:latin typeface="Courier New"/>
                <a:cs typeface="Courier New"/>
              </a:rPr>
              <a:t> </a:t>
            </a:r>
            <a:r>
              <a:rPr sz="2600" b="1" spc="-5" dirty="0">
                <a:latin typeface="Courier New"/>
                <a:cs typeface="Courier New"/>
              </a:rPr>
              <a:t>javafx.scene.input.TouchEvent, </a:t>
            </a:r>
            <a:r>
              <a:rPr sz="2600" b="1" spc="-1550" dirty="0">
                <a:latin typeface="Courier New"/>
                <a:cs typeface="Courier New"/>
              </a:rPr>
              <a:t> </a:t>
            </a:r>
            <a:r>
              <a:rPr sz="2600" b="1" spc="-5" dirty="0">
                <a:latin typeface="Courier New"/>
                <a:cs typeface="Courier New"/>
              </a:rPr>
              <a:t>javafx.scene.input.ZoomEvent.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ourier New"/>
              <a:cs typeface="Courier New"/>
            </a:endParaRPr>
          </a:p>
          <a:p>
            <a:pPr marL="285115" indent="-273050">
              <a:lnSpc>
                <a:spcPct val="100000"/>
              </a:lnSpc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Example:</a:t>
            </a: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680"/>
              </a:spcBef>
            </a:pPr>
            <a:r>
              <a:rPr sz="2400" b="1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2"/>
              </a:rPr>
              <a:t>http://docs.oracle.com/javase/8/javafx/ev </a:t>
            </a:r>
            <a:r>
              <a:rPr sz="2400" b="1" spc="-1430" dirty="0">
                <a:solidFill>
                  <a:srgbClr val="CC9900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sz="2400" b="1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2"/>
              </a:rPr>
              <a:t>ents-tutorial/gestureeventsjava.htm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2400" b="1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ourier New"/>
                <a:cs typeface="Courier New"/>
                <a:hlinkClick r:id="rId3"/>
              </a:rPr>
              <a:t>http://docs.oracle.com/javase/8/javafx/ev </a:t>
            </a:r>
            <a:r>
              <a:rPr sz="2400" b="1" spc="-1430" dirty="0">
                <a:solidFill>
                  <a:srgbClr val="CC9900"/>
                </a:solidFill>
                <a:latin typeface="Courier New"/>
                <a:cs typeface="Courier New"/>
              </a:rPr>
              <a:t> </a:t>
            </a:r>
            <a:r>
              <a:rPr sz="2400" b="1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ourier New"/>
                <a:cs typeface="Courier New"/>
              </a:rPr>
              <a:t>ents-tutorial/toucheventsjava.htm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103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474" y="0"/>
            <a:ext cx="45662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0" dirty="0"/>
              <a:t>Control</a:t>
            </a:r>
            <a:r>
              <a:rPr sz="6000" spc="-100" dirty="0"/>
              <a:t> </a:t>
            </a:r>
            <a:r>
              <a:rPr sz="6000" dirty="0"/>
              <a:t>Nodes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64616" y="1034033"/>
            <a:ext cx="27355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20" dirty="0">
                <a:latin typeface="Times New Roman"/>
                <a:cs typeface="Times New Roman"/>
              </a:rPr>
              <a:t>I</a:t>
            </a:r>
            <a:r>
              <a:rPr sz="2600" spc="-190" dirty="0">
                <a:latin typeface="Times New Roman"/>
                <a:cs typeface="Times New Roman"/>
              </a:rPr>
              <a:t>n</a:t>
            </a:r>
            <a:r>
              <a:rPr sz="2600" spc="-110" dirty="0">
                <a:latin typeface="Times New Roman"/>
                <a:cs typeface="Times New Roman"/>
              </a:rPr>
              <a:t>p</a:t>
            </a:r>
            <a:r>
              <a:rPr sz="2600" spc="-125" dirty="0">
                <a:latin typeface="Times New Roman"/>
                <a:cs typeface="Times New Roman"/>
              </a:rPr>
              <a:t>u</a:t>
            </a:r>
            <a:r>
              <a:rPr sz="2600" spc="35" dirty="0">
                <a:latin typeface="Times New Roman"/>
                <a:cs typeface="Times New Roman"/>
              </a:rPr>
              <a:t>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c</a:t>
            </a:r>
            <a:r>
              <a:rPr sz="2600" spc="-150" dirty="0">
                <a:latin typeface="Times New Roman"/>
                <a:cs typeface="Times New Roman"/>
              </a:rPr>
              <a:t>o</a:t>
            </a:r>
            <a:r>
              <a:rPr sz="2600" spc="-45" dirty="0">
                <a:latin typeface="Times New Roman"/>
                <a:cs typeface="Times New Roman"/>
              </a:rPr>
              <a:t>n</a:t>
            </a:r>
            <a:r>
              <a:rPr sz="2600" spc="-3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r</a:t>
            </a:r>
            <a:r>
              <a:rPr sz="2600" spc="-105" dirty="0">
                <a:latin typeface="Times New Roman"/>
                <a:cs typeface="Times New Roman"/>
              </a:rPr>
              <a:t>ol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n</a:t>
            </a:r>
            <a:r>
              <a:rPr sz="2600" spc="-110" dirty="0">
                <a:latin typeface="Times New Roman"/>
                <a:cs typeface="Times New Roman"/>
              </a:rPr>
              <a:t>o</a:t>
            </a:r>
            <a:r>
              <a:rPr sz="2600" spc="-125" dirty="0">
                <a:latin typeface="Times New Roman"/>
                <a:cs typeface="Times New Roman"/>
              </a:rPr>
              <a:t>d</a:t>
            </a:r>
            <a:r>
              <a:rPr sz="2600" spc="-90" dirty="0">
                <a:latin typeface="Times New Roman"/>
                <a:cs typeface="Times New Roman"/>
              </a:rPr>
              <a:t>es: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48" y="1546860"/>
            <a:ext cx="7956804" cy="29870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104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474" y="0"/>
            <a:ext cx="44259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0" dirty="0"/>
              <a:t>Labeled</a:t>
            </a:r>
            <a:r>
              <a:rPr sz="6000" spc="-60" dirty="0"/>
              <a:t> </a:t>
            </a:r>
            <a:r>
              <a:rPr sz="6000" spc="-10" dirty="0"/>
              <a:t>class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64616" y="975167"/>
            <a:ext cx="7915275" cy="168338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73050" marR="1059180" indent="-273050" algn="r">
              <a:lnSpc>
                <a:spcPct val="100000"/>
              </a:lnSpc>
              <a:spcBef>
                <a:spcPts val="56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7305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label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70" dirty="0">
                <a:latin typeface="Times New Roman"/>
                <a:cs typeface="Times New Roman"/>
              </a:rPr>
              <a:t>display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area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for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60" dirty="0">
                <a:latin typeface="Times New Roman"/>
                <a:cs typeface="Times New Roman"/>
              </a:rPr>
              <a:t>short </a:t>
            </a:r>
            <a:r>
              <a:rPr sz="2600" spc="-10" dirty="0">
                <a:latin typeface="Times New Roman"/>
                <a:cs typeface="Times New Roman"/>
              </a:rPr>
              <a:t>text,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node,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or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both</a:t>
            </a:r>
            <a:endParaRPr sz="2600">
              <a:latin typeface="Times New Roman"/>
              <a:cs typeface="Times New Roman"/>
            </a:endParaRPr>
          </a:p>
          <a:p>
            <a:pPr marL="228600" marR="1062990" lvl="1" indent="-228600" algn="r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228600" algn="l"/>
              </a:tabLst>
            </a:pPr>
            <a:r>
              <a:rPr sz="2400" spc="-75" dirty="0">
                <a:latin typeface="Times New Roman"/>
                <a:cs typeface="Times New Roman"/>
              </a:rPr>
              <a:t>It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often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used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label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other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controls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(usually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text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fields)</a:t>
            </a:r>
            <a:endParaRPr sz="24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160" dirty="0">
                <a:latin typeface="Times New Roman"/>
                <a:cs typeface="Times New Roman"/>
              </a:rPr>
              <a:t>Labels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buttons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share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75" dirty="0">
                <a:latin typeface="Times New Roman"/>
                <a:cs typeface="Times New Roman"/>
              </a:rPr>
              <a:t>many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common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properties: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these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common</a:t>
            </a:r>
            <a:endParaRPr sz="2400">
              <a:latin typeface="Times New Roman"/>
              <a:cs typeface="Times New Roman"/>
            </a:endParaRPr>
          </a:p>
          <a:p>
            <a:pPr marL="561340">
              <a:lnSpc>
                <a:spcPct val="100000"/>
              </a:lnSpc>
            </a:pPr>
            <a:r>
              <a:rPr sz="2400" spc="-45" dirty="0">
                <a:latin typeface="Times New Roman"/>
                <a:cs typeface="Times New Roman"/>
              </a:rPr>
              <a:t>p</a:t>
            </a:r>
            <a:r>
              <a:rPr sz="2400" spc="-50" dirty="0">
                <a:latin typeface="Times New Roman"/>
                <a:cs typeface="Times New Roman"/>
              </a:rPr>
              <a:t>r</a:t>
            </a:r>
            <a:r>
              <a:rPr sz="2400" spc="-105" dirty="0">
                <a:latin typeface="Times New Roman"/>
                <a:cs typeface="Times New Roman"/>
              </a:rPr>
              <a:t>o</a:t>
            </a:r>
            <a:r>
              <a:rPr sz="2400" spc="-100" dirty="0">
                <a:latin typeface="Times New Roman"/>
                <a:cs typeface="Times New Roman"/>
              </a:rPr>
              <a:t>p</a:t>
            </a:r>
            <a:r>
              <a:rPr sz="2400" spc="-40" dirty="0">
                <a:latin typeface="Times New Roman"/>
                <a:cs typeface="Times New Roman"/>
              </a:rPr>
              <a:t>e</a:t>
            </a:r>
            <a:r>
              <a:rPr sz="2400" spc="50" dirty="0">
                <a:latin typeface="Times New Roman"/>
                <a:cs typeface="Times New Roman"/>
              </a:rPr>
              <a:t>r</a:t>
            </a:r>
            <a:r>
              <a:rPr sz="2400" spc="-90" dirty="0">
                <a:latin typeface="Times New Roman"/>
                <a:cs typeface="Times New Roman"/>
              </a:rPr>
              <a:t>ties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a</a:t>
            </a:r>
            <a:r>
              <a:rPr sz="2400" spc="-95" dirty="0">
                <a:latin typeface="Times New Roman"/>
                <a:cs typeface="Times New Roman"/>
              </a:rPr>
              <a:t>re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defi</a:t>
            </a:r>
            <a:r>
              <a:rPr sz="2400" spc="-140" dirty="0">
                <a:latin typeface="Times New Roman"/>
                <a:cs typeface="Times New Roman"/>
              </a:rPr>
              <a:t>n</a:t>
            </a:r>
            <a:r>
              <a:rPr sz="2400" spc="-100" dirty="0">
                <a:latin typeface="Times New Roman"/>
                <a:cs typeface="Times New Roman"/>
              </a:rPr>
              <a:t>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in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Labeled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cl</a:t>
            </a:r>
            <a:r>
              <a:rPr sz="2400" spc="-175" dirty="0">
                <a:latin typeface="Times New Roman"/>
                <a:cs typeface="Times New Roman"/>
              </a:rPr>
              <a:t>a</a:t>
            </a:r>
            <a:r>
              <a:rPr sz="2400" spc="-185" dirty="0">
                <a:latin typeface="Times New Roman"/>
                <a:cs typeface="Times New Roman"/>
              </a:rPr>
              <a:t>ss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96" y="2778815"/>
            <a:ext cx="8897959" cy="319824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105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36144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0" dirty="0"/>
              <a:t>Label</a:t>
            </a:r>
            <a:r>
              <a:rPr sz="6000" spc="-70" dirty="0"/>
              <a:t> </a:t>
            </a:r>
            <a:r>
              <a:rPr sz="6000" spc="-15" dirty="0"/>
              <a:t>class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60" y="1920190"/>
            <a:ext cx="8344555" cy="23361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106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176911"/>
            <a:ext cx="8369934" cy="622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0466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377444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6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javafx.scene.control.ContentDisplay;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javafx.scene.control.Label;</a:t>
            </a:r>
            <a:endParaRPr sz="1400">
              <a:latin typeface="Courier New"/>
              <a:cs typeface="Courier New"/>
            </a:endParaRPr>
          </a:p>
          <a:p>
            <a:pPr marL="12700" marR="441134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javafx.scene.image.Image;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javafx.scene.image.ImageView;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javafx.scene.layout.HBox;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javafx.scene.layout.StackPane;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javafx.scene.paint.Color;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javafx.scene.shape.Circle;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javafx.scene.shape.Rectangle;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javafx.scene.shape.Ellipse;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785"/>
              </a:lnSpc>
            </a:pPr>
            <a:r>
              <a:rPr sz="1500" b="1" spc="-5" dirty="0">
                <a:latin typeface="Courier New"/>
                <a:cs typeface="Courier New"/>
              </a:rPr>
              <a:t>public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class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LabelWithGraphic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extends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Application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500" b="1" spc="-5" dirty="0">
                <a:latin typeface="Courier New"/>
                <a:cs typeface="Courier New"/>
              </a:rPr>
              <a:t>@Override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500" b="1" spc="-5" dirty="0">
                <a:latin typeface="Courier New"/>
                <a:cs typeface="Courier New"/>
              </a:rPr>
              <a:t>public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void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start(Stage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primaryStage)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927100" marR="1718945">
              <a:lnSpc>
                <a:spcPct val="100000"/>
              </a:lnSpc>
            </a:pPr>
            <a:r>
              <a:rPr sz="1500" b="1" spc="-5" dirty="0">
                <a:latin typeface="Courier New"/>
                <a:cs typeface="Courier New"/>
              </a:rPr>
              <a:t>ImageView us </a:t>
            </a:r>
            <a:r>
              <a:rPr sz="1500" b="1" dirty="0">
                <a:latin typeface="Courier New"/>
                <a:cs typeface="Courier New"/>
              </a:rPr>
              <a:t>= </a:t>
            </a:r>
            <a:r>
              <a:rPr sz="1500" b="1" spc="-5" dirty="0">
                <a:latin typeface="Courier New"/>
                <a:cs typeface="Courier New"/>
              </a:rPr>
              <a:t>new ImageView(new Image("us.jpg")); </a:t>
            </a:r>
            <a:r>
              <a:rPr sz="1500" b="1" spc="-890" dirty="0"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Label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lb1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Label("US\n50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States",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us);</a:t>
            </a:r>
            <a:endParaRPr sz="1500">
              <a:latin typeface="Courier New"/>
              <a:cs typeface="Courier New"/>
            </a:endParaRPr>
          </a:p>
          <a:p>
            <a:pPr marL="927100" marR="461009">
              <a:lnSpc>
                <a:spcPct val="100000"/>
              </a:lnSpc>
            </a:pP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lb1.setStyle("-fx-border-color: green; -fx-border-width: 2"); </a:t>
            </a:r>
            <a:r>
              <a:rPr sz="1500" b="1" spc="-89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lb1.setContentDisplay(ContentDisplay.BOTTOM); </a:t>
            </a:r>
            <a:r>
              <a:rPr sz="15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lb1.setTextFill(Color.RED);</a:t>
            </a:r>
            <a:endParaRPr sz="1500">
              <a:latin typeface="Courier New"/>
              <a:cs typeface="Courier New"/>
            </a:endParaRPr>
          </a:p>
          <a:p>
            <a:pPr marL="927100" marR="1034415">
              <a:lnSpc>
                <a:spcPct val="100000"/>
              </a:lnSpc>
              <a:spcBef>
                <a:spcPts val="5"/>
              </a:spcBef>
            </a:pPr>
            <a:r>
              <a:rPr sz="1500" b="1" spc="-5" dirty="0">
                <a:solidFill>
                  <a:srgbClr val="006FC0"/>
                </a:solidFill>
                <a:latin typeface="Courier New"/>
                <a:cs typeface="Courier New"/>
              </a:rPr>
              <a:t>Label lb2 </a:t>
            </a:r>
            <a:r>
              <a:rPr sz="1500" b="1" dirty="0">
                <a:solidFill>
                  <a:srgbClr val="006FC0"/>
                </a:solidFill>
                <a:latin typeface="Courier New"/>
                <a:cs typeface="Courier New"/>
              </a:rPr>
              <a:t>= </a:t>
            </a:r>
            <a:r>
              <a:rPr sz="1500" b="1" spc="-5" dirty="0">
                <a:solidFill>
                  <a:srgbClr val="006FC0"/>
                </a:solidFill>
                <a:latin typeface="Courier New"/>
                <a:cs typeface="Courier New"/>
              </a:rPr>
              <a:t>new Label("Circle", new Circle(50, 50, 25)); </a:t>
            </a:r>
            <a:r>
              <a:rPr sz="1500" b="1" spc="-89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006FC0"/>
                </a:solidFill>
                <a:latin typeface="Courier New"/>
                <a:cs typeface="Courier New"/>
              </a:rPr>
              <a:t>lb2.setContentDisplay(ContentDisplay.TOP); </a:t>
            </a:r>
            <a:r>
              <a:rPr sz="1500" b="1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006FC0"/>
                </a:solidFill>
                <a:latin typeface="Courier New"/>
                <a:cs typeface="Courier New"/>
              </a:rPr>
              <a:t>lb2.setTextFill(Color.ORANGE);</a:t>
            </a:r>
            <a:endParaRPr sz="15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Label</a:t>
            </a:r>
            <a:r>
              <a:rPr sz="15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lb3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Label("Retangle",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Rectangle(10,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10,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50,</a:t>
            </a:r>
            <a:r>
              <a:rPr sz="15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25));</a:t>
            </a:r>
            <a:endParaRPr sz="15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1500" b="1" spc="-5" dirty="0">
                <a:solidFill>
                  <a:srgbClr val="FF0000"/>
                </a:solidFill>
                <a:latin typeface="Courier New"/>
                <a:cs typeface="Courier New"/>
              </a:rPr>
              <a:t>lb3.setContentDisplay(ContentDisplay.RIGHT);</a:t>
            </a:r>
            <a:endParaRPr sz="1500">
              <a:latin typeface="Courier New"/>
              <a:cs typeface="Courier New"/>
            </a:endParaRPr>
          </a:p>
          <a:p>
            <a:pPr marL="927100" marR="348615">
              <a:lnSpc>
                <a:spcPct val="100000"/>
              </a:lnSpc>
            </a:pPr>
            <a:r>
              <a:rPr sz="1500" b="1" spc="-5" dirty="0">
                <a:solidFill>
                  <a:srgbClr val="006FC0"/>
                </a:solidFill>
                <a:latin typeface="Courier New"/>
                <a:cs typeface="Courier New"/>
              </a:rPr>
              <a:t>Label lb4 </a:t>
            </a:r>
            <a:r>
              <a:rPr sz="1500" b="1" dirty="0">
                <a:solidFill>
                  <a:srgbClr val="006FC0"/>
                </a:solidFill>
                <a:latin typeface="Courier New"/>
                <a:cs typeface="Courier New"/>
              </a:rPr>
              <a:t>= </a:t>
            </a:r>
            <a:r>
              <a:rPr sz="1500" b="1" spc="-5" dirty="0">
                <a:solidFill>
                  <a:srgbClr val="006FC0"/>
                </a:solidFill>
                <a:latin typeface="Courier New"/>
                <a:cs typeface="Courier New"/>
              </a:rPr>
              <a:t>new Label("Ellipse", new Ellipse(50, 50, 50, 25)); </a:t>
            </a:r>
            <a:r>
              <a:rPr sz="1500" b="1" spc="-89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500" b="1" spc="-5" dirty="0">
                <a:solidFill>
                  <a:srgbClr val="006FC0"/>
                </a:solidFill>
                <a:latin typeface="Courier New"/>
                <a:cs typeface="Courier New"/>
              </a:rPr>
              <a:t>lb4.setContentDisplay(ContentDisplay.LEFT);</a:t>
            </a:r>
            <a:endParaRPr sz="15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5091" y="1164336"/>
            <a:ext cx="4899660" cy="13426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107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231" y="170815"/>
            <a:ext cx="8898890" cy="578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2044064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Ellipse ellipse </a:t>
            </a:r>
            <a:r>
              <a:rPr sz="1800" b="1" dirty="0">
                <a:latin typeface="Courier New"/>
                <a:cs typeface="Courier New"/>
              </a:rPr>
              <a:t>= </a:t>
            </a:r>
            <a:r>
              <a:rPr sz="1800" b="1" spc="-5" dirty="0">
                <a:latin typeface="Courier New"/>
                <a:cs typeface="Courier New"/>
              </a:rPr>
              <a:t>new </a:t>
            </a:r>
            <a:r>
              <a:rPr sz="1800" b="1" spc="-10" dirty="0">
                <a:latin typeface="Courier New"/>
                <a:cs typeface="Courier New"/>
              </a:rPr>
              <a:t>Ellipse(50, 50, </a:t>
            </a:r>
            <a:r>
              <a:rPr sz="1800" b="1" spc="-5" dirty="0">
                <a:latin typeface="Courier New"/>
                <a:cs typeface="Courier New"/>
              </a:rPr>
              <a:t>50, 25); </a:t>
            </a:r>
            <a:r>
              <a:rPr sz="1800" b="1" spc="-107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ellipse.setStroke(Color.GREEN); 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ellipse.setFill(Color.WHITE);</a:t>
            </a:r>
            <a:endParaRPr sz="1800">
              <a:latin typeface="Courier New"/>
              <a:cs typeface="Courier New"/>
            </a:endParaRPr>
          </a:p>
          <a:p>
            <a:pPr marL="558165" marR="508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StackPane stackPane </a:t>
            </a:r>
            <a:r>
              <a:rPr sz="1800" b="1" dirty="0">
                <a:solidFill>
                  <a:srgbClr val="006FC0"/>
                </a:solidFill>
                <a:latin typeface="Courier New"/>
                <a:cs typeface="Courier New"/>
              </a:rPr>
              <a:t>=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new StackPane(); </a:t>
            </a:r>
            <a:r>
              <a:rPr sz="1800" b="1" spc="-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stackPane.getChildren().addAll(ellipse, </a:t>
            </a:r>
            <a:r>
              <a:rPr sz="1800" b="1" spc="-10" dirty="0">
                <a:solidFill>
                  <a:srgbClr val="001F5F"/>
                </a:solidFill>
                <a:latin typeface="Courier New"/>
                <a:cs typeface="Courier New"/>
              </a:rPr>
              <a:t>new Label("JavaFX")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); </a:t>
            </a:r>
            <a:r>
              <a:rPr sz="1800" b="1" spc="-107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Label lb5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new Label("A pane inside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label",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stackPane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);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lb5.setContentDisplay(ContentDisplay.BOTTOM);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558165" marR="137223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HBox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pane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new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HBox(20); 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pane.getChildren().addAll(lb1,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lb2,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lb3,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lb4,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lb5);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558165" marR="259969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Scene </a:t>
            </a:r>
            <a:r>
              <a:rPr sz="1800" b="1" spc="-5" dirty="0">
                <a:latin typeface="Courier New"/>
                <a:cs typeface="Courier New"/>
              </a:rPr>
              <a:t>scene </a:t>
            </a:r>
            <a:r>
              <a:rPr sz="1800" b="1" dirty="0">
                <a:latin typeface="Courier New"/>
                <a:cs typeface="Courier New"/>
              </a:rPr>
              <a:t>= </a:t>
            </a:r>
            <a:r>
              <a:rPr sz="1800" b="1" spc="-5" dirty="0">
                <a:latin typeface="Courier New"/>
                <a:cs typeface="Courier New"/>
              </a:rPr>
              <a:t>new </a:t>
            </a:r>
            <a:r>
              <a:rPr sz="1800" b="1" spc="-10" dirty="0">
                <a:latin typeface="Courier New"/>
                <a:cs typeface="Courier New"/>
              </a:rPr>
              <a:t>Scene(pane, 700, 150); 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primaryStage.setTitle("LabelWithGraphic"); </a:t>
            </a:r>
            <a:r>
              <a:rPr sz="1800" b="1" spc="-107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primaryStage.setScene(scene); 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primaryStage.show();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558165" marR="3418204" indent="-54610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public static void main(String[] args) </a:t>
            </a:r>
            <a:r>
              <a:rPr sz="1800" b="1" dirty="0">
                <a:latin typeface="Courier New"/>
                <a:cs typeface="Courier New"/>
              </a:rPr>
              <a:t>{ </a:t>
            </a:r>
            <a:r>
              <a:rPr sz="1800" b="1" spc="-107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launch(args);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108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002" y="6495077"/>
            <a:ext cx="1790064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5" dirty="0">
                <a:latin typeface="Arial MT"/>
                <a:cs typeface="Arial MT"/>
              </a:rPr>
              <a:t> Paul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62560"/>
            <a:ext cx="67722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ButtonBase</a:t>
            </a:r>
            <a:r>
              <a:rPr spc="-35" dirty="0"/>
              <a:t> </a:t>
            </a:r>
            <a:r>
              <a:rPr spc="-20" dirty="0"/>
              <a:t>and</a:t>
            </a:r>
            <a:r>
              <a:rPr spc="-35" dirty="0"/>
              <a:t> </a:t>
            </a:r>
            <a:r>
              <a:rPr spc="-55" dirty="0"/>
              <a:t>Button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8416" y="844143"/>
            <a:ext cx="8379459" cy="22358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button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control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that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triggers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an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action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event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when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clicked.</a:t>
            </a:r>
            <a:endParaRPr sz="2600">
              <a:latin typeface="Times New Roman"/>
              <a:cs typeface="Times New Roman"/>
            </a:endParaRPr>
          </a:p>
          <a:p>
            <a:pPr marL="285115" marR="508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54" dirty="0">
                <a:latin typeface="Times New Roman"/>
                <a:cs typeface="Times New Roman"/>
              </a:rPr>
              <a:t>JavaFX</a:t>
            </a:r>
            <a:r>
              <a:rPr sz="2600" spc="-25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provides </a:t>
            </a:r>
            <a:r>
              <a:rPr sz="2600" spc="-105" dirty="0">
                <a:latin typeface="Times New Roman"/>
                <a:cs typeface="Times New Roman"/>
              </a:rPr>
              <a:t>regular </a:t>
            </a:r>
            <a:r>
              <a:rPr sz="2600" spc="-65" dirty="0">
                <a:latin typeface="Times New Roman"/>
                <a:cs typeface="Times New Roman"/>
              </a:rPr>
              <a:t>buttons, </a:t>
            </a:r>
            <a:r>
              <a:rPr sz="2600" spc="-125" dirty="0">
                <a:latin typeface="Times New Roman"/>
                <a:cs typeface="Times New Roman"/>
              </a:rPr>
              <a:t>toggle </a:t>
            </a:r>
            <a:r>
              <a:rPr sz="2600" spc="-65" dirty="0">
                <a:latin typeface="Times New Roman"/>
                <a:cs typeface="Times New Roman"/>
              </a:rPr>
              <a:t>buttons, </a:t>
            </a:r>
            <a:r>
              <a:rPr sz="2600" spc="-135" dirty="0">
                <a:latin typeface="Times New Roman"/>
                <a:cs typeface="Times New Roman"/>
              </a:rPr>
              <a:t>check box </a:t>
            </a:r>
            <a:r>
              <a:rPr sz="2600" spc="-65" dirty="0">
                <a:latin typeface="Times New Roman"/>
                <a:cs typeface="Times New Roman"/>
              </a:rPr>
              <a:t>buttons,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a</a:t>
            </a:r>
            <a:r>
              <a:rPr sz="2600" spc="-175" dirty="0">
                <a:latin typeface="Times New Roman"/>
                <a:cs typeface="Times New Roman"/>
              </a:rPr>
              <a:t>n</a:t>
            </a:r>
            <a:r>
              <a:rPr sz="2600" spc="-110" dirty="0">
                <a:latin typeface="Times New Roman"/>
                <a:cs typeface="Times New Roman"/>
              </a:rPr>
              <a:t>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ra</a:t>
            </a:r>
            <a:r>
              <a:rPr sz="2600" spc="-125" dirty="0">
                <a:latin typeface="Times New Roman"/>
                <a:cs typeface="Times New Roman"/>
              </a:rPr>
              <a:t>d</a:t>
            </a:r>
            <a:r>
              <a:rPr sz="2600" spc="-120" dirty="0">
                <a:latin typeface="Times New Roman"/>
                <a:cs typeface="Times New Roman"/>
              </a:rPr>
              <a:t>io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b</a:t>
            </a:r>
            <a:r>
              <a:rPr sz="2600" spc="-45" dirty="0">
                <a:latin typeface="Times New Roman"/>
                <a:cs typeface="Times New Roman"/>
              </a:rPr>
              <a:t>u</a:t>
            </a:r>
            <a:r>
              <a:rPr sz="2600" spc="-40" dirty="0">
                <a:latin typeface="Times New Roman"/>
                <a:cs typeface="Times New Roman"/>
              </a:rPr>
              <a:t>t</a:t>
            </a:r>
            <a:r>
              <a:rPr sz="2600" spc="-25" dirty="0">
                <a:latin typeface="Times New Roman"/>
                <a:cs typeface="Times New Roman"/>
              </a:rPr>
              <a:t>t</a:t>
            </a:r>
            <a:r>
              <a:rPr sz="2600" spc="-60" dirty="0">
                <a:latin typeface="Times New Roman"/>
                <a:cs typeface="Times New Roman"/>
              </a:rPr>
              <a:t>o</a:t>
            </a:r>
            <a:r>
              <a:rPr sz="2600" spc="-170" dirty="0">
                <a:latin typeface="Times New Roman"/>
                <a:cs typeface="Times New Roman"/>
              </a:rPr>
              <a:t>n</a:t>
            </a:r>
            <a:r>
              <a:rPr sz="2600" spc="-190" dirty="0">
                <a:latin typeface="Times New Roman"/>
                <a:cs typeface="Times New Roman"/>
              </a:rPr>
              <a:t>s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5115" marR="40767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common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features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these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buttons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are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defined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ButtonBase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285" dirty="0">
                <a:latin typeface="Times New Roman"/>
                <a:cs typeface="Times New Roman"/>
              </a:rPr>
              <a:t>L</a:t>
            </a:r>
            <a:r>
              <a:rPr sz="2600" spc="-130" dirty="0">
                <a:latin typeface="Times New Roman"/>
                <a:cs typeface="Times New Roman"/>
              </a:rPr>
              <a:t>abel</a:t>
            </a:r>
            <a:r>
              <a:rPr sz="2600" spc="-145" dirty="0">
                <a:latin typeface="Times New Roman"/>
                <a:cs typeface="Times New Roman"/>
              </a:rPr>
              <a:t>e</a:t>
            </a:r>
            <a:r>
              <a:rPr sz="2600" spc="-110" dirty="0">
                <a:latin typeface="Times New Roman"/>
                <a:cs typeface="Times New Roman"/>
              </a:rPr>
              <a:t>d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cl</a:t>
            </a:r>
            <a:r>
              <a:rPr sz="2600" spc="-185" dirty="0">
                <a:latin typeface="Times New Roman"/>
                <a:cs typeface="Times New Roman"/>
              </a:rPr>
              <a:t>a</a:t>
            </a:r>
            <a:r>
              <a:rPr sz="2600" spc="-175" dirty="0">
                <a:latin typeface="Times New Roman"/>
                <a:cs typeface="Times New Roman"/>
              </a:rPr>
              <a:t>sse</a:t>
            </a:r>
            <a:r>
              <a:rPr sz="2600" spc="-220" dirty="0">
                <a:latin typeface="Times New Roman"/>
                <a:cs typeface="Times New Roman"/>
              </a:rPr>
              <a:t>s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6304" y="3169157"/>
            <a:ext cx="8464550" cy="3498850"/>
            <a:chOff x="146304" y="3169157"/>
            <a:chExt cx="8464550" cy="3498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556" y="3169157"/>
              <a:ext cx="8083298" cy="3454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109</a:t>
            </a:fld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492" y="135763"/>
            <a:ext cx="7961630" cy="6122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2364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// Multiple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stages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 </a:t>
            </a:r>
            <a:r>
              <a:rPr sz="1600" b="1" dirty="0">
                <a:latin typeface="Courier New"/>
                <a:cs typeface="Courier New"/>
              </a:rPr>
              <a:t>be</a:t>
            </a:r>
            <a:r>
              <a:rPr sz="1600" b="1" spc="-5" dirty="0">
                <a:latin typeface="Courier New"/>
                <a:cs typeface="Courier New"/>
              </a:rPr>
              <a:t> added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beside the</a:t>
            </a:r>
            <a:r>
              <a:rPr sz="1600" b="1" spc="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javafx.application.Application;</a:t>
            </a:r>
            <a:endParaRPr sz="1600">
              <a:latin typeface="Courier New"/>
              <a:cs typeface="Courier New"/>
            </a:endParaRPr>
          </a:p>
          <a:p>
            <a:pPr marL="12700" marR="476440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 javafx.stage.Stage;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javafx.scene.Scene;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javafx.scene.control.Button;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MultipleStageDemo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extends Application {</a:t>
            </a:r>
            <a:endParaRPr sz="1600">
              <a:latin typeface="Courier New"/>
              <a:cs typeface="Courier New"/>
            </a:endParaRPr>
          </a:p>
          <a:p>
            <a:pPr marL="256540" marR="825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@Override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Override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 start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method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Application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start(Stage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 marR="110363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Create a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 </a:t>
            </a:r>
            <a:r>
              <a:rPr sz="1600" b="1" dirty="0">
                <a:latin typeface="Courier New"/>
                <a:cs typeface="Courier New"/>
              </a:rPr>
              <a:t>and </a:t>
            </a:r>
            <a:r>
              <a:rPr sz="1600" b="1" spc="-5" dirty="0">
                <a:latin typeface="Courier New"/>
                <a:cs typeface="Courier New"/>
              </a:rPr>
              <a:t>place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button in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Scene(new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Button("OK"),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200,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250);</a:t>
            </a:r>
            <a:endParaRPr sz="1600">
              <a:latin typeface="Courier New"/>
              <a:cs typeface="Courier New"/>
            </a:endParaRPr>
          </a:p>
          <a:p>
            <a:pPr marL="500380" marR="50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primaryStage.setTitle("MyJavaFX");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Set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title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primaryStage.setScene(scene);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Place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primaryStage.show();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Display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</a:t>
            </a:r>
            <a:endParaRPr sz="1600">
              <a:latin typeface="Courier New"/>
              <a:cs typeface="Courier New"/>
            </a:endParaRPr>
          </a:p>
          <a:p>
            <a:pPr marL="500380" marR="85979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Stage();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Create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new stage 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stage.setTitle("Second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Stage");</a:t>
            </a:r>
            <a:r>
              <a:rPr sz="16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Set</a:t>
            </a:r>
            <a:r>
              <a:rPr sz="16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title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Set a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scene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with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 button</a:t>
            </a:r>
            <a:r>
              <a:rPr sz="16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in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the stage</a:t>
            </a:r>
            <a:endParaRPr sz="1600">
              <a:latin typeface="Courier New"/>
              <a:cs typeface="Courier New"/>
            </a:endParaRPr>
          </a:p>
          <a:p>
            <a:pPr marL="500380" marR="5715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stage.setScene(new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Scene(new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Button("New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Stage"),</a:t>
            </a:r>
            <a:r>
              <a:rPr sz="16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100,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100)); </a:t>
            </a:r>
            <a:r>
              <a:rPr sz="1600" b="1" spc="-9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stage.show(); 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Display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the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stage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378460" marR="2810510" indent="-12192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static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main(String[]</a:t>
            </a:r>
            <a:r>
              <a:rPr sz="1600" b="1" spc="3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args)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launch(args);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196" y="4597908"/>
            <a:ext cx="1805940" cy="22600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0335" y="4597908"/>
            <a:ext cx="1289303" cy="14599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11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176911"/>
            <a:ext cx="8431530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662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55372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javafx.geometry.Pos;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436626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javafx.scene.control.Button;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javafx.scene.image.ImageView;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javafx.scene.layout.BorderPane;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javafx.scene.layout.HBox;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javafx.scene.layout.Pane;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javafx.scene.text.Text;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9420" marR="3622040" indent="-4267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ButtonDemo extends </a:t>
            </a:r>
            <a:r>
              <a:rPr sz="1400" b="1" spc="-10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 marR="2769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 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Scene(getPane(), </a:t>
            </a:r>
            <a:r>
              <a:rPr sz="1400" b="1" spc="-5" dirty="0">
                <a:latin typeface="Courier New"/>
                <a:cs typeface="Courier New"/>
              </a:rPr>
              <a:t>450, </a:t>
            </a:r>
            <a:r>
              <a:rPr sz="1400" b="1" spc="-10" dirty="0">
                <a:latin typeface="Courier New"/>
                <a:cs typeface="Courier New"/>
              </a:rPr>
              <a:t>200);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primaryStage.setTitle("ButtonDemo");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primaryStage.setScene(scene); </a:t>
            </a:r>
            <a:r>
              <a:rPr sz="1400" b="1" spc="-5" dirty="0">
                <a:latin typeface="Courier New"/>
                <a:cs typeface="Courier New"/>
              </a:rPr>
              <a:t> primaryStage.show();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protected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 </a:t>
            </a:r>
            <a:r>
              <a:rPr sz="1400" b="1" spc="-10" dirty="0">
                <a:latin typeface="Courier New"/>
                <a:cs typeface="Courier New"/>
              </a:rPr>
              <a:t>text</a:t>
            </a:r>
            <a:r>
              <a:rPr sz="1400" b="1" dirty="0">
                <a:latin typeface="Courier New"/>
                <a:cs typeface="Courier New"/>
              </a:rPr>
              <a:t> 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Text(50,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50,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"JavaFX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Programming");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protected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getPane()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HBox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paneForButtons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HBox(20);</a:t>
            </a:r>
            <a:endParaRPr sz="140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Button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btLeft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Button("Left", new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ImageView("image/left.gif"));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Button btRight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Button("Right", new ImageView("image/right.gif"));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paneForButtons.getChildren().addAll(btLeft, btRight);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paneForButtons.setAlignment(Pos.CENTER);</a:t>
            </a:r>
            <a:endParaRPr sz="1400">
              <a:latin typeface="Courier New"/>
              <a:cs typeface="Courier New"/>
            </a:endParaRPr>
          </a:p>
          <a:p>
            <a:pPr marL="864235" marR="2132965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paneForButtons.setStyle("-fx-border-color:</a:t>
            </a:r>
            <a:r>
              <a:rPr sz="1400" b="1" spc="9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green");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 </a:t>
            </a:r>
            <a:r>
              <a:rPr sz="1400" b="1" spc="-10" dirty="0">
                <a:latin typeface="Courier New"/>
                <a:cs typeface="Courier New"/>
              </a:rPr>
              <a:t>pane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BorderPane(); </a:t>
            </a:r>
            <a:r>
              <a:rPr sz="1400" b="1" spc="-5" dirty="0">
                <a:latin typeface="Courier New"/>
                <a:cs typeface="Courier New"/>
              </a:rPr>
              <a:t> pane.setBottom(paneForButtons);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111" y="158495"/>
            <a:ext cx="3942588" cy="173431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660" y="6329836"/>
            <a:ext cx="3841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110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390270"/>
            <a:ext cx="6623050" cy="3014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4235" marR="1920239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Pane paneForText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Pane();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paneForText.getChildren().add(text);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pane.setCenter(paneForText);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btLeft.setOnAction(e -&gt; text.setX(text.getX() </a:t>
            </a:r>
            <a:r>
              <a:rPr sz="1400" b="1" dirty="0">
                <a:latin typeface="Courier New"/>
                <a:cs typeface="Courier New"/>
              </a:rPr>
              <a:t>- </a:t>
            </a:r>
            <a:r>
              <a:rPr sz="1400" b="1" spc="-5" dirty="0">
                <a:latin typeface="Courier New"/>
                <a:cs typeface="Courier New"/>
              </a:rPr>
              <a:t>10));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btRight.setOnAction(e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-&gt;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text.setX(text.getX()</a:t>
            </a:r>
            <a:r>
              <a:rPr sz="1400" b="1" dirty="0">
                <a:latin typeface="Courier New"/>
                <a:cs typeface="Courier New"/>
              </a:rPr>
              <a:t> +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10));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return</a:t>
            </a:r>
            <a:r>
              <a:rPr sz="1400" b="1" spc="-7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864235" marR="1920239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static 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660" y="6329836"/>
            <a:ext cx="3841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111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002" y="6495077"/>
            <a:ext cx="1790064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5" dirty="0">
                <a:latin typeface="Arial MT"/>
                <a:cs typeface="Arial MT"/>
              </a:rPr>
              <a:t> Paul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31800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0" dirty="0"/>
              <a:t>CheckBox</a:t>
            </a:r>
            <a:endParaRPr sz="6000"/>
          </a:p>
        </p:txBody>
      </p:sp>
      <p:sp>
        <p:nvSpPr>
          <p:cNvPr id="4" name="object 4"/>
          <p:cNvSpPr txBox="1"/>
          <p:nvPr/>
        </p:nvSpPr>
        <p:spPr>
          <a:xfrm>
            <a:off x="464616" y="844143"/>
            <a:ext cx="8285480" cy="17633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70" dirty="0">
                <a:latin typeface="Times New Roman"/>
                <a:cs typeface="Times New Roman"/>
              </a:rPr>
              <a:t>CheckBox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used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for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user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make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selection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(square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box).</a:t>
            </a:r>
            <a:endParaRPr sz="2600">
              <a:latin typeface="Times New Roman"/>
              <a:cs typeface="Times New Roman"/>
            </a:endParaRPr>
          </a:p>
          <a:p>
            <a:pPr marL="285115" marR="508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70" dirty="0">
                <a:latin typeface="Times New Roman"/>
                <a:cs typeface="Times New Roman"/>
              </a:rPr>
              <a:t>CheckBox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inherits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all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properties </a:t>
            </a:r>
            <a:r>
              <a:rPr sz="2600" spc="-114" dirty="0">
                <a:latin typeface="Times New Roman"/>
                <a:cs typeface="Times New Roman"/>
              </a:rPr>
              <a:t>from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ButtonBase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Labeled: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o</a:t>
            </a:r>
            <a:r>
              <a:rPr sz="2600" spc="-125" dirty="0">
                <a:latin typeface="Times New Roman"/>
                <a:cs typeface="Times New Roman"/>
              </a:rPr>
              <a:t>n</a:t>
            </a:r>
            <a:r>
              <a:rPr sz="2600" spc="-185" dirty="0">
                <a:latin typeface="Times New Roman"/>
                <a:cs typeface="Times New Roman"/>
              </a:rPr>
              <a:t>Ac</a:t>
            </a:r>
            <a:r>
              <a:rPr sz="2600" spc="-100" dirty="0">
                <a:latin typeface="Times New Roman"/>
                <a:cs typeface="Times New Roman"/>
              </a:rPr>
              <a:t>t</a:t>
            </a:r>
            <a:r>
              <a:rPr sz="2600" spc="-105" dirty="0">
                <a:latin typeface="Times New Roman"/>
                <a:cs typeface="Times New Roman"/>
              </a:rPr>
              <a:t>io</a:t>
            </a:r>
            <a:r>
              <a:rPr sz="2600" spc="-140" dirty="0">
                <a:latin typeface="Times New Roman"/>
                <a:cs typeface="Times New Roman"/>
              </a:rPr>
              <a:t>n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te</a:t>
            </a:r>
            <a:r>
              <a:rPr sz="2600" spc="-85" dirty="0">
                <a:latin typeface="Times New Roman"/>
                <a:cs typeface="Times New Roman"/>
              </a:rPr>
              <a:t>x</a:t>
            </a:r>
            <a:r>
              <a:rPr sz="2600" spc="70" dirty="0">
                <a:latin typeface="Times New Roman"/>
                <a:cs typeface="Times New Roman"/>
              </a:rPr>
              <a:t>t,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g</a:t>
            </a:r>
            <a:r>
              <a:rPr sz="2600" spc="-125" dirty="0">
                <a:latin typeface="Times New Roman"/>
                <a:cs typeface="Times New Roman"/>
              </a:rPr>
              <a:t>raphic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ali</a:t>
            </a:r>
            <a:r>
              <a:rPr sz="2600" spc="-225" dirty="0">
                <a:latin typeface="Times New Roman"/>
                <a:cs typeface="Times New Roman"/>
              </a:rPr>
              <a:t>g</a:t>
            </a:r>
            <a:r>
              <a:rPr sz="2600" spc="-130" dirty="0">
                <a:latin typeface="Times New Roman"/>
                <a:cs typeface="Times New Roman"/>
              </a:rPr>
              <a:t>nm</a:t>
            </a:r>
            <a:r>
              <a:rPr sz="2600" spc="-110" dirty="0">
                <a:latin typeface="Times New Roman"/>
                <a:cs typeface="Times New Roman"/>
              </a:rPr>
              <a:t>e</a:t>
            </a:r>
            <a:r>
              <a:rPr sz="2600" spc="-45" dirty="0">
                <a:latin typeface="Times New Roman"/>
                <a:cs typeface="Times New Roman"/>
              </a:rPr>
              <a:t>n</a:t>
            </a:r>
            <a:r>
              <a:rPr sz="2600" spc="-40" dirty="0">
                <a:latin typeface="Times New Roman"/>
                <a:cs typeface="Times New Roman"/>
              </a:rPr>
              <a:t>t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g</a:t>
            </a:r>
            <a:r>
              <a:rPr sz="2600" spc="-125" dirty="0">
                <a:latin typeface="Times New Roman"/>
                <a:cs typeface="Times New Roman"/>
              </a:rPr>
              <a:t>raphi</a:t>
            </a:r>
            <a:r>
              <a:rPr sz="2600" spc="-145" dirty="0">
                <a:latin typeface="Times New Roman"/>
                <a:cs typeface="Times New Roman"/>
              </a:rPr>
              <a:t>c</a:t>
            </a:r>
            <a:r>
              <a:rPr sz="2600" spc="-465" dirty="0">
                <a:latin typeface="Times New Roman"/>
                <a:cs typeface="Times New Roman"/>
              </a:rPr>
              <a:t>T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120" dirty="0">
                <a:latin typeface="Times New Roman"/>
                <a:cs typeface="Times New Roman"/>
              </a:rPr>
              <a:t>x</a:t>
            </a:r>
            <a:r>
              <a:rPr sz="2600" spc="-40" dirty="0">
                <a:latin typeface="Times New Roman"/>
                <a:cs typeface="Times New Roman"/>
              </a:rPr>
              <a:t>t</a:t>
            </a:r>
            <a:r>
              <a:rPr sz="2600" spc="-110" dirty="0">
                <a:latin typeface="Times New Roman"/>
                <a:cs typeface="Times New Roman"/>
              </a:rPr>
              <a:t>G</a:t>
            </a:r>
            <a:r>
              <a:rPr sz="2600" spc="-150" dirty="0">
                <a:latin typeface="Times New Roman"/>
                <a:cs typeface="Times New Roman"/>
              </a:rPr>
              <a:t>a</a:t>
            </a:r>
            <a:r>
              <a:rPr sz="2600" spc="-220" dirty="0">
                <a:latin typeface="Times New Roman"/>
                <a:cs typeface="Times New Roman"/>
              </a:rPr>
              <a:t>p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te</a:t>
            </a:r>
            <a:r>
              <a:rPr sz="2600" spc="-85" dirty="0">
                <a:latin typeface="Times New Roman"/>
                <a:cs typeface="Times New Roman"/>
              </a:rPr>
              <a:t>x</a:t>
            </a:r>
            <a:r>
              <a:rPr sz="2600" spc="-75" dirty="0">
                <a:latin typeface="Times New Roman"/>
                <a:cs typeface="Times New Roman"/>
              </a:rPr>
              <a:t>t</a:t>
            </a:r>
            <a:r>
              <a:rPr sz="2600" spc="-160" dirty="0">
                <a:latin typeface="Times New Roman"/>
                <a:cs typeface="Times New Roman"/>
              </a:rPr>
              <a:t>F</a:t>
            </a:r>
            <a:r>
              <a:rPr sz="2600" spc="-110" dirty="0">
                <a:latin typeface="Times New Roman"/>
                <a:cs typeface="Times New Roman"/>
              </a:rPr>
              <a:t>ill</a:t>
            </a:r>
            <a:r>
              <a:rPr sz="2600" spc="110" dirty="0">
                <a:latin typeface="Times New Roman"/>
                <a:cs typeface="Times New Roman"/>
              </a:rPr>
              <a:t>,  </a:t>
            </a:r>
            <a:r>
              <a:rPr sz="2600" spc="-125" dirty="0">
                <a:latin typeface="Times New Roman"/>
                <a:cs typeface="Times New Roman"/>
              </a:rPr>
              <a:t>contentDisplay.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6304" y="2772598"/>
            <a:ext cx="8853170" cy="3895090"/>
            <a:chOff x="146304" y="2772598"/>
            <a:chExt cx="8853170" cy="38950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784" y="2772598"/>
              <a:ext cx="8647694" cy="38114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0136" y="6329836"/>
            <a:ext cx="3879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112</a:t>
            </a:fld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176911"/>
            <a:ext cx="6941820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386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javafx.event.ActionEvent;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javafx.event.EventHandler;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9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javafx.geometry.Insets;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-8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javafx.scene.control.CheckBox;</a:t>
            </a:r>
            <a:endParaRPr sz="1400">
              <a:latin typeface="Courier New"/>
              <a:cs typeface="Courier New"/>
            </a:endParaRPr>
          </a:p>
          <a:p>
            <a:pPr marL="12700" marR="287718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 javafx.scene.layout.BorderPane;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javafx.scene.layout.VBox;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javafx.scene.text.Font;</a:t>
            </a:r>
            <a:endParaRPr sz="1400">
              <a:latin typeface="Courier New"/>
              <a:cs typeface="Courier New"/>
            </a:endParaRPr>
          </a:p>
          <a:p>
            <a:pPr marL="12700" marR="298386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javafx.scene.text.FontPosture;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javafx.scene.text.FontWeight;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class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CheckBoxDemo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extends </a:t>
            </a:r>
            <a:r>
              <a:rPr sz="1400" b="1" spc="-10" dirty="0">
                <a:latin typeface="Courier New"/>
                <a:cs typeface="Courier New"/>
              </a:rPr>
              <a:t>ButtonDemo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@Override // Override the getPane() method in the super class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protected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getPane()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BorderPane </a:t>
            </a:r>
            <a:r>
              <a:rPr sz="1400" b="1" spc="-10" dirty="0">
                <a:latin typeface="Courier New"/>
                <a:cs typeface="Courier New"/>
              </a:rPr>
              <a:t>pane</a:t>
            </a:r>
            <a:r>
              <a:rPr sz="1400" b="1" dirty="0">
                <a:latin typeface="Courier New"/>
                <a:cs typeface="Courier New"/>
              </a:rPr>
              <a:t> 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super.getPane();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714500" marR="750570" indent="-8509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Font fontBoldItalic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Font.font("Times New </a:t>
            </a:r>
            <a:r>
              <a:rPr sz="1400" b="1" spc="-10" dirty="0">
                <a:latin typeface="Courier New"/>
                <a:cs typeface="Courier New"/>
              </a:rPr>
              <a:t>Roman",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FontWeight.BOLD, </a:t>
            </a:r>
            <a:r>
              <a:rPr sz="1400" b="1" spc="-10" dirty="0">
                <a:latin typeface="Courier New"/>
                <a:cs typeface="Courier New"/>
              </a:rPr>
              <a:t>FontPosture.ITALIC,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20);</a:t>
            </a:r>
            <a:endParaRPr sz="1400">
              <a:latin typeface="Courier New"/>
              <a:cs typeface="Courier New"/>
            </a:endParaRPr>
          </a:p>
          <a:p>
            <a:pPr marL="1714500" marR="750570" indent="-8509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Font fontBold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10" dirty="0">
                <a:latin typeface="Courier New"/>
                <a:cs typeface="Courier New"/>
              </a:rPr>
              <a:t>Font.font("Times </a:t>
            </a:r>
            <a:r>
              <a:rPr sz="1400" b="1" spc="-5" dirty="0">
                <a:latin typeface="Courier New"/>
                <a:cs typeface="Courier New"/>
              </a:rPr>
              <a:t>New Roman",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FontWeight.BOLD,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FontPosture.REGULAR,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20);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Font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fontItalic</a:t>
            </a:r>
            <a:r>
              <a:rPr sz="1400" b="1" dirty="0">
                <a:latin typeface="Courier New"/>
                <a:cs typeface="Courier New"/>
              </a:rPr>
              <a:t> =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Font.font("Times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Roman",</a:t>
            </a:r>
            <a:endParaRPr sz="1400">
              <a:latin typeface="Courier New"/>
              <a:cs typeface="Courier New"/>
            </a:endParaRPr>
          </a:p>
          <a:p>
            <a:pPr marL="17145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FontWeight.NORMAL,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FontPosture.ITALIC,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20);</a:t>
            </a:r>
            <a:endParaRPr sz="1400">
              <a:latin typeface="Courier New"/>
              <a:cs typeface="Courier New"/>
            </a:endParaRPr>
          </a:p>
          <a:p>
            <a:pPr marL="1714500" marR="537210" indent="-8509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Font fontNormal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10" dirty="0">
                <a:latin typeface="Courier New"/>
                <a:cs typeface="Courier New"/>
              </a:rPr>
              <a:t>Font.font("Times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Roman", </a:t>
            </a:r>
            <a:r>
              <a:rPr sz="1400" b="1" spc="-5" dirty="0">
                <a:latin typeface="Courier New"/>
                <a:cs typeface="Courier New"/>
              </a:rPr>
              <a:t> FontWeight.NORMAL,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FontPosture.REGULAR,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20);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text.setFont(fontNormal);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864235" marR="3238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VBox </a:t>
            </a:r>
            <a:r>
              <a:rPr sz="1400" b="1" spc="-10" dirty="0">
                <a:latin typeface="Courier New"/>
                <a:cs typeface="Courier New"/>
              </a:rPr>
              <a:t>paneForCheckBoxes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VBox(20); </a:t>
            </a:r>
            <a:r>
              <a:rPr sz="1400" b="1" spc="-5" dirty="0">
                <a:latin typeface="Courier New"/>
                <a:cs typeface="Courier New"/>
              </a:rPr>
              <a:t> paneForCheckBoxes.setPadding(new Insets(5, 5, 5, 5));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paneForCheckBoxes.setStyle("-fx-border-color: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green");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4355" y="156971"/>
            <a:ext cx="3895344" cy="177241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0136" y="6329836"/>
            <a:ext cx="3867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113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176911"/>
            <a:ext cx="7792720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4235" marR="223774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CheckBox chkBold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CheckBox("Bold");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CheckBox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chkItalic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CheckBox("Italic");</a:t>
            </a:r>
            <a:endParaRPr sz="1400">
              <a:latin typeface="Courier New"/>
              <a:cs typeface="Courier New"/>
            </a:endParaRPr>
          </a:p>
          <a:p>
            <a:pPr marL="864235" marR="64135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paneForCheckBoxes.getChildren().addAll(chkBold, chkItalic);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pane.setRight(paneForCheckBoxes);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EventHandler&lt;ActionEvent&gt;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handler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-&gt;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4500" marR="508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if (chkBold.isSelected() &amp;&amp; chkItalic.isSelected())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text.setFont(fontBoldItalic);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Both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check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boxes</a:t>
            </a:r>
            <a:r>
              <a:rPr sz="1400" b="1" spc="-10" dirty="0">
                <a:latin typeface="Courier New"/>
                <a:cs typeface="Courier New"/>
              </a:rPr>
              <a:t> checked</a:t>
            </a:r>
            <a:endParaRPr sz="1400">
              <a:latin typeface="Courier New"/>
              <a:cs typeface="Courier New"/>
            </a:endParaRPr>
          </a:p>
          <a:p>
            <a:pPr marL="1714500" marR="429895" indent="-42545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r>
              <a:rPr sz="1400" b="1" spc="7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else</a:t>
            </a:r>
            <a:r>
              <a:rPr sz="1400" b="1" spc="8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if</a:t>
            </a:r>
            <a:r>
              <a:rPr sz="1400" b="1" spc="7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(chkBold.isSelected())</a:t>
            </a:r>
            <a:r>
              <a:rPr sz="1400" b="1" spc="8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text.setFont(fontBold);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The Bold </a:t>
            </a:r>
            <a:r>
              <a:rPr sz="1400" b="1" spc="-10" dirty="0">
                <a:latin typeface="Courier New"/>
                <a:cs typeface="Courier New"/>
              </a:rPr>
              <a:t>check</a:t>
            </a:r>
            <a:r>
              <a:rPr sz="1400" b="1" spc="-5" dirty="0">
                <a:latin typeface="Courier New"/>
                <a:cs typeface="Courier New"/>
              </a:rPr>
              <a:t> box </a:t>
            </a:r>
            <a:r>
              <a:rPr sz="1400" b="1" spc="-10" dirty="0">
                <a:latin typeface="Courier New"/>
                <a:cs typeface="Courier New"/>
              </a:rPr>
              <a:t>checked</a:t>
            </a:r>
            <a:endParaRPr sz="1400">
              <a:latin typeface="Courier New"/>
              <a:cs typeface="Courier New"/>
            </a:endParaRPr>
          </a:p>
          <a:p>
            <a:pPr marL="1714500" marR="5080" indent="-42545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r>
              <a:rPr sz="1400" b="1" spc="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else</a:t>
            </a:r>
            <a:r>
              <a:rPr sz="1400" b="1" spc="6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if</a:t>
            </a:r>
            <a:r>
              <a:rPr sz="1400" b="1" spc="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(chkItalic.isSelected())</a:t>
            </a:r>
            <a:r>
              <a:rPr sz="1400" b="1" spc="6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text.setFont(fontItalic);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Italic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check box</a:t>
            </a:r>
            <a:r>
              <a:rPr sz="1400" b="1" spc="-10" dirty="0">
                <a:latin typeface="Courier New"/>
                <a:cs typeface="Courier New"/>
              </a:rPr>
              <a:t> checked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else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45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text.setFont(fontNormal);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Both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check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boxes </a:t>
            </a:r>
            <a:r>
              <a:rPr sz="1400" b="1" spc="-10" dirty="0">
                <a:latin typeface="Courier New"/>
                <a:cs typeface="Courier New"/>
              </a:rPr>
              <a:t>unchecked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864235" marR="36201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chkBold.setOnAction(handler);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ch</a:t>
            </a:r>
            <a:r>
              <a:rPr sz="1400" b="1" spc="-15" dirty="0">
                <a:latin typeface="Courier New"/>
                <a:cs typeface="Courier New"/>
              </a:rPr>
              <a:t>k</a:t>
            </a:r>
            <a:r>
              <a:rPr sz="1400" b="1" spc="-5" dirty="0">
                <a:latin typeface="Courier New"/>
                <a:cs typeface="Courier New"/>
              </a:rPr>
              <a:t>It</a:t>
            </a:r>
            <a:r>
              <a:rPr sz="1400" b="1" spc="-15" dirty="0">
                <a:latin typeface="Courier New"/>
                <a:cs typeface="Courier New"/>
              </a:rPr>
              <a:t>a</a:t>
            </a:r>
            <a:r>
              <a:rPr sz="1400" b="1" spc="-5" dirty="0">
                <a:latin typeface="Courier New"/>
                <a:cs typeface="Courier New"/>
              </a:rPr>
              <a:t>lic.se</a:t>
            </a:r>
            <a:r>
              <a:rPr sz="1400" b="1" spc="-15" dirty="0">
                <a:latin typeface="Courier New"/>
                <a:cs typeface="Courier New"/>
              </a:rPr>
              <a:t>t</a:t>
            </a:r>
            <a:r>
              <a:rPr sz="1400" b="1" spc="-5" dirty="0">
                <a:latin typeface="Courier New"/>
                <a:cs typeface="Courier New"/>
              </a:rPr>
              <a:t>OnA</a:t>
            </a:r>
            <a:r>
              <a:rPr sz="1400" b="1" spc="-20" dirty="0">
                <a:latin typeface="Courier New"/>
                <a:cs typeface="Courier New"/>
              </a:rPr>
              <a:t>c</a:t>
            </a:r>
            <a:r>
              <a:rPr sz="1400" b="1" spc="-5" dirty="0">
                <a:latin typeface="Courier New"/>
                <a:cs typeface="Courier New"/>
              </a:rPr>
              <a:t>ti</a:t>
            </a:r>
            <a:r>
              <a:rPr sz="1400" b="1" spc="-15" dirty="0">
                <a:latin typeface="Courier New"/>
                <a:cs typeface="Courier New"/>
              </a:rPr>
              <a:t>o</a:t>
            </a:r>
            <a:r>
              <a:rPr sz="1400" b="1" spc="-5" dirty="0">
                <a:latin typeface="Courier New"/>
                <a:cs typeface="Courier New"/>
              </a:rPr>
              <a:t>n(hand</a:t>
            </a:r>
            <a:r>
              <a:rPr sz="1400" b="1" spc="-15" dirty="0">
                <a:latin typeface="Courier New"/>
                <a:cs typeface="Courier New"/>
              </a:rPr>
              <a:t>l</a:t>
            </a:r>
            <a:r>
              <a:rPr sz="1400" b="1" spc="-5" dirty="0">
                <a:latin typeface="Courier New"/>
                <a:cs typeface="Courier New"/>
              </a:rPr>
              <a:t>er);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return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pane;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//</a:t>
            </a:r>
            <a:r>
              <a:rPr sz="1400" b="1" spc="-10" dirty="0">
                <a:latin typeface="Courier New"/>
                <a:cs typeface="Courier New"/>
              </a:rPr>
              <a:t> Return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</a:t>
            </a:r>
            <a:r>
              <a:rPr sz="1400" b="1" spc="-10" dirty="0">
                <a:latin typeface="Courier New"/>
                <a:cs typeface="Courier New"/>
              </a:rPr>
              <a:t> new </a:t>
            </a:r>
            <a:r>
              <a:rPr sz="1400" b="1" spc="-5" dirty="0">
                <a:latin typeface="Courier New"/>
                <a:cs typeface="Courier New"/>
              </a:rPr>
              <a:t>pane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39420" marR="641350">
              <a:lnSpc>
                <a:spcPct val="200000"/>
              </a:lnSpc>
            </a:pPr>
            <a:r>
              <a:rPr sz="1400" b="1" spc="-5" dirty="0">
                <a:latin typeface="Courier New"/>
                <a:cs typeface="Courier New"/>
              </a:rPr>
              <a:t>// the start method </a:t>
            </a:r>
            <a:r>
              <a:rPr sz="1400" b="1" spc="-10" dirty="0">
                <a:latin typeface="Courier New"/>
                <a:cs typeface="Courier New"/>
              </a:rPr>
              <a:t>is </a:t>
            </a:r>
            <a:r>
              <a:rPr sz="1400" b="1" spc="-5" dirty="0">
                <a:latin typeface="Courier New"/>
                <a:cs typeface="Courier New"/>
              </a:rPr>
              <a:t>inherited </a:t>
            </a:r>
            <a:r>
              <a:rPr sz="1400" b="1" spc="-10" dirty="0">
                <a:latin typeface="Courier New"/>
                <a:cs typeface="Courier New"/>
              </a:rPr>
              <a:t>from </a:t>
            </a:r>
            <a:r>
              <a:rPr sz="1400" b="1" spc="-5" dirty="0">
                <a:latin typeface="Courier New"/>
                <a:cs typeface="Courier New"/>
              </a:rPr>
              <a:t>the superclass ButtonDemo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static void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main(String[] args)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136" y="6329836"/>
            <a:ext cx="3867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114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40132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5" dirty="0"/>
              <a:t>Ra</a:t>
            </a:r>
            <a:r>
              <a:rPr sz="6000" spc="-105" dirty="0"/>
              <a:t>d</a:t>
            </a:r>
            <a:r>
              <a:rPr sz="6000" spc="-65" dirty="0"/>
              <a:t>ioBut</a:t>
            </a:r>
            <a:r>
              <a:rPr sz="6000" spc="-145" dirty="0"/>
              <a:t>t</a:t>
            </a:r>
            <a:r>
              <a:rPr sz="6000" spc="-30" dirty="0"/>
              <a:t>on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74091" y="860867"/>
            <a:ext cx="8585835" cy="126746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56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55" dirty="0">
                <a:latin typeface="Times New Roman"/>
                <a:cs typeface="Times New Roman"/>
              </a:rPr>
              <a:t>Radio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buttons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allow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to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choose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b="1" spc="15" dirty="0">
                <a:latin typeface="Times New Roman"/>
                <a:cs typeface="Times New Roman"/>
              </a:rPr>
              <a:t>single</a:t>
            </a:r>
            <a:r>
              <a:rPr sz="2600" b="1" spc="-4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item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from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group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choices.</a:t>
            </a:r>
            <a:endParaRPr sz="2600">
              <a:latin typeface="Times New Roman"/>
              <a:cs typeface="Times New Roman"/>
            </a:endParaRPr>
          </a:p>
          <a:p>
            <a:pPr marL="561340" marR="106680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140" dirty="0">
                <a:latin typeface="Times New Roman"/>
                <a:cs typeface="Times New Roman"/>
              </a:rPr>
              <a:t>Radio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buttons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55" dirty="0">
                <a:latin typeface="Times New Roman"/>
                <a:cs typeface="Times New Roman"/>
              </a:rPr>
              <a:t>display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circle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that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65" dirty="0">
                <a:latin typeface="Times New Roman"/>
                <a:cs typeface="Times New Roman"/>
              </a:rPr>
              <a:t> either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filled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(if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selected)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or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blank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(if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not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selected).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304" y="2200658"/>
            <a:ext cx="8816975" cy="4467225"/>
            <a:chOff x="146304" y="2200658"/>
            <a:chExt cx="8816975" cy="4467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55" y="2200658"/>
              <a:ext cx="8502398" cy="4019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0136" y="6329836"/>
            <a:ext cx="3867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115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92" y="176911"/>
            <a:ext cx="7791450" cy="600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3774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static javafx.application.Application.launch;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javafx.geometry.Insets;</a:t>
            </a:r>
            <a:endParaRPr sz="1400">
              <a:latin typeface="Courier New"/>
              <a:cs typeface="Courier New"/>
            </a:endParaRPr>
          </a:p>
          <a:p>
            <a:pPr marL="12700" marR="351472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javafx.scene.control.RadioButton;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javafx.scene.control.ToggleGroup;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javafx.scene.layout.BorderPane;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javafx.scene.layout.VBox;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0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javafx.scene.paint.Color;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class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RadioButtonDemo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extends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CheckBoxDemo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 marR="85407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@Override // Override the getPane() method in the super class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protected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getPane()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BorderPane </a:t>
            </a:r>
            <a:r>
              <a:rPr sz="1400" b="1" spc="-10" dirty="0">
                <a:latin typeface="Courier New"/>
                <a:cs typeface="Courier New"/>
              </a:rPr>
              <a:t>pane</a:t>
            </a:r>
            <a:r>
              <a:rPr sz="1400" b="1" dirty="0">
                <a:latin typeface="Courier New"/>
                <a:cs typeface="Courier New"/>
              </a:rPr>
              <a:t> 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super.getPane();</a:t>
            </a:r>
            <a:endParaRPr sz="1400">
              <a:latin typeface="Courier New"/>
              <a:cs typeface="Courier New"/>
            </a:endParaRPr>
          </a:p>
          <a:p>
            <a:pPr marL="864235" marR="96139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VBox paneForRadioButtons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VBox(20);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paneForRadioButtons.setPadding(new Insets(5, 5, 5, 5));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paneForRadioButtons.setStyle("-fx-border-color:</a:t>
            </a:r>
            <a:r>
              <a:rPr sz="1400" b="1" spc="7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green");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RadioButton rbRed</a:t>
            </a:r>
            <a:r>
              <a:rPr sz="1400" b="1" spc="-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RadioButton("Red");</a:t>
            </a:r>
            <a:endParaRPr sz="1400">
              <a:latin typeface="Courier New"/>
              <a:cs typeface="Courier New"/>
            </a:endParaRPr>
          </a:p>
          <a:p>
            <a:pPr marL="864235" marR="191833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RadioButton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rbGreen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RadioButton("Green");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RadioButton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rbBlue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RadioButton("Blue");</a:t>
            </a:r>
            <a:endParaRPr sz="140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paneForRadioButtons.getChildren().addAll(rbRed, rbGreen,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rbBlue);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pane.setLeft(paneForRadioButtons);</a:t>
            </a:r>
            <a:endParaRPr sz="1400">
              <a:latin typeface="Courier New"/>
              <a:cs typeface="Courier New"/>
            </a:endParaRPr>
          </a:p>
          <a:p>
            <a:pPr marL="864235" marR="2876550">
              <a:lnSpc>
                <a:spcPct val="100000"/>
              </a:lnSpc>
            </a:pP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ToggleGroup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group 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new </a:t>
            </a: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ToggleGroup(); </a:t>
            </a:r>
            <a:r>
              <a:rPr sz="1400" b="1" spc="-83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rbRed.setToggleGroup(group); 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rbGreen.setToggleGroup(group); 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rbBlue.setToggleGroup(group);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rbRed.setOnAction(e</a:t>
            </a:r>
            <a:r>
              <a:rPr sz="1400" b="1" spc="-5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-&gt;</a:t>
            </a:r>
            <a:r>
              <a:rPr sz="1400" b="1" spc="-3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if</a:t>
            </a:r>
            <a:r>
              <a:rPr sz="1400" b="1" spc="-2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(rbRed.isSelected())</a:t>
            </a:r>
            <a:r>
              <a:rPr sz="1400" b="1" spc="-1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450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text.setFill(Color.RED);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8308" y="6152489"/>
            <a:ext cx="558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6964" y="432816"/>
            <a:ext cx="3633216" cy="149961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8584" y="6314947"/>
            <a:ext cx="3314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390270"/>
            <a:ext cx="7155815" cy="450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423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rbGreen.setOnAction(e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-&gt;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4500" marR="266573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if (rbGreen.isSelected())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</a:t>
            </a:r>
            <a:r>
              <a:rPr sz="1400" b="1" spc="-15" dirty="0">
                <a:latin typeface="Courier New"/>
                <a:cs typeface="Courier New"/>
              </a:rPr>
              <a:t>.</a:t>
            </a:r>
            <a:r>
              <a:rPr sz="1400" b="1" spc="-5" dirty="0">
                <a:latin typeface="Courier New"/>
                <a:cs typeface="Courier New"/>
              </a:rPr>
              <a:t>set</a:t>
            </a:r>
            <a:r>
              <a:rPr sz="1400" b="1" spc="-20" dirty="0">
                <a:latin typeface="Courier New"/>
                <a:cs typeface="Courier New"/>
              </a:rPr>
              <a:t>F</a:t>
            </a:r>
            <a:r>
              <a:rPr sz="1400" b="1" spc="-5" dirty="0">
                <a:latin typeface="Courier New"/>
                <a:cs typeface="Courier New"/>
              </a:rPr>
              <a:t>il</a:t>
            </a:r>
            <a:r>
              <a:rPr sz="1400" b="1" spc="-15" dirty="0">
                <a:latin typeface="Courier New"/>
                <a:cs typeface="Courier New"/>
              </a:rPr>
              <a:t>l</a:t>
            </a:r>
            <a:r>
              <a:rPr sz="1400" b="1" spc="-5" dirty="0">
                <a:latin typeface="Courier New"/>
                <a:cs typeface="Courier New"/>
              </a:rPr>
              <a:t>(Color</a:t>
            </a:r>
            <a:r>
              <a:rPr sz="1400" b="1" spc="-15" dirty="0">
                <a:latin typeface="Courier New"/>
                <a:cs typeface="Courier New"/>
              </a:rPr>
              <a:t>.</a:t>
            </a:r>
            <a:r>
              <a:rPr sz="1400" b="1" spc="-5" dirty="0">
                <a:latin typeface="Courier New"/>
                <a:cs typeface="Courier New"/>
              </a:rPr>
              <a:t>GRE</a:t>
            </a:r>
            <a:r>
              <a:rPr sz="1400" b="1" spc="-20" dirty="0">
                <a:latin typeface="Courier New"/>
                <a:cs typeface="Courier New"/>
              </a:rPr>
              <a:t>E</a:t>
            </a:r>
            <a:r>
              <a:rPr sz="1400" b="1" spc="-5" dirty="0">
                <a:latin typeface="Courier New"/>
                <a:cs typeface="Courier New"/>
              </a:rPr>
              <a:t>N)</a:t>
            </a:r>
            <a:r>
              <a:rPr sz="1400" b="1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rbBlue.setOnAction(e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-&gt;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4500" marR="277241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if (rbBlue.isSelected())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</a:t>
            </a:r>
            <a:r>
              <a:rPr sz="1400" b="1" spc="-15" dirty="0">
                <a:latin typeface="Courier New"/>
                <a:cs typeface="Courier New"/>
              </a:rPr>
              <a:t>.</a:t>
            </a:r>
            <a:r>
              <a:rPr sz="1400" b="1" spc="-5" dirty="0">
                <a:latin typeface="Courier New"/>
                <a:cs typeface="Courier New"/>
              </a:rPr>
              <a:t>set</a:t>
            </a:r>
            <a:r>
              <a:rPr sz="1400" b="1" spc="-20" dirty="0">
                <a:latin typeface="Courier New"/>
                <a:cs typeface="Courier New"/>
              </a:rPr>
              <a:t>F</a:t>
            </a:r>
            <a:r>
              <a:rPr sz="1400" b="1" spc="-5" dirty="0">
                <a:latin typeface="Courier New"/>
                <a:cs typeface="Courier New"/>
              </a:rPr>
              <a:t>il</a:t>
            </a:r>
            <a:r>
              <a:rPr sz="1400" b="1" spc="-15" dirty="0">
                <a:latin typeface="Courier New"/>
                <a:cs typeface="Courier New"/>
              </a:rPr>
              <a:t>l</a:t>
            </a:r>
            <a:r>
              <a:rPr sz="1400" b="1" spc="-5" dirty="0">
                <a:latin typeface="Courier New"/>
                <a:cs typeface="Courier New"/>
              </a:rPr>
              <a:t>(Color</a:t>
            </a:r>
            <a:r>
              <a:rPr sz="1400" b="1" spc="-15" dirty="0">
                <a:latin typeface="Courier New"/>
                <a:cs typeface="Courier New"/>
              </a:rPr>
              <a:t>.</a:t>
            </a:r>
            <a:r>
              <a:rPr sz="1400" b="1" spc="-5" dirty="0">
                <a:latin typeface="Courier New"/>
                <a:cs typeface="Courier New"/>
              </a:rPr>
              <a:t>BLU</a:t>
            </a:r>
            <a:r>
              <a:rPr sz="1400" b="1" spc="-20" dirty="0">
                <a:latin typeface="Courier New"/>
                <a:cs typeface="Courier New"/>
              </a:rPr>
              <a:t>E</a:t>
            </a:r>
            <a:r>
              <a:rPr sz="1400" b="1" spc="-5" dirty="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return</a:t>
            </a:r>
            <a:r>
              <a:rPr sz="1400" b="1" spc="-7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2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// the start method </a:t>
            </a:r>
            <a:r>
              <a:rPr sz="1400" b="1" spc="-10" dirty="0">
                <a:latin typeface="Courier New"/>
                <a:cs typeface="Courier New"/>
              </a:rPr>
              <a:t>is </a:t>
            </a:r>
            <a:r>
              <a:rPr sz="1400" b="1" spc="-5" dirty="0">
                <a:latin typeface="Courier New"/>
                <a:cs typeface="Courier New"/>
              </a:rPr>
              <a:t>inherited </a:t>
            </a:r>
            <a:r>
              <a:rPr sz="1400" b="1" spc="-10" dirty="0">
                <a:latin typeface="Courier New"/>
                <a:cs typeface="Courier New"/>
              </a:rPr>
              <a:t>from </a:t>
            </a:r>
            <a:r>
              <a:rPr sz="1400" b="1" spc="-5" dirty="0">
                <a:latin typeface="Courier New"/>
                <a:cs typeface="Courier New"/>
              </a:rPr>
              <a:t>the superclass ButtonDemo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static void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main(String[] args)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136" y="6329836"/>
            <a:ext cx="3867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117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28333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75" dirty="0"/>
              <a:t>T</a:t>
            </a:r>
            <a:r>
              <a:rPr sz="6000" spc="-140" dirty="0"/>
              <a:t>e</a:t>
            </a:r>
            <a:r>
              <a:rPr sz="6000" spc="-60" dirty="0"/>
              <a:t>xtField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69214" y="1015949"/>
            <a:ext cx="7954009" cy="819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0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text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field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can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be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used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enter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or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display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string.TextField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subclass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37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TextInputControl.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105" y="1975106"/>
            <a:ext cx="8718047" cy="39943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0136" y="6329836"/>
            <a:ext cx="3867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118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7276" y="432816"/>
            <a:ext cx="3506723" cy="165201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292" y="176911"/>
            <a:ext cx="7418705" cy="637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8262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static javafx.application.Application.launch;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javafx.geometry.Insets;</a:t>
            </a:r>
            <a:endParaRPr sz="1400">
              <a:latin typeface="Courier New"/>
              <a:cs typeface="Courier New"/>
            </a:endParaRPr>
          </a:p>
          <a:p>
            <a:pPr marL="50800" marR="374078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9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javafx.geometry.Pos;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8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javafx.scene.control.Label;</a:t>
            </a:r>
            <a:endParaRPr sz="1400">
              <a:latin typeface="Courier New"/>
              <a:cs typeface="Courier New"/>
            </a:endParaRPr>
          </a:p>
          <a:p>
            <a:pPr marL="50800" marR="331533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javafx.scene.control.TextField;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8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javafx.scene.layout.BorderPane;</a:t>
            </a:r>
            <a:endParaRPr sz="1400">
              <a:latin typeface="Courier New"/>
              <a:cs typeface="Courier New"/>
            </a:endParaRPr>
          </a:p>
          <a:p>
            <a:pPr marL="477520" marR="1932939" indent="-4267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TextFieldDemo extends RadioButtonDemo{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902335" marR="289052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protected BorderPane getPane()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 </a:t>
            </a:r>
            <a:r>
              <a:rPr sz="1400" b="1" spc="-10" dirty="0">
                <a:latin typeface="Courier New"/>
                <a:cs typeface="Courier New"/>
              </a:rPr>
              <a:t>pane</a:t>
            </a:r>
            <a:r>
              <a:rPr sz="1400" b="1" dirty="0">
                <a:latin typeface="Courier New"/>
                <a:cs typeface="Courier New"/>
              </a:rPr>
              <a:t> 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super.getPane();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902335" marR="177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BorderPane paneForTextField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BorderPane();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paneForTextField.setPadding(new Insets(5, 5, 5, 5));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paneForTextField.setStyle("-fx-border-color: green");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paneForTextField.setLeft(new</a:t>
            </a:r>
            <a:r>
              <a:rPr sz="1400" b="1" spc="-5" dirty="0">
                <a:latin typeface="Courier New"/>
                <a:cs typeface="Courier New"/>
              </a:rPr>
              <a:t> Label("Enter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message: "));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902335" marR="28905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TextField tf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new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TextField();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tf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.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se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Alignm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os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.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BOTTOM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_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RIG</a:t>
            </a:r>
            <a:r>
              <a:rPr sz="1400" b="1" spc="-20" dirty="0">
                <a:solidFill>
                  <a:srgbClr val="FF0000"/>
                </a:solidFill>
                <a:latin typeface="Courier New"/>
                <a:cs typeface="Courier New"/>
              </a:rPr>
              <a:t>H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T);  </a:t>
            </a:r>
            <a:r>
              <a:rPr sz="1400" b="1" spc="-5" dirty="0">
                <a:latin typeface="Courier New"/>
                <a:cs typeface="Courier New"/>
              </a:rPr>
              <a:t>paneForTextField.setCenter(tf);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pane.setTop(paneForTextField);</a:t>
            </a:r>
            <a:endParaRPr sz="1400">
              <a:latin typeface="Courier New"/>
              <a:cs typeface="Courier New"/>
            </a:endParaRPr>
          </a:p>
          <a:p>
            <a:pPr marL="902335" marR="1401445">
              <a:lnSpc>
                <a:spcPct val="2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tf.setOnAction(e -&gt; text.setText(tf.getText()));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return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pane;</a:t>
            </a:r>
            <a:endParaRPr sz="1400">
              <a:latin typeface="Courier New"/>
              <a:cs typeface="Courier New"/>
            </a:endParaRPr>
          </a:p>
          <a:p>
            <a:pPr marL="4775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775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static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10" dirty="0">
                <a:latin typeface="Courier New"/>
                <a:cs typeface="Courier New"/>
              </a:rPr>
              <a:t> main(String[]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args)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9023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477520">
              <a:lnSpc>
                <a:spcPts val="148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50800">
              <a:lnSpc>
                <a:spcPts val="1480"/>
              </a:lnSpc>
            </a:pPr>
            <a:r>
              <a:rPr sz="2100" b="1" spc="-307" baseline="-15873" dirty="0">
                <a:latin typeface="Courier New"/>
                <a:cs typeface="Courier New"/>
              </a:rPr>
              <a:t>}</a:t>
            </a:r>
            <a:r>
              <a:rPr sz="1400" spc="-20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119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988" y="155828"/>
            <a:ext cx="80848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0714" algn="l"/>
              </a:tabLst>
            </a:pPr>
            <a:r>
              <a:rPr sz="4800" spc="-30" dirty="0"/>
              <a:t>Panes,	</a:t>
            </a:r>
            <a:r>
              <a:rPr sz="4800" spc="-15" dirty="0"/>
              <a:t>UI</a:t>
            </a:r>
            <a:r>
              <a:rPr sz="4800" spc="-20" dirty="0"/>
              <a:t> </a:t>
            </a:r>
            <a:r>
              <a:rPr sz="4800" spc="-25" dirty="0"/>
              <a:t>Controls,</a:t>
            </a:r>
            <a:r>
              <a:rPr sz="4800" spc="-30" dirty="0"/>
              <a:t> </a:t>
            </a:r>
            <a:r>
              <a:rPr sz="4800" spc="-20" dirty="0"/>
              <a:t>and </a:t>
            </a:r>
            <a:r>
              <a:rPr sz="4800" spc="-15" dirty="0"/>
              <a:t>Shapes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57" y="1171955"/>
            <a:ext cx="8306543" cy="451408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12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27476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5" dirty="0"/>
              <a:t>TextArea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925169" y="1034033"/>
            <a:ext cx="72574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</a:t>
            </a:r>
            <a:r>
              <a:rPr sz="2600" spc="-38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TextArea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enables</a:t>
            </a:r>
            <a:r>
              <a:rPr sz="2600" spc="-75" dirty="0">
                <a:latin typeface="Times New Roman"/>
                <a:cs typeface="Times New Roman"/>
              </a:rPr>
              <a:t> 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user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to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enter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multiple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lines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text.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299" y="1667414"/>
            <a:ext cx="8789121" cy="442792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120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31146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ComboB</a:t>
            </a:r>
            <a:r>
              <a:rPr spc="-140" dirty="0"/>
              <a:t>o</a:t>
            </a:r>
            <a:r>
              <a:rPr spc="-9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6516" y="1034033"/>
            <a:ext cx="847090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c</a:t>
            </a:r>
            <a:r>
              <a:rPr sz="2600" spc="-150" dirty="0">
                <a:latin typeface="Times New Roman"/>
                <a:cs typeface="Times New Roman"/>
              </a:rPr>
              <a:t>omb</a:t>
            </a:r>
            <a:r>
              <a:rPr sz="2600" spc="-110" dirty="0">
                <a:latin typeface="Times New Roman"/>
                <a:cs typeface="Times New Roman"/>
              </a:rPr>
              <a:t>o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b</a:t>
            </a:r>
            <a:r>
              <a:rPr sz="2600" spc="-15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x,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als</a:t>
            </a:r>
            <a:r>
              <a:rPr sz="2600" spc="-190" dirty="0">
                <a:latin typeface="Times New Roman"/>
                <a:cs typeface="Times New Roman"/>
              </a:rPr>
              <a:t>o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k</a:t>
            </a:r>
            <a:r>
              <a:rPr sz="2600" spc="-150" dirty="0">
                <a:latin typeface="Times New Roman"/>
                <a:cs typeface="Times New Roman"/>
              </a:rPr>
              <a:t>n</a:t>
            </a:r>
            <a:r>
              <a:rPr sz="2600" spc="-190" dirty="0">
                <a:latin typeface="Times New Roman"/>
                <a:cs typeface="Times New Roman"/>
              </a:rPr>
              <a:t>o</a:t>
            </a:r>
            <a:r>
              <a:rPr sz="2600" spc="-125" dirty="0">
                <a:latin typeface="Times New Roman"/>
                <a:cs typeface="Times New Roman"/>
              </a:rPr>
              <a:t>wn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20" dirty="0">
                <a:latin typeface="Times New Roman"/>
                <a:cs typeface="Times New Roman"/>
              </a:rPr>
              <a:t>a</a:t>
            </a:r>
            <a:r>
              <a:rPr sz="2600" spc="-190" dirty="0">
                <a:latin typeface="Times New Roman"/>
                <a:cs typeface="Times New Roman"/>
              </a:rPr>
              <a:t>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c</a:t>
            </a:r>
            <a:r>
              <a:rPr sz="2600" spc="-135" dirty="0">
                <a:latin typeface="Times New Roman"/>
                <a:cs typeface="Times New Roman"/>
              </a:rPr>
              <a:t>hoi</a:t>
            </a:r>
            <a:r>
              <a:rPr sz="2600" spc="-155" dirty="0">
                <a:latin typeface="Times New Roman"/>
                <a:cs typeface="Times New Roman"/>
              </a:rPr>
              <a:t>c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lis</a:t>
            </a:r>
            <a:r>
              <a:rPr sz="2600" spc="-90" dirty="0">
                <a:latin typeface="Times New Roman"/>
                <a:cs typeface="Times New Roman"/>
              </a:rPr>
              <a:t>t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or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d</a:t>
            </a:r>
            <a:r>
              <a:rPr sz="2600" spc="-60" dirty="0">
                <a:latin typeface="Times New Roman"/>
                <a:cs typeface="Times New Roman"/>
              </a:rPr>
              <a:t>r</a:t>
            </a:r>
            <a:r>
              <a:rPr sz="2600" spc="-110" dirty="0">
                <a:latin typeface="Times New Roman"/>
                <a:cs typeface="Times New Roman"/>
              </a:rPr>
              <a:t>o</a:t>
            </a:r>
            <a:r>
              <a:rPr sz="2600" spc="-95" dirty="0">
                <a:latin typeface="Times New Roman"/>
                <a:cs typeface="Times New Roman"/>
              </a:rPr>
              <a:t>p</a:t>
            </a:r>
            <a:r>
              <a:rPr sz="2600" spc="-55" dirty="0">
                <a:latin typeface="Times New Roman"/>
                <a:cs typeface="Times New Roman"/>
              </a:rPr>
              <a:t>-</a:t>
            </a:r>
            <a:r>
              <a:rPr sz="2600" spc="-110" dirty="0">
                <a:latin typeface="Times New Roman"/>
                <a:cs typeface="Times New Roman"/>
              </a:rPr>
              <a:t>d</a:t>
            </a:r>
            <a:r>
              <a:rPr sz="2600" spc="-195" dirty="0">
                <a:latin typeface="Times New Roman"/>
                <a:cs typeface="Times New Roman"/>
              </a:rPr>
              <a:t>o</a:t>
            </a:r>
            <a:r>
              <a:rPr sz="2600" spc="-125" dirty="0">
                <a:latin typeface="Times New Roman"/>
                <a:cs typeface="Times New Roman"/>
              </a:rPr>
              <a:t>wn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list</a:t>
            </a:r>
            <a:r>
              <a:rPr sz="2600" spc="-50" dirty="0">
                <a:latin typeface="Times New Roman"/>
                <a:cs typeface="Times New Roman"/>
              </a:rPr>
              <a:t>,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c</a:t>
            </a:r>
            <a:r>
              <a:rPr sz="2600" spc="-150" dirty="0">
                <a:latin typeface="Times New Roman"/>
                <a:cs typeface="Times New Roman"/>
              </a:rPr>
              <a:t>o</a:t>
            </a:r>
            <a:r>
              <a:rPr sz="2600" spc="-45" dirty="0">
                <a:latin typeface="Times New Roman"/>
                <a:cs typeface="Times New Roman"/>
              </a:rPr>
              <a:t>n</a:t>
            </a:r>
            <a:r>
              <a:rPr sz="2600" spc="-35" dirty="0">
                <a:latin typeface="Times New Roman"/>
                <a:cs typeface="Times New Roman"/>
              </a:rPr>
              <a:t>t</a:t>
            </a:r>
            <a:r>
              <a:rPr sz="2600" spc="-145" dirty="0">
                <a:latin typeface="Times New Roman"/>
                <a:cs typeface="Times New Roman"/>
              </a:rPr>
              <a:t>ains 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list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items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from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which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user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can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choose.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4" y="2036075"/>
            <a:ext cx="8710941" cy="40906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826252" y="536448"/>
            <a:ext cx="2348865" cy="405765"/>
            <a:chOff x="5826252" y="536448"/>
            <a:chExt cx="2348865" cy="4057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3694" y="605790"/>
              <a:ext cx="2162175" cy="2571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32348" y="542544"/>
              <a:ext cx="2336800" cy="393700"/>
            </a:xfrm>
            <a:custGeom>
              <a:avLst/>
              <a:gdLst/>
              <a:ahLst/>
              <a:cxnLst/>
              <a:rect l="l" t="t" r="r" b="b"/>
              <a:pathLst>
                <a:path w="2336800" h="393700">
                  <a:moveTo>
                    <a:pt x="0" y="393191"/>
                  </a:moveTo>
                  <a:lnTo>
                    <a:pt x="2336292" y="393191"/>
                  </a:lnTo>
                  <a:lnTo>
                    <a:pt x="2336292" y="0"/>
                  </a:lnTo>
                  <a:lnTo>
                    <a:pt x="0" y="0"/>
                  </a:lnTo>
                  <a:lnTo>
                    <a:pt x="0" y="393191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121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26358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0" dirty="0"/>
              <a:t>ListView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993444" y="1226057"/>
            <a:ext cx="7358380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 algn="just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 </a:t>
            </a:r>
            <a:r>
              <a:rPr sz="2600" spc="-100" dirty="0">
                <a:latin typeface="Times New Roman"/>
                <a:cs typeface="Times New Roman"/>
              </a:rPr>
              <a:t>list </a:t>
            </a:r>
            <a:r>
              <a:rPr sz="2600" spc="-155" dirty="0">
                <a:latin typeface="Times New Roman"/>
                <a:cs typeface="Times New Roman"/>
              </a:rPr>
              <a:t>view </a:t>
            </a:r>
            <a:r>
              <a:rPr sz="2600" spc="-160" dirty="0">
                <a:latin typeface="Times New Roman"/>
                <a:cs typeface="Times New Roman"/>
              </a:rPr>
              <a:t>is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110" dirty="0">
                <a:latin typeface="Times New Roman"/>
                <a:cs typeface="Times New Roman"/>
              </a:rPr>
              <a:t>component </a:t>
            </a:r>
            <a:r>
              <a:rPr sz="2600" spc="-85" dirty="0">
                <a:latin typeface="Times New Roman"/>
                <a:cs typeface="Times New Roman"/>
              </a:rPr>
              <a:t>that </a:t>
            </a:r>
            <a:r>
              <a:rPr sz="2600" spc="-95" dirty="0">
                <a:latin typeface="Times New Roman"/>
                <a:cs typeface="Times New Roman"/>
              </a:rPr>
              <a:t>performs </a:t>
            </a:r>
            <a:r>
              <a:rPr sz="2600" spc="-165" dirty="0">
                <a:latin typeface="Times New Roman"/>
                <a:cs typeface="Times New Roman"/>
              </a:rPr>
              <a:t>basically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65" dirty="0">
                <a:latin typeface="Times New Roman"/>
                <a:cs typeface="Times New Roman"/>
              </a:rPr>
              <a:t>same 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function </a:t>
            </a:r>
            <a:r>
              <a:rPr sz="2600" spc="-204" dirty="0">
                <a:latin typeface="Times New Roman"/>
                <a:cs typeface="Times New Roman"/>
              </a:rPr>
              <a:t>as a </a:t>
            </a:r>
            <a:r>
              <a:rPr sz="2600" spc="-135" dirty="0">
                <a:latin typeface="Times New Roman"/>
                <a:cs typeface="Times New Roman"/>
              </a:rPr>
              <a:t>combo </a:t>
            </a:r>
            <a:r>
              <a:rPr sz="2600" spc="-75" dirty="0">
                <a:latin typeface="Times New Roman"/>
                <a:cs typeface="Times New Roman"/>
              </a:rPr>
              <a:t>box, </a:t>
            </a:r>
            <a:r>
              <a:rPr sz="2600" spc="-80" dirty="0">
                <a:latin typeface="Times New Roman"/>
                <a:cs typeface="Times New Roman"/>
              </a:rPr>
              <a:t>but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45" dirty="0">
                <a:latin typeface="Times New Roman"/>
                <a:cs typeface="Times New Roman"/>
              </a:rPr>
              <a:t>enables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user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35" dirty="0">
                <a:latin typeface="Times New Roman"/>
                <a:cs typeface="Times New Roman"/>
              </a:rPr>
              <a:t>choose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single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54" dirty="0">
                <a:latin typeface="Times New Roman"/>
                <a:cs typeface="Times New Roman"/>
              </a:rPr>
              <a:t>v</a:t>
            </a:r>
            <a:r>
              <a:rPr sz="2600" spc="-130" dirty="0">
                <a:latin typeface="Times New Roman"/>
                <a:cs typeface="Times New Roman"/>
              </a:rPr>
              <a:t>al</a:t>
            </a:r>
            <a:r>
              <a:rPr sz="2600" spc="-180" dirty="0">
                <a:latin typeface="Times New Roman"/>
                <a:cs typeface="Times New Roman"/>
              </a:rPr>
              <a:t>u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or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7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600" spc="-65" dirty="0">
                <a:solidFill>
                  <a:srgbClr val="FF0000"/>
                </a:solidFill>
                <a:latin typeface="Times New Roman"/>
                <a:cs typeface="Times New Roman"/>
              </a:rPr>
              <a:t>ul</a:t>
            </a:r>
            <a:r>
              <a:rPr sz="2600" spc="-6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-110" dirty="0">
                <a:solidFill>
                  <a:srgbClr val="FF0000"/>
                </a:solidFill>
                <a:latin typeface="Times New Roman"/>
                <a:cs typeface="Times New Roman"/>
              </a:rPr>
              <a:t>iple</a:t>
            </a:r>
            <a:r>
              <a:rPr sz="26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26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600" spc="-130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2600" spc="-18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600" spc="-16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9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2438400"/>
            <a:ext cx="9134855" cy="276758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122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92" y="176911"/>
            <a:ext cx="8431530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662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394144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javafx.scene.control.ListView;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javafx.scene.control.ScrollPane;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javafx.scene.control.SelectionMode;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javafx.scene.image.ImageView;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javafx.scene.layout.BorderPane;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javafx.scene.layout.FlowPane;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javafx.collections.FXCollections;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class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ListViewDemo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extends </a:t>
            </a:r>
            <a:r>
              <a:rPr sz="1400" b="1" spc="-10" dirty="0">
                <a:latin typeface="Courier New"/>
                <a:cs typeface="Courier New"/>
              </a:rPr>
              <a:t>Application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// </a:t>
            </a:r>
            <a:r>
              <a:rPr sz="1400" b="1" spc="-10" dirty="0">
                <a:latin typeface="Courier New"/>
                <a:cs typeface="Courier New"/>
              </a:rPr>
              <a:t>Declare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an</a:t>
            </a:r>
            <a:r>
              <a:rPr sz="1400" b="1" spc="-5" dirty="0">
                <a:latin typeface="Courier New"/>
                <a:cs typeface="Courier New"/>
              </a:rPr>
              <a:t> array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of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Strings for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flag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titles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private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String[]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flagTitles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10" dirty="0">
                <a:latin typeface="Courier New"/>
                <a:cs typeface="Courier New"/>
              </a:rPr>
              <a:t>{"United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States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of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America",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"Canada", "China",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"Denmark",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"France",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"Germany",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"India"};</a:t>
            </a:r>
            <a:endParaRPr sz="1400">
              <a:latin typeface="Courier New"/>
              <a:cs typeface="Courier New"/>
            </a:endParaRPr>
          </a:p>
          <a:p>
            <a:pPr marL="226060" marR="26650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// </a:t>
            </a:r>
            <a:r>
              <a:rPr sz="1400" b="1" spc="-10" dirty="0">
                <a:latin typeface="Courier New"/>
                <a:cs typeface="Courier New"/>
              </a:rPr>
              <a:t>Declare an </a:t>
            </a:r>
            <a:r>
              <a:rPr sz="1400" b="1" spc="-5" dirty="0">
                <a:latin typeface="Courier New"/>
                <a:cs typeface="Courier New"/>
              </a:rPr>
              <a:t>ImageView array for the national flags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private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ImageView[]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ImageViews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 marR="447294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2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ImageView("image/us.gif"), </a:t>
            </a:r>
            <a:r>
              <a:rPr sz="1400" b="1" spc="-5" dirty="0">
                <a:latin typeface="Courier New"/>
                <a:cs typeface="Courier New"/>
              </a:rPr>
              <a:t> new</a:t>
            </a:r>
            <a:r>
              <a:rPr sz="1400" b="1" spc="2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ImageView("image/ca.gif"), </a:t>
            </a:r>
            <a:r>
              <a:rPr sz="1400" b="1" spc="-5" dirty="0">
                <a:latin typeface="Courier New"/>
                <a:cs typeface="Courier New"/>
              </a:rPr>
              <a:t> new</a:t>
            </a:r>
            <a:r>
              <a:rPr sz="1400" b="1" spc="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ImageView("image/china.gif"),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ImageView("image/denmark.gif"),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ImageView("image/fr.gif"),</a:t>
            </a:r>
            <a:endParaRPr sz="1400">
              <a:latin typeface="Courier New"/>
              <a:cs typeface="Courier New"/>
            </a:endParaRPr>
          </a:p>
          <a:p>
            <a:pPr marL="439420" marR="42595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new ImageView("image/germany.gif"),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0" dirty="0">
                <a:latin typeface="Courier New"/>
                <a:cs typeface="Courier New"/>
              </a:rPr>
              <a:t> ImageView("image/india.gif")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ListView&lt;String&gt;</a:t>
            </a:r>
            <a:r>
              <a:rPr sz="1400" b="1" spc="-4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lv</a:t>
            </a:r>
            <a:r>
              <a:rPr sz="1400" b="1" spc="-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-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-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ListView&lt;&gt;(FXCollections</a:t>
            </a:r>
            <a:endParaRPr sz="1400">
              <a:latin typeface="Courier New"/>
              <a:cs typeface="Courier New"/>
            </a:endParaRPr>
          </a:p>
          <a:p>
            <a:pPr marL="458470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.observableArrayList(flagTitles));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7944" y="509016"/>
            <a:ext cx="3393948" cy="165353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4012" y="6365849"/>
            <a:ext cx="3103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aseline="15873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123</a:t>
            </a:r>
            <a:r>
              <a:rPr sz="2100" spc="652" baseline="15873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lv.setPrefSize(400,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400);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176911"/>
            <a:ext cx="7474584" cy="578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lv.getSelectionModel().setSelectionMode(SelectionMode.MULTIPLE);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9420" marR="25577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// Create </a:t>
            </a:r>
            <a:r>
              <a:rPr sz="1400" b="1" dirty="0">
                <a:latin typeface="Courier New"/>
                <a:cs typeface="Courier New"/>
              </a:rPr>
              <a:t>a </a:t>
            </a:r>
            <a:r>
              <a:rPr sz="1400" b="1" spc="-5" dirty="0">
                <a:latin typeface="Courier New"/>
                <a:cs typeface="Courier New"/>
              </a:rPr>
              <a:t>pane to </a:t>
            </a:r>
            <a:r>
              <a:rPr sz="1400" b="1" spc="-10" dirty="0">
                <a:latin typeface="Courier New"/>
                <a:cs typeface="Courier New"/>
              </a:rPr>
              <a:t>hold </a:t>
            </a:r>
            <a:r>
              <a:rPr sz="1400" b="1" spc="-5" dirty="0">
                <a:latin typeface="Courier New"/>
                <a:cs typeface="Courier New"/>
              </a:rPr>
              <a:t>image views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FlowPane </a:t>
            </a:r>
            <a:r>
              <a:rPr sz="1400" b="1" spc="-5" dirty="0">
                <a:latin typeface="Courier New"/>
                <a:cs typeface="Courier New"/>
              </a:rPr>
              <a:t>imagePane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FlowPane(10, 10);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 pane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BorderPane();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pane.setLeft(new ScrollPane(lv));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pane.setCenter(imagePane);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652780" marR="855344" indent="-21336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lv.getSelectionModel().selectedItemProperty().addListener(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ov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imagePane.getChildren().clear();</a:t>
            </a:r>
            <a:endParaRPr sz="1400">
              <a:latin typeface="Courier New"/>
              <a:cs typeface="Courier New"/>
            </a:endParaRPr>
          </a:p>
          <a:p>
            <a:pPr marL="1077595" marR="5080" indent="-21336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for</a:t>
            </a:r>
            <a:r>
              <a:rPr sz="14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(Integer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i:</a:t>
            </a:r>
            <a:r>
              <a:rPr sz="1400" b="1" spc="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lv.getSelectionModel().getSelectedIndices())</a:t>
            </a:r>
            <a:r>
              <a:rPr sz="1400" b="1" spc="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imagePane.getChildren().add(ImageViews[i]);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9420" marR="277114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Scene(pane, 450, 170);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primaryStage.setTitle("ListViewDemo");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Courier New"/>
              <a:cs typeface="Courier New"/>
            </a:endParaRPr>
          </a:p>
          <a:p>
            <a:pPr marL="439420" marR="2983230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124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29152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5" dirty="0"/>
              <a:t>ScrollBar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64616" y="1015949"/>
            <a:ext cx="5565140" cy="1612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0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scroll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bar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control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that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enables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95" dirty="0">
                <a:latin typeface="Times New Roman"/>
                <a:cs typeface="Times New Roman"/>
              </a:rPr>
              <a:t>user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select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f</a:t>
            </a:r>
            <a:r>
              <a:rPr sz="2600" spc="-105" dirty="0">
                <a:latin typeface="Times New Roman"/>
                <a:cs typeface="Times New Roman"/>
              </a:rPr>
              <a:t>r</a:t>
            </a:r>
            <a:r>
              <a:rPr sz="2600" spc="-130" dirty="0">
                <a:latin typeface="Times New Roman"/>
                <a:cs typeface="Times New Roman"/>
              </a:rPr>
              <a:t>om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ran</a:t>
            </a:r>
            <a:r>
              <a:rPr sz="2600" spc="-150" dirty="0">
                <a:latin typeface="Times New Roman"/>
                <a:cs typeface="Times New Roman"/>
              </a:rPr>
              <a:t>g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54" dirty="0">
                <a:latin typeface="Times New Roman"/>
                <a:cs typeface="Times New Roman"/>
              </a:rPr>
              <a:t>v</a:t>
            </a:r>
            <a:r>
              <a:rPr sz="2600" spc="-130" dirty="0">
                <a:latin typeface="Times New Roman"/>
                <a:cs typeface="Times New Roman"/>
              </a:rPr>
              <a:t>al</a:t>
            </a:r>
            <a:r>
              <a:rPr sz="2600" spc="-180" dirty="0">
                <a:latin typeface="Times New Roman"/>
                <a:cs typeface="Times New Roman"/>
              </a:rPr>
              <a:t>u</a:t>
            </a:r>
            <a:r>
              <a:rPr sz="2600" spc="-160" dirty="0">
                <a:latin typeface="Times New Roman"/>
                <a:cs typeface="Times New Roman"/>
              </a:rPr>
              <a:t>e</a:t>
            </a:r>
            <a:r>
              <a:rPr sz="2600" spc="-190" dirty="0">
                <a:latin typeface="Times New Roman"/>
                <a:cs typeface="Times New Roman"/>
              </a:rPr>
              <a:t>s</a:t>
            </a:r>
            <a:r>
              <a:rPr sz="2600" spc="270" dirty="0">
                <a:latin typeface="Times New Roman"/>
                <a:cs typeface="Times New Roman"/>
              </a:rPr>
              <a:t>.</a:t>
            </a:r>
            <a:r>
              <a:rPr sz="2600" spc="-105" dirty="0">
                <a:latin typeface="Times New Roman"/>
                <a:cs typeface="Times New Roman"/>
              </a:rPr>
              <a:t>The  </a:t>
            </a:r>
            <a:r>
              <a:rPr sz="2600" spc="-114" dirty="0">
                <a:latin typeface="Times New Roman"/>
                <a:cs typeface="Times New Roman"/>
              </a:rPr>
              <a:t>sc</a:t>
            </a:r>
            <a:r>
              <a:rPr sz="2600" spc="-125" dirty="0">
                <a:latin typeface="Times New Roman"/>
                <a:cs typeface="Times New Roman"/>
              </a:rPr>
              <a:t>r</a:t>
            </a:r>
            <a:r>
              <a:rPr sz="2600" spc="-100" dirty="0">
                <a:latin typeface="Times New Roman"/>
                <a:cs typeface="Times New Roman"/>
              </a:rPr>
              <a:t>oll</a:t>
            </a:r>
            <a:r>
              <a:rPr sz="2600" spc="-155" dirty="0">
                <a:latin typeface="Times New Roman"/>
                <a:cs typeface="Times New Roman"/>
              </a:rPr>
              <a:t>b</a:t>
            </a:r>
            <a:r>
              <a:rPr sz="2600" spc="-105" dirty="0">
                <a:latin typeface="Times New Roman"/>
                <a:cs typeface="Times New Roman"/>
              </a:rPr>
              <a:t>a</a:t>
            </a:r>
            <a:r>
              <a:rPr sz="2600" spc="-75" dirty="0">
                <a:latin typeface="Times New Roman"/>
                <a:cs typeface="Times New Roman"/>
              </a:rPr>
              <a:t>r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ap</a:t>
            </a:r>
            <a:r>
              <a:rPr sz="2600" spc="-155" dirty="0">
                <a:latin typeface="Times New Roman"/>
                <a:cs typeface="Times New Roman"/>
              </a:rPr>
              <a:t>p</a:t>
            </a:r>
            <a:r>
              <a:rPr sz="2600" spc="-100" dirty="0">
                <a:latin typeface="Times New Roman"/>
                <a:cs typeface="Times New Roman"/>
              </a:rPr>
              <a:t>ea</a:t>
            </a:r>
            <a:r>
              <a:rPr sz="2600" spc="-30" dirty="0">
                <a:latin typeface="Times New Roman"/>
                <a:cs typeface="Times New Roman"/>
              </a:rPr>
              <a:t>r</a:t>
            </a:r>
            <a:r>
              <a:rPr sz="2600" spc="-200" dirty="0">
                <a:latin typeface="Times New Roman"/>
                <a:cs typeface="Times New Roman"/>
              </a:rPr>
              <a:t>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Times New Roman"/>
                <a:cs typeface="Times New Roman"/>
              </a:rPr>
              <a:t>t</a:t>
            </a:r>
            <a:r>
              <a:rPr sz="2600" spc="-170" dirty="0">
                <a:latin typeface="Times New Roman"/>
                <a:cs typeface="Times New Roman"/>
              </a:rPr>
              <a:t>w</a:t>
            </a:r>
            <a:r>
              <a:rPr sz="2600" spc="-110" dirty="0">
                <a:latin typeface="Times New Roman"/>
                <a:cs typeface="Times New Roman"/>
              </a:rPr>
              <a:t>o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st</a:t>
            </a:r>
            <a:r>
              <a:rPr sz="2600" spc="-175" dirty="0">
                <a:latin typeface="Times New Roman"/>
                <a:cs typeface="Times New Roman"/>
              </a:rPr>
              <a:t>y</a:t>
            </a:r>
            <a:r>
              <a:rPr sz="2600" spc="-100" dirty="0">
                <a:latin typeface="Times New Roman"/>
                <a:cs typeface="Times New Roman"/>
              </a:rPr>
              <a:t>les</a:t>
            </a:r>
            <a:r>
              <a:rPr sz="2600" spc="-75" dirty="0">
                <a:latin typeface="Times New Roman"/>
                <a:cs typeface="Times New Roman"/>
              </a:rPr>
              <a:t>: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ho</a:t>
            </a:r>
            <a:r>
              <a:rPr sz="2600" spc="-20" dirty="0">
                <a:latin typeface="Times New Roman"/>
                <a:cs typeface="Times New Roman"/>
              </a:rPr>
              <a:t>r</a:t>
            </a:r>
            <a:r>
              <a:rPr sz="2600" spc="-130" dirty="0">
                <a:latin typeface="Times New Roman"/>
                <a:cs typeface="Times New Roman"/>
              </a:rPr>
              <a:t>izo</a:t>
            </a:r>
            <a:r>
              <a:rPr sz="2600" spc="-170" dirty="0">
                <a:latin typeface="Times New Roman"/>
                <a:cs typeface="Times New Roman"/>
              </a:rPr>
              <a:t>n</a:t>
            </a:r>
            <a:r>
              <a:rPr sz="2600" spc="-80" dirty="0">
                <a:latin typeface="Times New Roman"/>
                <a:cs typeface="Times New Roman"/>
              </a:rPr>
              <a:t>tal  </a:t>
            </a:r>
            <a:r>
              <a:rPr sz="2600" spc="-150" dirty="0">
                <a:latin typeface="Times New Roman"/>
                <a:cs typeface="Times New Roman"/>
              </a:rPr>
              <a:t>a</a:t>
            </a:r>
            <a:r>
              <a:rPr sz="2600" spc="-175" dirty="0">
                <a:latin typeface="Times New Roman"/>
                <a:cs typeface="Times New Roman"/>
              </a:rPr>
              <a:t>n</a:t>
            </a:r>
            <a:r>
              <a:rPr sz="2600" spc="-110" dirty="0">
                <a:latin typeface="Times New Roman"/>
                <a:cs typeface="Times New Roman"/>
              </a:rPr>
              <a:t>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75" dirty="0">
                <a:latin typeface="Times New Roman"/>
                <a:cs typeface="Times New Roman"/>
              </a:rPr>
              <a:t>v</a:t>
            </a:r>
            <a:r>
              <a:rPr sz="2600" spc="-40" dirty="0">
                <a:latin typeface="Times New Roman"/>
                <a:cs typeface="Times New Roman"/>
              </a:rPr>
              <a:t>e</a:t>
            </a:r>
            <a:r>
              <a:rPr sz="2600" spc="60" dirty="0">
                <a:latin typeface="Times New Roman"/>
                <a:cs typeface="Times New Roman"/>
              </a:rPr>
              <a:t>r</a:t>
            </a:r>
            <a:r>
              <a:rPr sz="2600" spc="-70" dirty="0">
                <a:latin typeface="Times New Roman"/>
                <a:cs typeface="Times New Roman"/>
              </a:rPr>
              <a:t>ti</a:t>
            </a:r>
            <a:r>
              <a:rPr sz="2600" spc="-125" dirty="0">
                <a:latin typeface="Times New Roman"/>
                <a:cs typeface="Times New Roman"/>
              </a:rPr>
              <a:t>c</a:t>
            </a:r>
            <a:r>
              <a:rPr sz="2600" spc="-70" dirty="0">
                <a:latin typeface="Times New Roman"/>
                <a:cs typeface="Times New Roman"/>
              </a:rPr>
              <a:t>al.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31948"/>
            <a:ext cx="9067800" cy="35250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8097" y="791066"/>
            <a:ext cx="2979401" cy="129376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125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Slider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2592" y="879424"/>
            <a:ext cx="4900295" cy="121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 algn="just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Slider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30" dirty="0">
                <a:latin typeface="Times New Roman"/>
                <a:cs typeface="Times New Roman"/>
              </a:rPr>
              <a:t>similar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155" dirty="0">
                <a:latin typeface="Times New Roman"/>
                <a:cs typeface="Times New Roman"/>
              </a:rPr>
              <a:t>ScrollBar, </a:t>
            </a:r>
            <a:r>
              <a:rPr sz="2600" spc="-80" dirty="0">
                <a:latin typeface="Times New Roman"/>
                <a:cs typeface="Times New Roman"/>
              </a:rPr>
              <a:t>but </a:t>
            </a:r>
            <a:r>
              <a:rPr sz="2600" spc="-130" dirty="0">
                <a:latin typeface="Times New Roman"/>
                <a:cs typeface="Times New Roman"/>
              </a:rPr>
              <a:t>Slider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90" dirty="0">
                <a:latin typeface="Times New Roman"/>
                <a:cs typeface="Times New Roman"/>
              </a:rPr>
              <a:t>has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mo</a:t>
            </a:r>
            <a:r>
              <a:rPr sz="2600" spc="-75" dirty="0">
                <a:latin typeface="Times New Roman"/>
                <a:cs typeface="Times New Roman"/>
              </a:rPr>
              <a:t>r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p</a:t>
            </a:r>
            <a:r>
              <a:rPr sz="2600" spc="-60" dirty="0">
                <a:latin typeface="Times New Roman"/>
                <a:cs typeface="Times New Roman"/>
              </a:rPr>
              <a:t>r</a:t>
            </a:r>
            <a:r>
              <a:rPr sz="2600" spc="-110" dirty="0">
                <a:latin typeface="Times New Roman"/>
                <a:cs typeface="Times New Roman"/>
              </a:rPr>
              <a:t>o</a:t>
            </a:r>
            <a:r>
              <a:rPr sz="2600" spc="-125" dirty="0">
                <a:latin typeface="Times New Roman"/>
                <a:cs typeface="Times New Roman"/>
              </a:rPr>
              <a:t>p</a:t>
            </a:r>
            <a:r>
              <a:rPr sz="2600" spc="-40" dirty="0">
                <a:latin typeface="Times New Roman"/>
                <a:cs typeface="Times New Roman"/>
              </a:rPr>
              <a:t>e</a:t>
            </a:r>
            <a:r>
              <a:rPr sz="2600" spc="65" dirty="0">
                <a:latin typeface="Times New Roman"/>
                <a:cs typeface="Times New Roman"/>
              </a:rPr>
              <a:t>r</a:t>
            </a:r>
            <a:r>
              <a:rPr sz="2600" spc="-100" dirty="0">
                <a:latin typeface="Times New Roman"/>
                <a:cs typeface="Times New Roman"/>
              </a:rPr>
              <a:t>ties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can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ap</a:t>
            </a:r>
            <a:r>
              <a:rPr sz="2600" spc="-160" dirty="0">
                <a:latin typeface="Times New Roman"/>
                <a:cs typeface="Times New Roman"/>
              </a:rPr>
              <a:t>p</a:t>
            </a:r>
            <a:r>
              <a:rPr sz="2600" spc="-90" dirty="0">
                <a:latin typeface="Times New Roman"/>
                <a:cs typeface="Times New Roman"/>
              </a:rPr>
              <a:t>ear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in  </a:t>
            </a:r>
            <a:r>
              <a:rPr sz="2600" spc="-170" dirty="0">
                <a:latin typeface="Times New Roman"/>
                <a:cs typeface="Times New Roman"/>
              </a:rPr>
              <a:t>ma</a:t>
            </a:r>
            <a:r>
              <a:rPr sz="2600" spc="-195" dirty="0">
                <a:latin typeface="Times New Roman"/>
                <a:cs typeface="Times New Roman"/>
              </a:rPr>
              <a:t>n</a:t>
            </a:r>
            <a:r>
              <a:rPr sz="2600" spc="-215" dirty="0">
                <a:latin typeface="Times New Roman"/>
                <a:cs typeface="Times New Roman"/>
              </a:rPr>
              <a:t>y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f</a:t>
            </a:r>
            <a:r>
              <a:rPr sz="2600" spc="-190" dirty="0">
                <a:latin typeface="Times New Roman"/>
                <a:cs typeface="Times New Roman"/>
              </a:rPr>
              <a:t>o</a:t>
            </a:r>
            <a:r>
              <a:rPr sz="2600" spc="100" dirty="0">
                <a:latin typeface="Times New Roman"/>
                <a:cs typeface="Times New Roman"/>
              </a:rPr>
              <a:t>r</a:t>
            </a:r>
            <a:r>
              <a:rPr sz="2600" spc="-240" dirty="0">
                <a:latin typeface="Times New Roman"/>
                <a:cs typeface="Times New Roman"/>
              </a:rPr>
              <a:t>m</a:t>
            </a:r>
            <a:r>
              <a:rPr sz="2600" spc="-170" dirty="0">
                <a:latin typeface="Times New Roman"/>
                <a:cs typeface="Times New Roman"/>
              </a:rPr>
              <a:t>s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100" y="612648"/>
            <a:ext cx="9067800" cy="6055360"/>
            <a:chOff x="38100" y="612648"/>
            <a:chExt cx="9067800" cy="6055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" y="2430780"/>
              <a:ext cx="9067800" cy="37581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0096" y="612648"/>
              <a:ext cx="3691128" cy="181813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126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202818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0" dirty="0"/>
              <a:t>Media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93268" y="1112741"/>
            <a:ext cx="7469505" cy="14427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69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Media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used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obtain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source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media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type.</a:t>
            </a:r>
            <a:endParaRPr sz="2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MediaPlayer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used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85" dirty="0">
                <a:latin typeface="Times New Roman"/>
                <a:cs typeface="Times New Roman"/>
              </a:rPr>
              <a:t>play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control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media.</a:t>
            </a:r>
            <a:endParaRPr sz="2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MediaView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used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70" dirty="0">
                <a:latin typeface="Times New Roman"/>
                <a:cs typeface="Times New Roman"/>
              </a:rPr>
              <a:t>display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video.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76" y="2912246"/>
            <a:ext cx="8724959" cy="235828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127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35744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MediaPlayer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4791" y="1034033"/>
            <a:ext cx="7921625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  <a:tab pos="3295015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MediaPlayer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class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85" dirty="0">
                <a:latin typeface="Times New Roman"/>
                <a:cs typeface="Times New Roman"/>
              </a:rPr>
              <a:t>plays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controls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media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with</a:t>
            </a:r>
            <a:r>
              <a:rPr sz="2600" spc="-60" dirty="0">
                <a:latin typeface="Times New Roman"/>
                <a:cs typeface="Times New Roman"/>
              </a:rPr>
              <a:t> properties: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au</a:t>
            </a:r>
            <a:r>
              <a:rPr sz="2600" spc="-80" dirty="0">
                <a:latin typeface="Times New Roman"/>
                <a:cs typeface="Times New Roman"/>
              </a:rPr>
              <a:t>t</a:t>
            </a:r>
            <a:r>
              <a:rPr sz="2600" spc="-140" dirty="0">
                <a:latin typeface="Times New Roman"/>
                <a:cs typeface="Times New Roman"/>
              </a:rPr>
              <a:t>oPl</a:t>
            </a:r>
            <a:r>
              <a:rPr sz="2600" spc="-240" dirty="0">
                <a:latin typeface="Times New Roman"/>
                <a:cs typeface="Times New Roman"/>
              </a:rPr>
              <a:t>a</a:t>
            </a:r>
            <a:r>
              <a:rPr sz="2600" spc="-490" dirty="0">
                <a:latin typeface="Times New Roman"/>
                <a:cs typeface="Times New Roman"/>
              </a:rPr>
              <a:t>y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c</a:t>
            </a:r>
            <a:r>
              <a:rPr sz="2600" spc="-150" dirty="0">
                <a:latin typeface="Times New Roman"/>
                <a:cs typeface="Times New Roman"/>
              </a:rPr>
              <a:t>u</a:t>
            </a:r>
            <a:r>
              <a:rPr sz="2600" spc="7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r</a:t>
            </a:r>
            <a:r>
              <a:rPr sz="2600" spc="-65" dirty="0">
                <a:latin typeface="Times New Roman"/>
                <a:cs typeface="Times New Roman"/>
              </a:rPr>
              <a:t>en</a:t>
            </a:r>
            <a:r>
              <a:rPr sz="2600" spc="-50" dirty="0">
                <a:latin typeface="Times New Roman"/>
                <a:cs typeface="Times New Roman"/>
              </a:rPr>
              <a:t>t</a:t>
            </a:r>
            <a:r>
              <a:rPr sz="2600" spc="-100" dirty="0">
                <a:latin typeface="Times New Roman"/>
                <a:cs typeface="Times New Roman"/>
              </a:rPr>
              <a:t>Coun</a:t>
            </a:r>
            <a:r>
              <a:rPr sz="2600" spc="-65" dirty="0">
                <a:latin typeface="Times New Roman"/>
                <a:cs typeface="Times New Roman"/>
              </a:rPr>
              <a:t>t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130" dirty="0">
                <a:latin typeface="Times New Roman"/>
                <a:cs typeface="Times New Roman"/>
              </a:rPr>
              <a:t>c</a:t>
            </a:r>
            <a:r>
              <a:rPr sz="2600" spc="-195" dirty="0">
                <a:latin typeface="Times New Roman"/>
                <a:cs typeface="Times New Roman"/>
              </a:rPr>
              <a:t>y</a:t>
            </a:r>
            <a:r>
              <a:rPr sz="2600" spc="-190" dirty="0">
                <a:latin typeface="Times New Roman"/>
                <a:cs typeface="Times New Roman"/>
              </a:rPr>
              <a:t>c</a:t>
            </a:r>
            <a:r>
              <a:rPr sz="2600" spc="-114" dirty="0">
                <a:latin typeface="Times New Roman"/>
                <a:cs typeface="Times New Roman"/>
              </a:rPr>
              <a:t>leCou</a:t>
            </a:r>
            <a:r>
              <a:rPr sz="2600" spc="-130" dirty="0">
                <a:latin typeface="Times New Roman"/>
                <a:cs typeface="Times New Roman"/>
              </a:rPr>
              <a:t>n</a:t>
            </a:r>
            <a:r>
              <a:rPr sz="2600" spc="70" dirty="0">
                <a:latin typeface="Times New Roman"/>
                <a:cs typeface="Times New Roman"/>
              </a:rPr>
              <a:t>t,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m</a:t>
            </a:r>
            <a:r>
              <a:rPr sz="2600" spc="-45" dirty="0">
                <a:latin typeface="Times New Roman"/>
                <a:cs typeface="Times New Roman"/>
              </a:rPr>
              <a:t>u</a:t>
            </a:r>
            <a:r>
              <a:rPr sz="2600" spc="-35" dirty="0">
                <a:latin typeface="Times New Roman"/>
                <a:cs typeface="Times New Roman"/>
              </a:rPr>
              <a:t>t</a:t>
            </a:r>
            <a:r>
              <a:rPr sz="2600" spc="-150" dirty="0">
                <a:latin typeface="Times New Roman"/>
                <a:cs typeface="Times New Roman"/>
              </a:rPr>
              <a:t>e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270" dirty="0">
                <a:latin typeface="Times New Roman"/>
                <a:cs typeface="Times New Roman"/>
              </a:rPr>
              <a:t>v</a:t>
            </a:r>
            <a:r>
              <a:rPr sz="2600" spc="-95" dirty="0">
                <a:latin typeface="Times New Roman"/>
                <a:cs typeface="Times New Roman"/>
              </a:rPr>
              <a:t>ol</a:t>
            </a:r>
            <a:r>
              <a:rPr sz="2600" spc="-140" dirty="0">
                <a:latin typeface="Times New Roman"/>
                <a:cs typeface="Times New Roman"/>
              </a:rPr>
              <a:t>u</a:t>
            </a:r>
            <a:r>
              <a:rPr sz="2600" spc="-165" dirty="0">
                <a:latin typeface="Times New Roman"/>
                <a:cs typeface="Times New Roman"/>
              </a:rPr>
              <a:t>m</a:t>
            </a:r>
            <a:r>
              <a:rPr sz="2600" spc="-145" dirty="0">
                <a:latin typeface="Times New Roman"/>
                <a:cs typeface="Times New Roman"/>
              </a:rPr>
              <a:t>e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spc="-18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and  </a:t>
            </a:r>
            <a:r>
              <a:rPr sz="2600" spc="-75" dirty="0">
                <a:latin typeface="Times New Roman"/>
                <a:cs typeface="Times New Roman"/>
              </a:rPr>
              <a:t>totalDuration.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304" y="2310850"/>
            <a:ext cx="8832850" cy="4356735"/>
            <a:chOff x="146304" y="2310850"/>
            <a:chExt cx="8832850" cy="4356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739" y="2310850"/>
              <a:ext cx="8656312" cy="39774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128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31502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MediaView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6516" y="1034033"/>
            <a:ext cx="8500745" cy="1238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MediaView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subclass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Node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that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provides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view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85" dirty="0">
                <a:latin typeface="Times New Roman"/>
                <a:cs typeface="Times New Roman"/>
              </a:rPr>
              <a:t>Me</a:t>
            </a:r>
            <a:r>
              <a:rPr sz="2600" spc="-155" dirty="0">
                <a:latin typeface="Times New Roman"/>
                <a:cs typeface="Times New Roman"/>
              </a:rPr>
              <a:t>d</a:t>
            </a:r>
            <a:r>
              <a:rPr sz="2600" spc="-165" dirty="0">
                <a:latin typeface="Times New Roman"/>
                <a:cs typeface="Times New Roman"/>
              </a:rPr>
              <a:t>ia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being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pl</a:t>
            </a:r>
            <a:r>
              <a:rPr sz="2600" spc="-310" dirty="0">
                <a:latin typeface="Times New Roman"/>
                <a:cs typeface="Times New Roman"/>
              </a:rPr>
              <a:t>a</a:t>
            </a:r>
            <a:r>
              <a:rPr sz="2600" spc="-260" dirty="0">
                <a:latin typeface="Times New Roman"/>
                <a:cs typeface="Times New Roman"/>
              </a:rPr>
              <a:t>y</a:t>
            </a:r>
            <a:r>
              <a:rPr sz="2600" spc="-105" dirty="0">
                <a:latin typeface="Times New Roman"/>
                <a:cs typeface="Times New Roman"/>
              </a:rPr>
              <a:t>ed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85" dirty="0">
                <a:latin typeface="Times New Roman"/>
                <a:cs typeface="Times New Roman"/>
              </a:rPr>
              <a:t>b</a:t>
            </a:r>
            <a:r>
              <a:rPr sz="2600" spc="-215" dirty="0">
                <a:latin typeface="Times New Roman"/>
                <a:cs typeface="Times New Roman"/>
              </a:rPr>
              <a:t>y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315" dirty="0">
                <a:latin typeface="Times New Roman"/>
                <a:cs typeface="Times New Roman"/>
              </a:rPr>
              <a:t>M</a:t>
            </a:r>
            <a:r>
              <a:rPr sz="2600" spc="-140" dirty="0">
                <a:latin typeface="Times New Roman"/>
                <a:cs typeface="Times New Roman"/>
              </a:rPr>
              <a:t>ediaPl</a:t>
            </a:r>
            <a:r>
              <a:rPr sz="2600" spc="-250" dirty="0">
                <a:latin typeface="Times New Roman"/>
                <a:cs typeface="Times New Roman"/>
              </a:rPr>
              <a:t>a</a:t>
            </a:r>
            <a:r>
              <a:rPr sz="2600" spc="-260" dirty="0">
                <a:latin typeface="Times New Roman"/>
                <a:cs typeface="Times New Roman"/>
              </a:rPr>
              <a:t>y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195" dirty="0">
                <a:latin typeface="Times New Roman"/>
                <a:cs typeface="Times New Roman"/>
              </a:rPr>
              <a:t>r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42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  <a:tab pos="1125855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	</a:t>
            </a:r>
            <a:r>
              <a:rPr sz="2400" spc="-170" dirty="0">
                <a:latin typeface="Times New Roman"/>
                <a:cs typeface="Times New Roman"/>
              </a:rPr>
              <a:t>MediaView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60" dirty="0">
                <a:latin typeface="Times New Roman"/>
                <a:cs typeface="Times New Roman"/>
              </a:rPr>
              <a:t>class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provides</a:t>
            </a:r>
            <a:r>
              <a:rPr sz="2400" spc="-70" dirty="0">
                <a:latin typeface="Times New Roman"/>
                <a:cs typeface="Times New Roman"/>
              </a:rPr>
              <a:t> 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properties</a:t>
            </a:r>
            <a:r>
              <a:rPr sz="2400" spc="-85" dirty="0">
                <a:latin typeface="Times New Roman"/>
                <a:cs typeface="Times New Roman"/>
              </a:rPr>
              <a:t> for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viewing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media.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624" y="2636707"/>
            <a:ext cx="8782103" cy="31151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129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492" y="135763"/>
            <a:ext cx="8449945" cy="563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86504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javafx.application.Application;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javafx.stage.Stage;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javafx.scene.Scene;</a:t>
            </a:r>
            <a:endParaRPr sz="1600">
              <a:latin typeface="Courier New"/>
              <a:cs typeface="Courier New"/>
            </a:endParaRPr>
          </a:p>
          <a:p>
            <a:pPr marL="12700" marR="390842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javafx.scene.layout.StackPane;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javafx.scene.control.Button;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ButtonInPane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extends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Application {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256540" marR="49657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@Override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Override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 start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method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Application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start(Stage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 marR="19608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Create a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 </a:t>
            </a:r>
            <a:r>
              <a:rPr sz="1600" b="1" dirty="0">
                <a:latin typeface="Courier New"/>
                <a:cs typeface="Courier New"/>
              </a:rPr>
              <a:t>and</a:t>
            </a:r>
            <a:r>
              <a:rPr sz="1600" b="1" spc="-5" dirty="0">
                <a:latin typeface="Courier New"/>
                <a:cs typeface="Courier New"/>
              </a:rPr>
              <a:t> place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 button in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StackPane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StackPane();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pane.getChildren().add(new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Button("OK"));</a:t>
            </a:r>
            <a:endParaRPr sz="1600">
              <a:latin typeface="Courier New"/>
              <a:cs typeface="Courier New"/>
            </a:endParaRPr>
          </a:p>
          <a:p>
            <a:pPr marL="500380" marR="50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Scene(pane,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200,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50);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primaryStage.setTitle("Button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pane");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//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Set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title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primaryStage.setScene(scene);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Place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primaryStage.show();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Display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500380" marR="3298825" indent="-2438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static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main(String[]</a:t>
            </a:r>
            <a:r>
              <a:rPr sz="1600" b="1" spc="3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args)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launch(args);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4144" y="237743"/>
            <a:ext cx="3017520" cy="111861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13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80492"/>
            <a:ext cx="4744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/>
              <a:t>Example:</a:t>
            </a:r>
            <a:r>
              <a:rPr sz="4000" spc="-15" dirty="0"/>
              <a:t> </a:t>
            </a:r>
            <a:r>
              <a:rPr sz="4000" spc="-25" dirty="0"/>
              <a:t>Using</a:t>
            </a:r>
            <a:r>
              <a:rPr sz="4000" spc="-35" dirty="0"/>
              <a:t> </a:t>
            </a:r>
            <a:r>
              <a:rPr sz="4000" spc="-25" dirty="0"/>
              <a:t>Media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8292" y="993724"/>
            <a:ext cx="8656320" cy="121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55" dirty="0">
                <a:latin typeface="Times New Roman"/>
                <a:cs typeface="Times New Roman"/>
              </a:rPr>
              <a:t>This </a:t>
            </a:r>
            <a:r>
              <a:rPr sz="2600" spc="-130" dirty="0">
                <a:latin typeface="Times New Roman"/>
                <a:cs typeface="Times New Roman"/>
              </a:rPr>
              <a:t>example </a:t>
            </a:r>
            <a:r>
              <a:rPr sz="2600" spc="-170" dirty="0">
                <a:latin typeface="Times New Roman"/>
                <a:cs typeface="Times New Roman"/>
              </a:rPr>
              <a:t>displays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video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view: </a:t>
            </a:r>
            <a:r>
              <a:rPr sz="2600" spc="-135" dirty="0">
                <a:latin typeface="Times New Roman"/>
                <a:cs typeface="Times New Roman"/>
              </a:rPr>
              <a:t>use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90" dirty="0">
                <a:latin typeface="Times New Roman"/>
                <a:cs typeface="Times New Roman"/>
              </a:rPr>
              <a:t>play/pause </a:t>
            </a:r>
            <a:r>
              <a:rPr sz="2600" spc="-75" dirty="0">
                <a:latin typeface="Times New Roman"/>
                <a:cs typeface="Times New Roman"/>
              </a:rPr>
              <a:t>button </a:t>
            </a:r>
            <a:r>
              <a:rPr sz="2600" spc="-45" dirty="0">
                <a:latin typeface="Times New Roman"/>
                <a:cs typeface="Times New Roman"/>
              </a:rPr>
              <a:t>to 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85" dirty="0">
                <a:latin typeface="Times New Roman"/>
                <a:cs typeface="Times New Roman"/>
              </a:rPr>
              <a:t>play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or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pause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video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and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use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rewind</a:t>
            </a:r>
            <a:r>
              <a:rPr sz="2600" spc="-75" dirty="0">
                <a:latin typeface="Times New Roman"/>
                <a:cs typeface="Times New Roman"/>
              </a:rPr>
              <a:t> button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restart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video,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use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slider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control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volume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75" dirty="0">
                <a:latin typeface="Times New Roman"/>
                <a:cs typeface="Times New Roman"/>
              </a:rPr>
              <a:t> 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audio.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8692" y="2430779"/>
            <a:ext cx="4320539" cy="3200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495" y="5956982"/>
            <a:ext cx="7754356" cy="3357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8612" y="6329836"/>
            <a:ext cx="3917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130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92" y="176911"/>
            <a:ext cx="6090285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25014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2025014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javafx.scene.control.Button;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javafx.scene.control.Label;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javafx.scene.control.Slider;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javafx.scene.layout.BorderPane;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javafx.scene.layout.HBox;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javafx.scene.layout.Region;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1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javafx.scene.media.Media;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javafx.scene.media.MediaPlayer;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javafx.scene.media.MediaView;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javafx.geometry.Pos;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7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javafx.util.Duration;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class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MediaDemo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extends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private static final String MEDIA_URL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"sample.mp4";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864235" marR="1494155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Media</a:t>
            </a:r>
            <a:r>
              <a:rPr sz="1400" b="1" spc="-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media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Media(MEDIA_URL);</a:t>
            </a:r>
            <a:endParaRPr sz="1400">
              <a:latin typeface="Courier New"/>
              <a:cs typeface="Courier New"/>
            </a:endParaRPr>
          </a:p>
          <a:p>
            <a:pPr marL="864235" marR="571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MediaPlayer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mediaPlayer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MediaPlayer(media);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MediaView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mediaView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MediaView(mediaPlayer);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 playButton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Button("&gt;"); </a:t>
            </a:r>
            <a:r>
              <a:rPr sz="1400" b="1" spc="-5" dirty="0">
                <a:latin typeface="Courier New"/>
                <a:cs typeface="Courier New"/>
              </a:rPr>
              <a:t> playButton.setOnAction(e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-&gt;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4500" marR="641985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if (playButton.getText().equals("&gt;"))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mediaPlayer.play();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playButton.setText("||");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else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4500" marR="181356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mediaPlayer.pause();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playButton.setText("&gt;");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3453" y="6365849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8308" y="6579209"/>
            <a:ext cx="345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8584" y="6314947"/>
            <a:ext cx="329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176911"/>
            <a:ext cx="8538210" cy="5574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4235" marR="96393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Button rewindButton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Button("&lt;&lt;");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rewindButton.setOnAction(e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400" b="1" spc="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mediaPlayer.seek(Duration.ZERO));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Slider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slVolume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Slider();</a:t>
            </a:r>
            <a:endParaRPr sz="1400">
              <a:latin typeface="Courier New"/>
              <a:cs typeface="Courier New"/>
            </a:endParaRPr>
          </a:p>
          <a:p>
            <a:pPr marL="864235" marR="308991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slVolume.setPrefWidth(150);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sl</a:t>
            </a:r>
            <a:r>
              <a:rPr sz="1400" b="1" spc="-15" dirty="0">
                <a:latin typeface="Courier New"/>
                <a:cs typeface="Courier New"/>
              </a:rPr>
              <a:t>V</a:t>
            </a:r>
            <a:r>
              <a:rPr sz="1400" b="1" spc="-5" dirty="0">
                <a:latin typeface="Courier New"/>
                <a:cs typeface="Courier New"/>
              </a:rPr>
              <a:t>ol</a:t>
            </a:r>
            <a:r>
              <a:rPr sz="1400" b="1" spc="-15" dirty="0">
                <a:latin typeface="Courier New"/>
                <a:cs typeface="Courier New"/>
              </a:rPr>
              <a:t>u</a:t>
            </a:r>
            <a:r>
              <a:rPr sz="1400" b="1" spc="-5" dirty="0">
                <a:latin typeface="Courier New"/>
                <a:cs typeface="Courier New"/>
              </a:rPr>
              <a:t>me.set</a:t>
            </a:r>
            <a:r>
              <a:rPr sz="1400" b="1" spc="-15" dirty="0">
                <a:latin typeface="Courier New"/>
                <a:cs typeface="Courier New"/>
              </a:rPr>
              <a:t>M</a:t>
            </a:r>
            <a:r>
              <a:rPr sz="1400" b="1" spc="-5" dirty="0">
                <a:latin typeface="Courier New"/>
                <a:cs typeface="Courier New"/>
              </a:rPr>
              <a:t>axW</a:t>
            </a:r>
            <a:r>
              <a:rPr sz="1400" b="1" spc="-20" dirty="0">
                <a:latin typeface="Courier New"/>
                <a:cs typeface="Courier New"/>
              </a:rPr>
              <a:t>i</a:t>
            </a:r>
            <a:r>
              <a:rPr sz="1400" b="1" spc="-5" dirty="0">
                <a:latin typeface="Courier New"/>
                <a:cs typeface="Courier New"/>
              </a:rPr>
              <a:t>dt</a:t>
            </a:r>
            <a:r>
              <a:rPr sz="1400" b="1" spc="-15" dirty="0">
                <a:latin typeface="Courier New"/>
                <a:cs typeface="Courier New"/>
              </a:rPr>
              <a:t>h</a:t>
            </a:r>
            <a:r>
              <a:rPr sz="1400" b="1" spc="-5" dirty="0">
                <a:latin typeface="Courier New"/>
                <a:cs typeface="Courier New"/>
              </a:rPr>
              <a:t>(Regio</a:t>
            </a:r>
            <a:r>
              <a:rPr sz="1400" b="1" spc="-15" dirty="0">
                <a:latin typeface="Courier New"/>
                <a:cs typeface="Courier New"/>
              </a:rPr>
              <a:t>n</a:t>
            </a:r>
            <a:r>
              <a:rPr sz="1400" b="1" spc="-5" dirty="0">
                <a:latin typeface="Courier New"/>
                <a:cs typeface="Courier New"/>
              </a:rPr>
              <a:t>.US</a:t>
            </a:r>
            <a:r>
              <a:rPr sz="1400" b="1" spc="-20" dirty="0">
                <a:latin typeface="Courier New"/>
                <a:cs typeface="Courier New"/>
              </a:rPr>
              <a:t>E</a:t>
            </a:r>
            <a:r>
              <a:rPr sz="1400" b="1" spc="-5" dirty="0">
                <a:latin typeface="Courier New"/>
                <a:cs typeface="Courier New"/>
              </a:rPr>
              <a:t>_P</a:t>
            </a:r>
            <a:r>
              <a:rPr sz="1400" b="1" spc="-15" dirty="0">
                <a:latin typeface="Courier New"/>
                <a:cs typeface="Courier New"/>
              </a:rPr>
              <a:t>R</a:t>
            </a:r>
            <a:r>
              <a:rPr sz="1400" b="1" spc="-5" dirty="0">
                <a:latin typeface="Courier New"/>
                <a:cs typeface="Courier New"/>
              </a:rPr>
              <a:t>EF_SIZ</a:t>
            </a:r>
            <a:r>
              <a:rPr sz="1400" b="1" spc="-15" dirty="0">
                <a:latin typeface="Courier New"/>
                <a:cs typeface="Courier New"/>
              </a:rPr>
              <a:t>E</a:t>
            </a:r>
            <a:r>
              <a:rPr sz="1400" b="1" spc="-5" dirty="0">
                <a:latin typeface="Courier New"/>
                <a:cs typeface="Courier New"/>
              </a:rPr>
              <a:t>);  slVolume.setMinWidth(30);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slVolume.setValue(50);</a:t>
            </a:r>
            <a:endParaRPr sz="140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mediaPlayer.volumeProperty().bind(slVolume.valueProperty().divide(100));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5" dirty="0">
                <a:latin typeface="Courier New"/>
                <a:cs typeface="Courier New"/>
              </a:rPr>
              <a:t> new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HBox(10);</a:t>
            </a:r>
            <a:endParaRPr sz="1400">
              <a:latin typeface="Courier New"/>
              <a:cs typeface="Courier New"/>
            </a:endParaRPr>
          </a:p>
          <a:p>
            <a:pPr marL="864235" marR="223964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hBox.setAlignment(Pos.CENTER);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hBox.getChildren().addAll(playButton,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rewindButton,</a:t>
            </a:r>
            <a:endParaRPr sz="1400">
              <a:latin typeface="Courier New"/>
              <a:cs typeface="Courier New"/>
            </a:endParaRPr>
          </a:p>
          <a:p>
            <a:pPr marL="864235" marR="3515995" indent="85026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Label("Volume"), </a:t>
            </a:r>
            <a:r>
              <a:rPr sz="1400" b="1" spc="-5" dirty="0">
                <a:latin typeface="Courier New"/>
                <a:cs typeface="Courier New"/>
              </a:rPr>
              <a:t>slVolume);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 pane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BorderPane();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pane.setCenter(mediaView);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pane.setBottom(hBox);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864235" marR="3408679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 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Scene(pane, </a:t>
            </a:r>
            <a:r>
              <a:rPr sz="1400" b="1" spc="-10" dirty="0">
                <a:latin typeface="Courier New"/>
                <a:cs typeface="Courier New"/>
              </a:rPr>
              <a:t>650, </a:t>
            </a:r>
            <a:r>
              <a:rPr sz="1400" b="1" spc="-5" dirty="0">
                <a:latin typeface="Courier New"/>
                <a:cs typeface="Courier New"/>
              </a:rPr>
              <a:t>500);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primaryStage.setTitle("MediaDemo");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864235" marR="383540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static 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612" y="6329836"/>
            <a:ext cx="38989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132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12039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8792" y="1038605"/>
            <a:ext cx="8528050" cy="3424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4610" indent="-27305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285115" algn="l"/>
                <a:tab pos="285750" algn="l"/>
              </a:tabLst>
            </a:pPr>
            <a:r>
              <a:rPr sz="2400" spc="-155" dirty="0">
                <a:latin typeface="Times New Roman"/>
                <a:cs typeface="Times New Roman"/>
              </a:rPr>
              <a:t>Cascading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Style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Sheets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85" dirty="0">
                <a:latin typeface="Times New Roman"/>
                <a:cs typeface="Times New Roman"/>
              </a:rPr>
              <a:t>(CSS)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language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used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for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describing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look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fo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15" dirty="0">
                <a:latin typeface="Times New Roman"/>
                <a:cs typeface="Times New Roman"/>
              </a:rPr>
              <a:t>m</a:t>
            </a:r>
            <a:r>
              <a:rPr sz="2400" spc="-145" dirty="0">
                <a:latin typeface="Times New Roman"/>
                <a:cs typeface="Times New Roman"/>
              </a:rPr>
              <a:t>a</a:t>
            </a:r>
            <a:r>
              <a:rPr sz="2400" spc="30" dirty="0">
                <a:latin typeface="Times New Roman"/>
                <a:cs typeface="Times New Roman"/>
              </a:rPr>
              <a:t>t</a:t>
            </a:r>
            <a:r>
              <a:rPr sz="2400" spc="20" dirty="0">
                <a:latin typeface="Times New Roman"/>
                <a:cs typeface="Times New Roman"/>
              </a:rPr>
              <a:t>t</a:t>
            </a:r>
            <a:r>
              <a:rPr sz="2400" spc="-140" dirty="0">
                <a:latin typeface="Times New Roman"/>
                <a:cs typeface="Times New Roman"/>
              </a:rPr>
              <a:t>ing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d</a:t>
            </a:r>
            <a:r>
              <a:rPr sz="2400" spc="-114" dirty="0">
                <a:latin typeface="Times New Roman"/>
                <a:cs typeface="Times New Roman"/>
              </a:rPr>
              <a:t>ocu</a:t>
            </a:r>
            <a:r>
              <a:rPr sz="2400" spc="-45" dirty="0">
                <a:latin typeface="Times New Roman"/>
                <a:cs typeface="Times New Roman"/>
              </a:rPr>
              <a:t>ment.</a:t>
            </a:r>
            <a:endParaRPr sz="2400">
              <a:latin typeface="Times New Roman"/>
              <a:cs typeface="Times New Roman"/>
            </a:endParaRPr>
          </a:p>
          <a:p>
            <a:pPr marL="559435" marR="124460" lvl="1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559435" algn="l"/>
                <a:tab pos="560070" algn="l"/>
              </a:tabLst>
            </a:pPr>
            <a:r>
              <a:rPr sz="2400" spc="-270" dirty="0">
                <a:latin typeface="Times New Roman"/>
                <a:cs typeface="Times New Roman"/>
              </a:rPr>
              <a:t>CSS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designed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primarily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enable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separation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document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content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from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document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presentation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(layout,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colors,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-70" dirty="0">
                <a:latin typeface="Times New Roman"/>
                <a:cs typeface="Times New Roman"/>
              </a:rPr>
              <a:t> fonts).</a:t>
            </a:r>
            <a:endParaRPr sz="2400">
              <a:latin typeface="Times New Roman"/>
              <a:cs typeface="Times New Roman"/>
            </a:endParaRPr>
          </a:p>
          <a:p>
            <a:pPr marL="835660" marR="5080" lvl="2" indent="-228600">
              <a:lnSpc>
                <a:spcPct val="100000"/>
              </a:lnSpc>
              <a:spcBef>
                <a:spcPts val="450"/>
              </a:spcBef>
              <a:buClr>
                <a:srgbClr val="E6B0AB"/>
              </a:buClr>
              <a:buSzPct val="85000"/>
              <a:buFont typeface="Segoe UI Symbol"/>
              <a:buChar char="⚫"/>
              <a:tabLst>
                <a:tab pos="835660" algn="l"/>
              </a:tabLst>
            </a:pPr>
            <a:r>
              <a:rPr sz="2000" spc="-60" dirty="0">
                <a:latin typeface="Times New Roman"/>
                <a:cs typeface="Times New Roman"/>
              </a:rPr>
              <a:t>It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used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style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web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30" dirty="0">
                <a:latin typeface="Times New Roman"/>
                <a:cs typeface="Times New Roman"/>
              </a:rPr>
              <a:t>pages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and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user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interfaces</a:t>
            </a:r>
            <a:r>
              <a:rPr sz="2000" spc="-40" dirty="0">
                <a:latin typeface="Times New Roman"/>
                <a:cs typeface="Times New Roman"/>
              </a:rPr>
              <a:t> written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in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HTML,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35" dirty="0">
                <a:latin typeface="Times New Roman"/>
                <a:cs typeface="Times New Roman"/>
              </a:rPr>
              <a:t>XHTML,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and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55" dirty="0">
                <a:latin typeface="Times New Roman"/>
                <a:cs typeface="Times New Roman"/>
              </a:rPr>
              <a:t>any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ki</a:t>
            </a:r>
            <a:r>
              <a:rPr sz="2000" spc="-130" dirty="0">
                <a:latin typeface="Times New Roman"/>
                <a:cs typeface="Times New Roman"/>
              </a:rPr>
              <a:t>n</a:t>
            </a:r>
            <a:r>
              <a:rPr sz="2000" spc="-85" dirty="0">
                <a:latin typeface="Times New Roman"/>
                <a:cs typeface="Times New Roman"/>
              </a:rPr>
              <a:t>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o</a:t>
            </a:r>
            <a:r>
              <a:rPr sz="2000" spc="-150" dirty="0">
                <a:latin typeface="Times New Roman"/>
                <a:cs typeface="Times New Roman"/>
              </a:rPr>
              <a:t>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4" dirty="0">
                <a:latin typeface="Times New Roman"/>
                <a:cs typeface="Times New Roman"/>
              </a:rPr>
              <a:t>X</a:t>
            </a:r>
            <a:r>
              <a:rPr sz="2000" spc="-250" dirty="0">
                <a:latin typeface="Times New Roman"/>
                <a:cs typeface="Times New Roman"/>
              </a:rPr>
              <a:t>M</a:t>
            </a:r>
            <a:r>
              <a:rPr sz="2000" spc="-220" dirty="0">
                <a:latin typeface="Times New Roman"/>
                <a:cs typeface="Times New Roman"/>
              </a:rPr>
              <a:t>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d</a:t>
            </a:r>
            <a:r>
              <a:rPr sz="2000" spc="-100" dirty="0">
                <a:latin typeface="Times New Roman"/>
                <a:cs typeface="Times New Roman"/>
              </a:rPr>
              <a:t>o</a:t>
            </a:r>
            <a:r>
              <a:rPr sz="2000" spc="-95" dirty="0">
                <a:latin typeface="Times New Roman"/>
                <a:cs typeface="Times New Roman"/>
              </a:rPr>
              <a:t>c</a:t>
            </a:r>
            <a:r>
              <a:rPr sz="2000" spc="-120" dirty="0">
                <a:latin typeface="Times New Roman"/>
                <a:cs typeface="Times New Roman"/>
              </a:rPr>
              <a:t>u</a:t>
            </a:r>
            <a:r>
              <a:rPr sz="2000" spc="-40" dirty="0">
                <a:latin typeface="Times New Roman"/>
                <a:cs typeface="Times New Roman"/>
              </a:rPr>
              <a:t>ment.</a:t>
            </a:r>
            <a:endParaRPr sz="20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34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254" dirty="0">
                <a:latin typeface="Times New Roman"/>
                <a:cs typeface="Times New Roman"/>
              </a:rPr>
              <a:t>C</a:t>
            </a:r>
            <a:r>
              <a:rPr sz="2400" spc="-220" dirty="0">
                <a:latin typeface="Times New Roman"/>
                <a:cs typeface="Times New Roman"/>
              </a:rPr>
              <a:t>S</a:t>
            </a:r>
            <a:r>
              <a:rPr sz="2400" spc="-335" dirty="0">
                <a:latin typeface="Times New Roman"/>
                <a:cs typeface="Times New Roman"/>
              </a:rPr>
              <a:t>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l</a:t>
            </a:r>
            <a:r>
              <a:rPr sz="2400" spc="-185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nguage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sp</a:t>
            </a:r>
            <a:r>
              <a:rPr sz="2400" spc="-135" dirty="0">
                <a:latin typeface="Times New Roman"/>
                <a:cs typeface="Times New Roman"/>
              </a:rPr>
              <a:t>ecific</a:t>
            </a:r>
            <a:r>
              <a:rPr sz="2400" spc="-195" dirty="0">
                <a:latin typeface="Times New Roman"/>
                <a:cs typeface="Times New Roman"/>
              </a:rPr>
              <a:t>a</a:t>
            </a:r>
            <a:r>
              <a:rPr sz="2400" spc="-95" dirty="0">
                <a:latin typeface="Times New Roman"/>
                <a:cs typeface="Times New Roman"/>
              </a:rPr>
              <a:t>tions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a</a:t>
            </a:r>
            <a:r>
              <a:rPr sz="2400" spc="-95" dirty="0">
                <a:latin typeface="Times New Roman"/>
                <a:cs typeface="Times New Roman"/>
              </a:rPr>
              <a:t>re</a:t>
            </a:r>
            <a:r>
              <a:rPr sz="2400" spc="-365" dirty="0">
                <a:latin typeface="Times New Roman"/>
                <a:cs typeface="Times New Roman"/>
              </a:rPr>
              <a:t> </a:t>
            </a:r>
            <a:r>
              <a:rPr sz="2400" spc="-340" dirty="0">
                <a:latin typeface="Times New Roman"/>
                <a:cs typeface="Times New Roman"/>
              </a:rPr>
              <a:t>W</a:t>
            </a:r>
            <a:r>
              <a:rPr sz="2400" spc="-110" dirty="0">
                <a:latin typeface="Times New Roman"/>
                <a:cs typeface="Times New Roman"/>
              </a:rPr>
              <a:t>eb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standar</a:t>
            </a:r>
            <a:r>
              <a:rPr sz="2400" spc="-114" dirty="0">
                <a:latin typeface="Times New Roman"/>
                <a:cs typeface="Times New Roman"/>
              </a:rPr>
              <a:t>d</a:t>
            </a:r>
            <a:r>
              <a:rPr sz="2400" spc="-185" dirty="0">
                <a:latin typeface="Times New Roman"/>
                <a:cs typeface="Times New Roman"/>
              </a:rPr>
              <a:t>s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maintaine</a:t>
            </a:r>
            <a:r>
              <a:rPr sz="2400" spc="-125" dirty="0">
                <a:latin typeface="Times New Roman"/>
                <a:cs typeface="Times New Roman"/>
              </a:rPr>
              <a:t>d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70" dirty="0">
                <a:latin typeface="Times New Roman"/>
                <a:cs typeface="Times New Roman"/>
              </a:rPr>
              <a:t>b</a:t>
            </a:r>
            <a:r>
              <a:rPr sz="2400" spc="-2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561340">
              <a:lnSpc>
                <a:spcPct val="100000"/>
              </a:lnSpc>
            </a:pP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365" dirty="0">
                <a:latin typeface="Times New Roman"/>
                <a:cs typeface="Times New Roman"/>
              </a:rPr>
              <a:t> </a:t>
            </a:r>
            <a:r>
              <a:rPr sz="2400" spc="-335" dirty="0">
                <a:latin typeface="Times New Roman"/>
                <a:cs typeface="Times New Roman"/>
              </a:rPr>
              <a:t>W</a:t>
            </a:r>
            <a:r>
              <a:rPr sz="2400" spc="-70" dirty="0">
                <a:latin typeface="Times New Roman"/>
                <a:cs typeface="Times New Roman"/>
              </a:rPr>
              <a:t>orld</a:t>
            </a:r>
            <a:r>
              <a:rPr sz="2400" spc="-36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W</a:t>
            </a:r>
            <a:r>
              <a:rPr sz="2400" spc="-105" dirty="0">
                <a:latin typeface="Times New Roman"/>
                <a:cs typeface="Times New Roman"/>
              </a:rPr>
              <a:t>ide</a:t>
            </a:r>
            <a:r>
              <a:rPr sz="2400" spc="-360" dirty="0">
                <a:latin typeface="Times New Roman"/>
                <a:cs typeface="Times New Roman"/>
              </a:rPr>
              <a:t> </a:t>
            </a:r>
            <a:r>
              <a:rPr sz="2400" spc="-335" dirty="0">
                <a:latin typeface="Times New Roman"/>
                <a:cs typeface="Times New Roman"/>
              </a:rPr>
              <a:t>W</a:t>
            </a:r>
            <a:r>
              <a:rPr sz="2400" spc="-110" dirty="0">
                <a:latin typeface="Times New Roman"/>
                <a:cs typeface="Times New Roman"/>
              </a:rPr>
              <a:t>eb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C</a:t>
            </a:r>
            <a:r>
              <a:rPr sz="2400" spc="-100" dirty="0">
                <a:latin typeface="Times New Roman"/>
                <a:cs typeface="Times New Roman"/>
              </a:rPr>
              <a:t>o</a:t>
            </a:r>
            <a:r>
              <a:rPr sz="2400" spc="-160" dirty="0">
                <a:latin typeface="Times New Roman"/>
                <a:cs typeface="Times New Roman"/>
              </a:rPr>
              <a:t>n</a:t>
            </a:r>
            <a:r>
              <a:rPr sz="2400" spc="-120" dirty="0">
                <a:latin typeface="Times New Roman"/>
                <a:cs typeface="Times New Roman"/>
              </a:rPr>
              <a:t>s</a:t>
            </a:r>
            <a:r>
              <a:rPr sz="2400" spc="-45" dirty="0">
                <a:latin typeface="Times New Roman"/>
                <a:cs typeface="Times New Roman"/>
              </a:rPr>
              <a:t>o</a:t>
            </a:r>
            <a:r>
              <a:rPr sz="2400" spc="55" dirty="0">
                <a:latin typeface="Times New Roman"/>
                <a:cs typeface="Times New Roman"/>
              </a:rPr>
              <a:t>r</a:t>
            </a:r>
            <a:r>
              <a:rPr sz="2400" spc="-85" dirty="0">
                <a:latin typeface="Times New Roman"/>
                <a:cs typeface="Times New Roman"/>
              </a:rPr>
              <a:t>tium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(W3C</a:t>
            </a:r>
            <a:r>
              <a:rPr sz="2400" spc="2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40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280" dirty="0">
                <a:latin typeface="Times New Roman"/>
                <a:cs typeface="Times New Roman"/>
              </a:rPr>
              <a:t>CS</a:t>
            </a:r>
            <a:r>
              <a:rPr sz="2400" spc="-250" dirty="0">
                <a:latin typeface="Times New Roman"/>
                <a:cs typeface="Times New Roman"/>
              </a:rPr>
              <a:t>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r</a:t>
            </a:r>
            <a:r>
              <a:rPr sz="2400" spc="-95" dirty="0">
                <a:latin typeface="Times New Roman"/>
                <a:cs typeface="Times New Roman"/>
              </a:rPr>
              <a:t>ule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85" dirty="0">
                <a:latin typeface="Times New Roman"/>
                <a:cs typeface="Times New Roman"/>
              </a:rPr>
              <a:t>s</a:t>
            </a:r>
            <a:r>
              <a:rPr sz="2400" spc="-30" dirty="0">
                <a:latin typeface="Times New Roman"/>
                <a:cs typeface="Times New Roman"/>
              </a:rPr>
              <a:t>et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e</a:t>
            </a:r>
            <a:r>
              <a:rPr sz="2400" spc="-145" dirty="0">
                <a:latin typeface="Times New Roman"/>
                <a:cs typeface="Times New Roman"/>
              </a:rPr>
              <a:t>xam</a:t>
            </a:r>
            <a:r>
              <a:rPr sz="2400" spc="-65" dirty="0">
                <a:latin typeface="Times New Roman"/>
                <a:cs typeface="Times New Roman"/>
              </a:rPr>
              <a:t>ple: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216" y="4560584"/>
            <a:ext cx="6734175" cy="13528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612" y="6329836"/>
            <a:ext cx="38989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133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33458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JavaFX</a:t>
            </a:r>
            <a:r>
              <a:rPr spc="-114" dirty="0"/>
              <a:t> </a:t>
            </a:r>
            <a:r>
              <a:rPr spc="-1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716" y="1072133"/>
            <a:ext cx="8181340" cy="4505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889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54" dirty="0">
                <a:latin typeface="Times New Roman"/>
                <a:cs typeface="Times New Roman"/>
              </a:rPr>
              <a:t>JavaFX</a:t>
            </a:r>
            <a:r>
              <a:rPr sz="2600" spc="-25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Cascading </a:t>
            </a:r>
            <a:r>
              <a:rPr sz="2600" spc="-155" dirty="0">
                <a:latin typeface="Times New Roman"/>
                <a:cs typeface="Times New Roman"/>
              </a:rPr>
              <a:t>Style </a:t>
            </a:r>
            <a:r>
              <a:rPr sz="2600" spc="-150" dirty="0">
                <a:latin typeface="Times New Roman"/>
                <a:cs typeface="Times New Roman"/>
              </a:rPr>
              <a:t>Sheets </a:t>
            </a:r>
            <a:r>
              <a:rPr sz="2600" spc="-195" dirty="0">
                <a:latin typeface="Times New Roman"/>
                <a:cs typeface="Times New Roman"/>
              </a:rPr>
              <a:t>(CSS)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50" dirty="0">
                <a:latin typeface="Times New Roman"/>
                <a:cs typeface="Times New Roman"/>
              </a:rPr>
              <a:t>based </a:t>
            </a:r>
            <a:r>
              <a:rPr sz="2600" spc="-110" dirty="0">
                <a:latin typeface="Times New Roman"/>
                <a:cs typeface="Times New Roman"/>
              </a:rPr>
              <a:t>on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05" dirty="0">
                <a:latin typeface="Times New Roman"/>
                <a:cs typeface="Times New Roman"/>
              </a:rPr>
              <a:t>W3C </a:t>
            </a:r>
            <a:r>
              <a:rPr sz="2600" spc="-285" dirty="0">
                <a:latin typeface="Times New Roman"/>
                <a:cs typeface="Times New Roman"/>
              </a:rPr>
              <a:t>CSS</a:t>
            </a:r>
            <a:r>
              <a:rPr sz="2600" spc="-28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allows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to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customize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develop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themes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for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254" dirty="0">
                <a:latin typeface="Times New Roman"/>
                <a:cs typeface="Times New Roman"/>
              </a:rPr>
              <a:t>JavaFX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controls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sc</a:t>
            </a:r>
            <a:r>
              <a:rPr sz="2600" spc="-170" dirty="0">
                <a:latin typeface="Times New Roman"/>
                <a:cs typeface="Times New Roman"/>
              </a:rPr>
              <a:t>e</a:t>
            </a:r>
            <a:r>
              <a:rPr sz="2600" spc="-105" dirty="0">
                <a:latin typeface="Times New Roman"/>
                <a:cs typeface="Times New Roman"/>
              </a:rPr>
              <a:t>ne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g</a:t>
            </a:r>
            <a:r>
              <a:rPr sz="2600" spc="-110" dirty="0">
                <a:latin typeface="Times New Roman"/>
                <a:cs typeface="Times New Roman"/>
              </a:rPr>
              <a:t>rap</a:t>
            </a:r>
            <a:r>
              <a:rPr sz="2600" spc="-125" dirty="0">
                <a:latin typeface="Times New Roman"/>
                <a:cs typeface="Times New Roman"/>
              </a:rPr>
              <a:t>h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obje</a:t>
            </a:r>
            <a:r>
              <a:rPr sz="2600" spc="-145" dirty="0">
                <a:latin typeface="Times New Roman"/>
                <a:cs typeface="Times New Roman"/>
              </a:rPr>
              <a:t>c</a:t>
            </a:r>
            <a:r>
              <a:rPr sz="2600" spc="-80" dirty="0">
                <a:latin typeface="Times New Roman"/>
                <a:cs typeface="Times New Roman"/>
              </a:rPr>
              <a:t>ts</a:t>
            </a:r>
            <a:endParaRPr sz="26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825"/>
              </a:spcBef>
              <a:buClr>
                <a:srgbClr val="9B2C1F"/>
              </a:buClr>
              <a:buSzPct val="85000"/>
              <a:buFont typeface="Segoe UI Symbol"/>
              <a:buChar char="⚫"/>
              <a:tabLst>
                <a:tab pos="561340" algn="l"/>
              </a:tabLst>
            </a:pPr>
            <a:r>
              <a:rPr sz="2000" u="sng" spc="-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http://docs.oracle.com/javafx/2/api/javafx/scene/doc-files/cssref.html</a:t>
            </a:r>
            <a:endParaRPr sz="2000">
              <a:latin typeface="Times New Roman"/>
              <a:cs typeface="Times New Roman"/>
            </a:endParaRPr>
          </a:p>
          <a:p>
            <a:pPr marL="561340" marR="554990" lvl="1" indent="-228600">
              <a:lnSpc>
                <a:spcPct val="100000"/>
              </a:lnSpc>
              <a:spcBef>
                <a:spcPts val="48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235" dirty="0">
                <a:latin typeface="Times New Roman"/>
                <a:cs typeface="Times New Roman"/>
              </a:rPr>
              <a:t>JavaFX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uses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prefix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"-fx-"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define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its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vendor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75" dirty="0">
                <a:latin typeface="Times New Roman"/>
                <a:cs typeface="Times New Roman"/>
              </a:rPr>
              <a:t>CSS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properties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(</a:t>
            </a:r>
            <a:r>
              <a:rPr sz="2400" spc="-120" dirty="0">
                <a:latin typeface="Times New Roman"/>
                <a:cs typeface="Times New Roman"/>
              </a:rPr>
              <a:t>s</a:t>
            </a:r>
            <a:r>
              <a:rPr sz="2400" spc="-110" dirty="0">
                <a:latin typeface="Times New Roman"/>
                <a:cs typeface="Times New Roman"/>
              </a:rPr>
              <a:t>epar</a:t>
            </a:r>
            <a:r>
              <a:rPr sz="2400" spc="-135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te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f</a:t>
            </a:r>
            <a:r>
              <a:rPr sz="2400" spc="-100" dirty="0">
                <a:latin typeface="Times New Roman"/>
                <a:cs typeface="Times New Roman"/>
              </a:rPr>
              <a:t>r</a:t>
            </a:r>
            <a:r>
              <a:rPr sz="2400" spc="-125" dirty="0">
                <a:latin typeface="Times New Roman"/>
                <a:cs typeface="Times New Roman"/>
              </a:rPr>
              <a:t>om</a:t>
            </a:r>
            <a:r>
              <a:rPr sz="2400" spc="-36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W3C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80" dirty="0">
                <a:latin typeface="Times New Roman"/>
                <a:cs typeface="Times New Roman"/>
              </a:rPr>
              <a:t>CS</a:t>
            </a:r>
            <a:r>
              <a:rPr sz="2400" spc="-265" dirty="0">
                <a:latin typeface="Times New Roman"/>
                <a:cs typeface="Times New Roman"/>
              </a:rPr>
              <a:t>S</a:t>
            </a:r>
            <a:r>
              <a:rPr sz="2400" spc="2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58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style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sheet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uses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style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or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style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define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styles.</a:t>
            </a:r>
            <a:endParaRPr sz="2600">
              <a:latin typeface="Times New Roman"/>
              <a:cs typeface="Times New Roman"/>
            </a:endParaRPr>
          </a:p>
          <a:p>
            <a:pPr marL="561340" marR="5080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110" dirty="0">
                <a:latin typeface="Times New Roman"/>
                <a:cs typeface="Times New Roman"/>
              </a:rPr>
              <a:t>Mutiple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style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5" dirty="0">
                <a:latin typeface="Times New Roman"/>
                <a:cs typeface="Times New Roman"/>
              </a:rPr>
              <a:t>classes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can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be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applied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to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single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node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style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id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u</a:t>
            </a:r>
            <a:r>
              <a:rPr sz="2400" spc="-100" dirty="0">
                <a:latin typeface="Times New Roman"/>
                <a:cs typeface="Times New Roman"/>
              </a:rPr>
              <a:t>n</a:t>
            </a:r>
            <a:r>
              <a:rPr sz="2400" spc="-105" dirty="0">
                <a:latin typeface="Times New Roman"/>
                <a:cs typeface="Times New Roman"/>
              </a:rPr>
              <a:t>iq</a:t>
            </a:r>
            <a:r>
              <a:rPr sz="2400" spc="-130" dirty="0">
                <a:latin typeface="Times New Roman"/>
                <a:cs typeface="Times New Roman"/>
              </a:rPr>
              <a:t>u</a:t>
            </a:r>
            <a:r>
              <a:rPr sz="2400" spc="-95" dirty="0">
                <a:latin typeface="Times New Roman"/>
                <a:cs typeface="Times New Roman"/>
              </a:rPr>
              <a:t>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n</a:t>
            </a:r>
            <a:r>
              <a:rPr sz="2400" spc="-100" dirty="0">
                <a:latin typeface="Times New Roman"/>
                <a:cs typeface="Times New Roman"/>
              </a:rPr>
              <a:t>o</a:t>
            </a:r>
            <a:r>
              <a:rPr sz="2400" spc="-105" dirty="0">
                <a:latin typeface="Times New Roman"/>
                <a:cs typeface="Times New Roman"/>
              </a:rPr>
              <a:t>d</a:t>
            </a:r>
            <a:r>
              <a:rPr sz="2400" spc="-145" dirty="0">
                <a:latin typeface="Times New Roman"/>
                <a:cs typeface="Times New Roman"/>
              </a:rPr>
              <a:t>e</a:t>
            </a:r>
            <a:r>
              <a:rPr sz="2400" spc="1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syntax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.styleclass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defines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style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class.</a:t>
            </a:r>
            <a:endParaRPr sz="24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145" dirty="0">
                <a:latin typeface="Times New Roman"/>
                <a:cs typeface="Times New Roman"/>
              </a:rPr>
              <a:t>T</a:t>
            </a:r>
            <a:r>
              <a:rPr sz="2400" spc="-114" dirty="0">
                <a:latin typeface="Times New Roman"/>
                <a:cs typeface="Times New Roman"/>
              </a:rPr>
              <a:t>h</a:t>
            </a:r>
            <a:r>
              <a:rPr sz="2400" spc="-95" dirty="0">
                <a:latin typeface="Times New Roman"/>
                <a:cs typeface="Times New Roman"/>
              </a:rPr>
              <a:t>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syntax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#styl</a:t>
            </a:r>
            <a:r>
              <a:rPr sz="2400" spc="-35" dirty="0">
                <a:latin typeface="Times New Roman"/>
                <a:cs typeface="Times New Roman"/>
              </a:rPr>
              <a:t>e</a:t>
            </a:r>
            <a:r>
              <a:rPr sz="2400" spc="-110" dirty="0">
                <a:latin typeface="Times New Roman"/>
                <a:cs typeface="Times New Roman"/>
              </a:rPr>
              <a:t>id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defines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st</a:t>
            </a:r>
            <a:r>
              <a:rPr sz="2400" spc="-160" dirty="0">
                <a:latin typeface="Times New Roman"/>
                <a:cs typeface="Times New Roman"/>
              </a:rPr>
              <a:t>y</a:t>
            </a:r>
            <a:r>
              <a:rPr sz="2400" spc="-75" dirty="0">
                <a:latin typeface="Times New Roman"/>
                <a:cs typeface="Times New Roman"/>
              </a:rPr>
              <a:t>l</a:t>
            </a:r>
            <a:r>
              <a:rPr sz="2400" spc="-114" dirty="0">
                <a:latin typeface="Times New Roman"/>
                <a:cs typeface="Times New Roman"/>
              </a:rPr>
              <a:t>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id.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612" y="6329836"/>
            <a:ext cx="38989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134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67786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Style</a:t>
            </a:r>
            <a:r>
              <a:rPr spc="-45" dirty="0"/>
              <a:t> </a:t>
            </a:r>
            <a:r>
              <a:rPr spc="-15" dirty="0"/>
              <a:t>Class</a:t>
            </a:r>
            <a:r>
              <a:rPr spc="-45" dirty="0"/>
              <a:t> </a:t>
            </a:r>
            <a:r>
              <a:rPr spc="-20" dirty="0"/>
              <a:t>and</a:t>
            </a:r>
            <a:r>
              <a:rPr spc="-15" dirty="0"/>
              <a:t> </a:t>
            </a:r>
            <a:r>
              <a:rPr spc="-75" dirty="0"/>
              <a:t>Style</a:t>
            </a:r>
            <a:r>
              <a:rPr spc="-15" dirty="0"/>
              <a:t> </a:t>
            </a:r>
            <a:r>
              <a:rPr spc="-65" dirty="0"/>
              <a:t>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716" y="1088897"/>
            <a:ext cx="4725670" cy="52152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5000"/>
              <a:buFont typeface="Segoe UI Symbol"/>
              <a:buChar char="⚫"/>
              <a:tabLst>
                <a:tab pos="285115" algn="l"/>
                <a:tab pos="285750" algn="l"/>
              </a:tabLst>
            </a:pPr>
            <a:r>
              <a:rPr sz="2000" b="1" spc="-5" dirty="0">
                <a:latin typeface="Courier New"/>
                <a:cs typeface="Courier New"/>
              </a:rPr>
              <a:t>mystyle.css:</a:t>
            </a:r>
            <a:endParaRPr sz="20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50"/>
              </a:spcBef>
            </a:pPr>
            <a:r>
              <a:rPr sz="1600" b="1" spc="-5" dirty="0">
                <a:latin typeface="Courier New"/>
                <a:cs typeface="Courier New"/>
              </a:rPr>
              <a:t>.plaincircle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-fx-fill: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white;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-fx-stroke: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black;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.circleborder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-fx-stroke-width: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5;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-fx-stroke-dash-array: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12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2 4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2;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.border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-fx-border-color: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black;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-fx-border-width: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5;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#redcircle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-fx-fill: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red;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-fx-stroke: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red;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#greencircle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-fx-fill: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green;</a:t>
            </a:r>
            <a:endParaRPr sz="1600">
              <a:latin typeface="Courier New"/>
              <a:cs typeface="Courier New"/>
            </a:endParaRPr>
          </a:p>
          <a:p>
            <a:pPr marL="8045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-fx-stroke: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green;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612" y="6329836"/>
            <a:ext cx="38989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135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716" y="175386"/>
            <a:ext cx="8331200" cy="5878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6776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javafx.application.Application;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javafx.stage.Stage;</a:t>
            </a:r>
            <a:endParaRPr sz="1600">
              <a:latin typeface="Courier New"/>
              <a:cs typeface="Courier New"/>
            </a:endParaRPr>
          </a:p>
          <a:p>
            <a:pPr marL="12700" marR="440055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javafx.scene.Scene;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javafx.scene.layout.HBox;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javafx.scene.layout.Pane;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javafx.scene.shape.Circle;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StyleSheetDemo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extends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Application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@Override</a:t>
            </a:r>
            <a:endParaRPr sz="1600">
              <a:latin typeface="Courier New"/>
              <a:cs typeface="Courier New"/>
            </a:endParaRPr>
          </a:p>
          <a:p>
            <a:pPr marL="499745" marR="3302000" indent="-2438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start(Stage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HBox </a:t>
            </a:r>
            <a:r>
              <a:rPr sz="1600" b="1" dirty="0">
                <a:latin typeface="Courier New"/>
                <a:cs typeface="Courier New"/>
              </a:rPr>
              <a:t>hBox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HBox(5);</a:t>
            </a:r>
            <a:endParaRPr sz="1600">
              <a:latin typeface="Courier New"/>
              <a:cs typeface="Courier New"/>
            </a:endParaRPr>
          </a:p>
          <a:p>
            <a:pPr marL="4997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Scene(hBox,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300,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250);</a:t>
            </a:r>
            <a:endParaRPr sz="1600">
              <a:latin typeface="Courier New"/>
              <a:cs typeface="Courier New"/>
            </a:endParaRPr>
          </a:p>
          <a:p>
            <a:pPr marL="499745" marR="2691765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Load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stylesheet 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scene.getStylesheets().add("mystyle.css"); </a:t>
            </a:r>
            <a:r>
              <a:rPr sz="1600" b="1" spc="-9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 pane1 =</a:t>
            </a:r>
            <a:r>
              <a:rPr sz="1600" b="1" dirty="0">
                <a:latin typeface="Courier New"/>
                <a:cs typeface="Courier New"/>
              </a:rPr>
              <a:t> new</a:t>
            </a:r>
            <a:r>
              <a:rPr sz="1600" b="1" spc="-5" dirty="0">
                <a:latin typeface="Courier New"/>
                <a:cs typeface="Courier New"/>
              </a:rPr>
              <a:t> Pane();</a:t>
            </a:r>
            <a:endParaRPr sz="1600">
              <a:latin typeface="Courier New"/>
              <a:cs typeface="Courier New"/>
            </a:endParaRPr>
          </a:p>
          <a:p>
            <a:pPr marL="499745" marR="269621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Circle circle1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Circle(50,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50, 30);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Circle circle2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Circle(150,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50, 30);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Circle circle3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Circle(100,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100, 30);</a:t>
            </a:r>
            <a:endParaRPr sz="1600">
              <a:latin typeface="Courier New"/>
              <a:cs typeface="Courier New"/>
            </a:endParaRPr>
          </a:p>
          <a:p>
            <a:pPr marL="499745" marR="50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pane1.getChildren().addAll(circle1,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circle2,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circle3);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pane1.getStyleClass().add("border");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circle1.getStyleClass().add("plaincircle");</a:t>
            </a:r>
            <a:r>
              <a:rPr sz="16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Add</a:t>
            </a:r>
            <a:r>
              <a:rPr sz="16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6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style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class </a:t>
            </a:r>
            <a:r>
              <a:rPr sz="1600" b="1" spc="-9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circle2.getStyleClass().add("plaincircle");</a:t>
            </a:r>
            <a:r>
              <a:rPr sz="16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Add</a:t>
            </a:r>
            <a:r>
              <a:rPr sz="16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6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style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class </a:t>
            </a:r>
            <a:r>
              <a:rPr sz="1600" b="1" spc="-9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circle3.setId("redcircle");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Add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style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  <a:p>
            <a:pPr marL="49974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Pane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pane2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new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Pane();</a:t>
            </a:r>
            <a:endParaRPr sz="1600">
              <a:latin typeface="Courier New"/>
              <a:cs typeface="Courier New"/>
            </a:endParaRPr>
          </a:p>
          <a:p>
            <a:pPr marL="4997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Circle circle4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Circle(100,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100,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30);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612" y="6329836"/>
            <a:ext cx="38989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136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002" y="6495077"/>
            <a:ext cx="1790064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5" dirty="0">
                <a:latin typeface="Arial MT"/>
                <a:cs typeface="Arial MT"/>
              </a:rPr>
              <a:t> Paul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716" y="175386"/>
            <a:ext cx="8079740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9745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circle4.getStyleClass().addAll("circleborder",</a:t>
            </a:r>
            <a:r>
              <a:rPr sz="16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"plainCircle"); </a:t>
            </a:r>
            <a:r>
              <a:rPr sz="1600" b="1" spc="-9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circle4.setId("greencircle");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Add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style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ourier New"/>
                <a:cs typeface="Courier New"/>
              </a:rPr>
              <a:t>class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pane2.getChildren().add(circle4);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pane2.getStyleClass().add("border");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4997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hBox.getChildren().addAll(pane1,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pane2);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499745" marR="268541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primaryStage.setTitle("StyleSheetDemo");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primaryStage.setScene(scene);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primaryStage.show();</a:t>
            </a:r>
            <a:endParaRPr sz="160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//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Lauch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the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program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from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command-line</a:t>
            </a:r>
            <a:endParaRPr sz="1600">
              <a:latin typeface="Courier New"/>
              <a:cs typeface="Courier New"/>
            </a:endParaRPr>
          </a:p>
          <a:p>
            <a:pPr marL="499745" marR="2934335" indent="-2438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public static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 main(String[]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args)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launch(args);</a:t>
            </a:r>
            <a:endParaRPr sz="160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5683" y="3774947"/>
            <a:ext cx="3148584" cy="293979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3184" y="6329836"/>
            <a:ext cx="38036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137</a:t>
            </a:fld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32296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QuadCurve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226057"/>
            <a:ext cx="7165975" cy="1915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quadratic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curve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mathematically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defined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quadratic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polynomial.</a:t>
            </a:r>
            <a:endParaRPr sz="2600">
              <a:latin typeface="Times New Roman"/>
              <a:cs typeface="Times New Roman"/>
            </a:endParaRPr>
          </a:p>
          <a:p>
            <a:pPr marL="12700" marR="414020">
              <a:lnSpc>
                <a:spcPct val="100000"/>
              </a:lnSpc>
              <a:spcBef>
                <a:spcPts val="710"/>
              </a:spcBef>
            </a:pPr>
            <a:r>
              <a:rPr sz="2200" b="1" dirty="0">
                <a:latin typeface="Courier New"/>
                <a:cs typeface="Courier New"/>
              </a:rPr>
              <a:t>QuadCurve(double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spc="-5" dirty="0">
                <a:latin typeface="Courier New"/>
                <a:cs typeface="Courier New"/>
              </a:rPr>
              <a:t>startX,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double startY, 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spc="-5" dirty="0">
                <a:latin typeface="Courier New"/>
                <a:cs typeface="Courier New"/>
              </a:rPr>
              <a:t>double</a:t>
            </a:r>
            <a:r>
              <a:rPr sz="2200" b="1" spc="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controlX,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spc="-5" dirty="0">
                <a:latin typeface="Courier New"/>
                <a:cs typeface="Courier New"/>
              </a:rPr>
              <a:t>double</a:t>
            </a:r>
            <a:r>
              <a:rPr sz="2200" b="1" spc="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controlY, double </a:t>
            </a:r>
            <a:r>
              <a:rPr sz="2200" b="1" spc="-1305" dirty="0">
                <a:latin typeface="Courier New"/>
                <a:cs typeface="Courier New"/>
              </a:rPr>
              <a:t> </a:t>
            </a:r>
            <a:r>
              <a:rPr sz="2200" b="1" spc="-5" dirty="0">
                <a:latin typeface="Courier New"/>
                <a:cs typeface="Courier New"/>
              </a:rPr>
              <a:t>endX,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spc="-5" dirty="0">
                <a:latin typeface="Courier New"/>
                <a:cs typeface="Courier New"/>
              </a:rPr>
              <a:t>double</a:t>
            </a:r>
            <a:r>
              <a:rPr sz="2200" b="1" spc="2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endY)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4490" y="4639103"/>
            <a:ext cx="64842" cy="920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82819" y="4359066"/>
            <a:ext cx="126047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5" dirty="0">
                <a:latin typeface="Times New Roman"/>
                <a:cs typeface="Times New Roman"/>
              </a:rPr>
              <a:t>(controlX,</a:t>
            </a:r>
            <a:r>
              <a:rPr sz="1150" spc="-25" dirty="0">
                <a:latin typeface="Times New Roman"/>
                <a:cs typeface="Times New Roman"/>
              </a:rPr>
              <a:t> </a:t>
            </a:r>
            <a:r>
              <a:rPr sz="1150" spc="5" dirty="0">
                <a:latin typeface="Times New Roman"/>
                <a:cs typeface="Times New Roman"/>
              </a:rPr>
              <a:t>controlY)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14108" y="4887698"/>
            <a:ext cx="1934845" cy="484505"/>
            <a:chOff x="3014108" y="4887698"/>
            <a:chExt cx="1934845" cy="484505"/>
          </a:xfrm>
        </p:grpSpPr>
        <p:sp>
          <p:nvSpPr>
            <p:cNvPr id="7" name="object 7"/>
            <p:cNvSpPr/>
            <p:nvPr/>
          </p:nvSpPr>
          <p:spPr>
            <a:xfrm>
              <a:off x="3047433" y="4894446"/>
              <a:ext cx="1868170" cy="417195"/>
            </a:xfrm>
            <a:custGeom>
              <a:avLst/>
              <a:gdLst/>
              <a:ahLst/>
              <a:cxnLst/>
              <a:rect l="l" t="t" r="r" b="b"/>
              <a:pathLst>
                <a:path w="1868170" h="417195">
                  <a:moveTo>
                    <a:pt x="0" y="416840"/>
                  </a:moveTo>
                  <a:lnTo>
                    <a:pt x="49530" y="363008"/>
                  </a:lnTo>
                  <a:lnTo>
                    <a:pt x="96380" y="311407"/>
                  </a:lnTo>
                  <a:lnTo>
                    <a:pt x="121145" y="284472"/>
                  </a:lnTo>
                  <a:lnTo>
                    <a:pt x="145911" y="259807"/>
                  </a:lnTo>
                  <a:lnTo>
                    <a:pt x="170229" y="235122"/>
                  </a:lnTo>
                  <a:lnTo>
                    <a:pt x="194995" y="212689"/>
                  </a:lnTo>
                  <a:lnTo>
                    <a:pt x="244079" y="168269"/>
                  </a:lnTo>
                  <a:lnTo>
                    <a:pt x="293609" y="127885"/>
                  </a:lnTo>
                  <a:lnTo>
                    <a:pt x="342693" y="91984"/>
                  </a:lnTo>
                  <a:lnTo>
                    <a:pt x="367477" y="78516"/>
                  </a:lnTo>
                  <a:lnTo>
                    <a:pt x="391796" y="65068"/>
                  </a:lnTo>
                  <a:lnTo>
                    <a:pt x="414308" y="51600"/>
                  </a:lnTo>
                  <a:lnTo>
                    <a:pt x="436821" y="42634"/>
                  </a:lnTo>
                  <a:lnTo>
                    <a:pt x="459333" y="31417"/>
                  </a:lnTo>
                  <a:lnTo>
                    <a:pt x="481398" y="24684"/>
                  </a:lnTo>
                  <a:lnTo>
                    <a:pt x="501676" y="17950"/>
                  </a:lnTo>
                  <a:lnTo>
                    <a:pt x="521935" y="11216"/>
                  </a:lnTo>
                  <a:lnTo>
                    <a:pt x="544448" y="6733"/>
                  </a:lnTo>
                  <a:lnTo>
                    <a:pt x="564260" y="2250"/>
                  </a:lnTo>
                  <a:lnTo>
                    <a:pt x="586772" y="0"/>
                  </a:lnTo>
                  <a:lnTo>
                    <a:pt x="609303" y="0"/>
                  </a:lnTo>
                  <a:lnTo>
                    <a:pt x="633622" y="0"/>
                  </a:lnTo>
                  <a:lnTo>
                    <a:pt x="660640" y="0"/>
                  </a:lnTo>
                  <a:lnTo>
                    <a:pt x="687659" y="2250"/>
                  </a:lnTo>
                  <a:lnTo>
                    <a:pt x="701159" y="2250"/>
                  </a:lnTo>
                  <a:lnTo>
                    <a:pt x="716484" y="4482"/>
                  </a:lnTo>
                  <a:lnTo>
                    <a:pt x="732237" y="6733"/>
                  </a:lnTo>
                  <a:lnTo>
                    <a:pt x="747990" y="6733"/>
                  </a:lnTo>
                  <a:lnTo>
                    <a:pt x="766014" y="8965"/>
                  </a:lnTo>
                  <a:lnTo>
                    <a:pt x="784021" y="11216"/>
                  </a:lnTo>
                  <a:lnTo>
                    <a:pt x="801580" y="15699"/>
                  </a:lnTo>
                  <a:lnTo>
                    <a:pt x="821858" y="17950"/>
                  </a:lnTo>
                  <a:lnTo>
                    <a:pt x="842117" y="22433"/>
                  </a:lnTo>
                  <a:lnTo>
                    <a:pt x="862376" y="26916"/>
                  </a:lnTo>
                  <a:lnTo>
                    <a:pt x="884442" y="31417"/>
                  </a:lnTo>
                  <a:lnTo>
                    <a:pt x="909226" y="35900"/>
                  </a:lnTo>
                  <a:lnTo>
                    <a:pt x="931738" y="42634"/>
                  </a:lnTo>
                  <a:lnTo>
                    <a:pt x="956503" y="49349"/>
                  </a:lnTo>
                  <a:lnTo>
                    <a:pt x="1007840" y="60585"/>
                  </a:lnTo>
                  <a:lnTo>
                    <a:pt x="1059177" y="76284"/>
                  </a:lnTo>
                  <a:lnTo>
                    <a:pt x="1113214" y="91984"/>
                  </a:lnTo>
                  <a:lnTo>
                    <a:pt x="1166805" y="107684"/>
                  </a:lnTo>
                  <a:lnTo>
                    <a:pt x="1218142" y="123402"/>
                  </a:lnTo>
                  <a:lnTo>
                    <a:pt x="1272179" y="139101"/>
                  </a:lnTo>
                  <a:lnTo>
                    <a:pt x="1323516" y="154801"/>
                  </a:lnTo>
                  <a:lnTo>
                    <a:pt x="1348281" y="163786"/>
                  </a:lnTo>
                  <a:lnTo>
                    <a:pt x="1372600" y="170501"/>
                  </a:lnTo>
                  <a:lnTo>
                    <a:pt x="1397384" y="177235"/>
                  </a:lnTo>
                  <a:lnTo>
                    <a:pt x="1419952" y="183522"/>
                  </a:lnTo>
                  <a:lnTo>
                    <a:pt x="1441924" y="192488"/>
                  </a:lnTo>
                  <a:lnTo>
                    <a:pt x="1464455" y="196989"/>
                  </a:lnTo>
                  <a:lnTo>
                    <a:pt x="1484752" y="203704"/>
                  </a:lnTo>
                  <a:lnTo>
                    <a:pt x="1505048" y="210438"/>
                  </a:lnTo>
                  <a:lnTo>
                    <a:pt x="1522552" y="214921"/>
                  </a:lnTo>
                  <a:lnTo>
                    <a:pt x="1540614" y="221655"/>
                  </a:lnTo>
                  <a:lnTo>
                    <a:pt x="1556255" y="226156"/>
                  </a:lnTo>
                  <a:lnTo>
                    <a:pt x="1574317" y="230639"/>
                  </a:lnTo>
                  <a:lnTo>
                    <a:pt x="1590144" y="235122"/>
                  </a:lnTo>
                  <a:lnTo>
                    <a:pt x="1603179" y="239605"/>
                  </a:lnTo>
                  <a:lnTo>
                    <a:pt x="1632413" y="248590"/>
                  </a:lnTo>
                  <a:lnTo>
                    <a:pt x="1657179" y="255305"/>
                  </a:lnTo>
                  <a:lnTo>
                    <a:pt x="1681944" y="264290"/>
                  </a:lnTo>
                  <a:lnTo>
                    <a:pt x="1704103" y="271023"/>
                  </a:lnTo>
                  <a:lnTo>
                    <a:pt x="1724399" y="277757"/>
                  </a:lnTo>
                  <a:lnTo>
                    <a:pt x="1744509" y="282240"/>
                  </a:lnTo>
                  <a:lnTo>
                    <a:pt x="1762571" y="288974"/>
                  </a:lnTo>
                  <a:lnTo>
                    <a:pt x="1780075" y="295689"/>
                  </a:lnTo>
                  <a:lnTo>
                    <a:pt x="1795902" y="300190"/>
                  </a:lnTo>
                  <a:lnTo>
                    <a:pt x="1811730" y="304673"/>
                  </a:lnTo>
                  <a:lnTo>
                    <a:pt x="1825137" y="311407"/>
                  </a:lnTo>
                  <a:lnTo>
                    <a:pt x="1840964" y="315890"/>
                  </a:lnTo>
                  <a:lnTo>
                    <a:pt x="1867592" y="324856"/>
                  </a:lnTo>
                </a:path>
              </a:pathLst>
            </a:custGeom>
            <a:ln w="13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4108" y="5279869"/>
              <a:ext cx="64842" cy="920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1645" y="5174417"/>
              <a:ext cx="67132" cy="9202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90654" y="5416655"/>
            <a:ext cx="931544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10" dirty="0">
                <a:latin typeface="Times New Roman"/>
                <a:cs typeface="Times New Roman"/>
              </a:rPr>
              <a:t>(startX,</a:t>
            </a:r>
            <a:r>
              <a:rPr sz="1150" spc="-7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Times New Roman"/>
                <a:cs typeface="Times New Roman"/>
              </a:rPr>
              <a:t>startY)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8209" y="5315704"/>
            <a:ext cx="848994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10" dirty="0">
                <a:latin typeface="Times New Roman"/>
                <a:cs typeface="Times New Roman"/>
              </a:rPr>
              <a:t>(endX,</a:t>
            </a:r>
            <a:r>
              <a:rPr sz="1150" spc="-40" dirty="0">
                <a:latin typeface="Times New Roman"/>
                <a:cs typeface="Times New Roman"/>
              </a:rPr>
              <a:t> </a:t>
            </a:r>
            <a:r>
              <a:rPr sz="1150" spc="5" dirty="0">
                <a:latin typeface="Times New Roman"/>
                <a:cs typeface="Times New Roman"/>
              </a:rPr>
              <a:t>endY)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8612" y="6329836"/>
            <a:ext cx="38989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138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32296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QuadCurve</a:t>
            </a:r>
          </a:p>
        </p:txBody>
      </p:sp>
      <p:sp>
        <p:nvSpPr>
          <p:cNvPr id="3" name="object 3"/>
          <p:cNvSpPr/>
          <p:nvPr/>
        </p:nvSpPr>
        <p:spPr>
          <a:xfrm>
            <a:off x="213233" y="1703188"/>
            <a:ext cx="3046730" cy="3171825"/>
          </a:xfrm>
          <a:custGeom>
            <a:avLst/>
            <a:gdLst/>
            <a:ahLst/>
            <a:cxnLst/>
            <a:rect l="l" t="t" r="r" b="b"/>
            <a:pathLst>
              <a:path w="3046729" h="3171825">
                <a:moveTo>
                  <a:pt x="0" y="3171783"/>
                </a:moveTo>
                <a:lnTo>
                  <a:pt x="3046481" y="3171783"/>
                </a:lnTo>
                <a:lnTo>
                  <a:pt x="3046481" y="0"/>
                </a:lnTo>
                <a:lnTo>
                  <a:pt x="0" y="0"/>
                </a:lnTo>
                <a:lnTo>
                  <a:pt x="0" y="3171783"/>
                </a:lnTo>
                <a:close/>
              </a:path>
            </a:pathLst>
          </a:custGeom>
          <a:ln w="15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3233" y="1703188"/>
            <a:ext cx="3046730" cy="295910"/>
          </a:xfrm>
          <a:prstGeom prst="rect">
            <a:avLst/>
          </a:prstGeom>
          <a:ln w="154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2759">
              <a:lnSpc>
                <a:spcPts val="1560"/>
              </a:lnSpc>
            </a:pPr>
            <a:r>
              <a:rPr sz="1350" spc="-10" dirty="0">
                <a:latin typeface="Times New Roman"/>
                <a:cs typeface="Times New Roman"/>
              </a:rPr>
              <a:t>javafx.scene.shape.QuadCurve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935" y="2031300"/>
            <a:ext cx="3031490" cy="25857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525"/>
              </a:spcBef>
            </a:pPr>
            <a:r>
              <a:rPr sz="1250" dirty="0">
                <a:latin typeface="Courier New"/>
                <a:cs typeface="Courier New"/>
              </a:rPr>
              <a:t>-startX:</a:t>
            </a:r>
            <a:r>
              <a:rPr sz="1250" spc="-85" dirty="0">
                <a:latin typeface="Courier New"/>
                <a:cs typeface="Courier New"/>
              </a:rPr>
              <a:t> </a:t>
            </a:r>
            <a:r>
              <a:rPr sz="1250" spc="-5" dirty="0">
                <a:latin typeface="Courier New"/>
                <a:cs typeface="Courier New"/>
              </a:rPr>
              <a:t>DoubleProperty</a:t>
            </a:r>
            <a:endParaRPr sz="1250">
              <a:latin typeface="Courier New"/>
              <a:cs typeface="Courier New"/>
            </a:endParaRPr>
          </a:p>
          <a:p>
            <a:pPr marL="32384">
              <a:lnSpc>
                <a:spcPct val="100000"/>
              </a:lnSpc>
              <a:spcBef>
                <a:spcPts val="425"/>
              </a:spcBef>
            </a:pPr>
            <a:r>
              <a:rPr sz="1250" dirty="0">
                <a:latin typeface="Courier New"/>
                <a:cs typeface="Courier New"/>
              </a:rPr>
              <a:t>-startY:</a:t>
            </a:r>
            <a:r>
              <a:rPr sz="1250" spc="-80" dirty="0">
                <a:latin typeface="Courier New"/>
                <a:cs typeface="Courier New"/>
              </a:rPr>
              <a:t> </a:t>
            </a:r>
            <a:r>
              <a:rPr sz="1250" spc="-5" dirty="0">
                <a:latin typeface="Courier New"/>
                <a:cs typeface="Courier New"/>
              </a:rPr>
              <a:t>DoubleProperty</a:t>
            </a:r>
            <a:endParaRPr sz="1250">
              <a:latin typeface="Courier New"/>
              <a:cs typeface="Courier New"/>
            </a:endParaRPr>
          </a:p>
          <a:p>
            <a:pPr marL="32384">
              <a:lnSpc>
                <a:spcPct val="100000"/>
              </a:lnSpc>
              <a:spcBef>
                <a:spcPts val="405"/>
              </a:spcBef>
            </a:pPr>
            <a:r>
              <a:rPr sz="1250" dirty="0">
                <a:latin typeface="Courier New"/>
                <a:cs typeface="Courier New"/>
              </a:rPr>
              <a:t>-endX:</a:t>
            </a:r>
            <a:r>
              <a:rPr sz="1250" spc="-70" dirty="0">
                <a:latin typeface="Courier New"/>
                <a:cs typeface="Courier New"/>
              </a:rPr>
              <a:t> </a:t>
            </a:r>
            <a:r>
              <a:rPr sz="1250" spc="-5" dirty="0">
                <a:latin typeface="Courier New"/>
                <a:cs typeface="Courier New"/>
              </a:rPr>
              <a:t>DoubleProperty</a:t>
            </a:r>
            <a:endParaRPr sz="1250">
              <a:latin typeface="Courier New"/>
              <a:cs typeface="Courier New"/>
            </a:endParaRPr>
          </a:p>
          <a:p>
            <a:pPr marL="32384">
              <a:lnSpc>
                <a:spcPct val="100000"/>
              </a:lnSpc>
              <a:spcBef>
                <a:spcPts val="430"/>
              </a:spcBef>
            </a:pPr>
            <a:r>
              <a:rPr sz="1250" dirty="0">
                <a:latin typeface="Courier New"/>
                <a:cs typeface="Courier New"/>
              </a:rPr>
              <a:t>-endY:</a:t>
            </a:r>
            <a:r>
              <a:rPr sz="1250" spc="-70" dirty="0">
                <a:latin typeface="Courier New"/>
                <a:cs typeface="Courier New"/>
              </a:rPr>
              <a:t> </a:t>
            </a:r>
            <a:r>
              <a:rPr sz="1250" spc="-5" dirty="0">
                <a:latin typeface="Courier New"/>
                <a:cs typeface="Courier New"/>
              </a:rPr>
              <a:t>DoubleProperty</a:t>
            </a:r>
            <a:endParaRPr sz="1250">
              <a:latin typeface="Courier New"/>
              <a:cs typeface="Courier New"/>
            </a:endParaRPr>
          </a:p>
          <a:p>
            <a:pPr marL="32384">
              <a:lnSpc>
                <a:spcPct val="100000"/>
              </a:lnSpc>
              <a:spcBef>
                <a:spcPts val="430"/>
              </a:spcBef>
            </a:pPr>
            <a:r>
              <a:rPr sz="1250" spc="-5" dirty="0">
                <a:latin typeface="Courier New"/>
                <a:cs typeface="Courier New"/>
              </a:rPr>
              <a:t>-controlX:</a:t>
            </a:r>
            <a:r>
              <a:rPr sz="1250" spc="-35" dirty="0">
                <a:latin typeface="Courier New"/>
                <a:cs typeface="Courier New"/>
              </a:rPr>
              <a:t> </a:t>
            </a:r>
            <a:r>
              <a:rPr sz="1250" spc="-5" dirty="0">
                <a:latin typeface="Courier New"/>
                <a:cs typeface="Courier New"/>
              </a:rPr>
              <a:t>DoubleProperty</a:t>
            </a:r>
            <a:endParaRPr sz="1250">
              <a:latin typeface="Courier New"/>
              <a:cs typeface="Courier New"/>
            </a:endParaRPr>
          </a:p>
          <a:p>
            <a:pPr marL="32384">
              <a:lnSpc>
                <a:spcPct val="100000"/>
              </a:lnSpc>
              <a:spcBef>
                <a:spcPts val="420"/>
              </a:spcBef>
            </a:pPr>
            <a:r>
              <a:rPr sz="1250" spc="-5" dirty="0">
                <a:latin typeface="Courier New"/>
                <a:cs typeface="Courier New"/>
              </a:rPr>
              <a:t>-controlY:</a:t>
            </a:r>
            <a:r>
              <a:rPr sz="1250" spc="-40" dirty="0">
                <a:latin typeface="Courier New"/>
                <a:cs typeface="Courier New"/>
              </a:rPr>
              <a:t> </a:t>
            </a:r>
            <a:r>
              <a:rPr sz="1250" spc="-5" dirty="0">
                <a:latin typeface="Courier New"/>
                <a:cs typeface="Courier New"/>
              </a:rPr>
              <a:t>DoubleProperty</a:t>
            </a:r>
            <a:endParaRPr sz="1250">
              <a:latin typeface="Courier New"/>
              <a:cs typeface="Courier New"/>
            </a:endParaRPr>
          </a:p>
          <a:p>
            <a:pPr marL="32384">
              <a:lnSpc>
                <a:spcPct val="100000"/>
              </a:lnSpc>
              <a:spcBef>
                <a:spcPts val="930"/>
              </a:spcBef>
            </a:pPr>
            <a:r>
              <a:rPr sz="1250" spc="-5" dirty="0">
                <a:latin typeface="Courier New"/>
                <a:cs typeface="Courier New"/>
              </a:rPr>
              <a:t>+QuadCurve()</a:t>
            </a:r>
            <a:endParaRPr sz="1250">
              <a:latin typeface="Courier New"/>
              <a:cs typeface="Courier New"/>
            </a:endParaRPr>
          </a:p>
          <a:p>
            <a:pPr marL="320040" marR="127000" indent="-287655">
              <a:lnSpc>
                <a:spcPct val="95000"/>
              </a:lnSpc>
              <a:spcBef>
                <a:spcPts val="484"/>
              </a:spcBef>
            </a:pPr>
            <a:r>
              <a:rPr sz="1250" spc="-5" dirty="0">
                <a:latin typeface="Courier New"/>
                <a:cs typeface="Courier New"/>
              </a:rPr>
              <a:t>+QuadCurve(startX: double, </a:t>
            </a:r>
            <a:r>
              <a:rPr sz="1250" dirty="0">
                <a:latin typeface="Courier New"/>
                <a:cs typeface="Courier New"/>
              </a:rPr>
              <a:t> startY: </a:t>
            </a:r>
            <a:r>
              <a:rPr sz="1250" spc="-5" dirty="0">
                <a:latin typeface="Courier New"/>
                <a:cs typeface="Courier New"/>
              </a:rPr>
              <a:t>double, controlX: </a:t>
            </a:r>
            <a:r>
              <a:rPr sz="1250" dirty="0">
                <a:latin typeface="Courier New"/>
                <a:cs typeface="Courier New"/>
              </a:rPr>
              <a:t> double, </a:t>
            </a:r>
            <a:r>
              <a:rPr sz="1250" spc="-5" dirty="0">
                <a:latin typeface="Courier New"/>
                <a:cs typeface="Courier New"/>
              </a:rPr>
              <a:t>controlY: double, </a:t>
            </a:r>
            <a:r>
              <a:rPr sz="1250" dirty="0">
                <a:latin typeface="Courier New"/>
                <a:cs typeface="Courier New"/>
              </a:rPr>
              <a:t> endX:</a:t>
            </a:r>
            <a:r>
              <a:rPr sz="1250" spc="-25" dirty="0">
                <a:latin typeface="Courier New"/>
                <a:cs typeface="Courier New"/>
              </a:rPr>
              <a:t> </a:t>
            </a:r>
            <a:r>
              <a:rPr sz="1250" spc="-5" dirty="0">
                <a:latin typeface="Courier New"/>
                <a:cs typeface="Courier New"/>
              </a:rPr>
              <a:t>double,</a:t>
            </a:r>
            <a:r>
              <a:rPr sz="1250" spc="-25" dirty="0">
                <a:latin typeface="Courier New"/>
                <a:cs typeface="Courier New"/>
              </a:rPr>
              <a:t> </a:t>
            </a:r>
            <a:r>
              <a:rPr sz="1250" dirty="0">
                <a:latin typeface="Courier New"/>
                <a:cs typeface="Courier New"/>
              </a:rPr>
              <a:t>endY:</a:t>
            </a:r>
            <a:r>
              <a:rPr sz="1250" spc="-25" dirty="0">
                <a:latin typeface="Courier New"/>
                <a:cs typeface="Courier New"/>
              </a:rPr>
              <a:t> </a:t>
            </a:r>
            <a:r>
              <a:rPr sz="1250" spc="-5" dirty="0">
                <a:latin typeface="Courier New"/>
                <a:cs typeface="Courier New"/>
              </a:rPr>
              <a:t>double)</a:t>
            </a:r>
            <a:endParaRPr sz="125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8356" y="1991179"/>
            <a:ext cx="3049270" cy="1611630"/>
            <a:chOff x="218356" y="1991179"/>
            <a:chExt cx="3049270" cy="1611630"/>
          </a:xfrm>
        </p:grpSpPr>
        <p:sp>
          <p:nvSpPr>
            <p:cNvPr id="7" name="object 7"/>
            <p:cNvSpPr/>
            <p:nvPr/>
          </p:nvSpPr>
          <p:spPr>
            <a:xfrm>
              <a:off x="226062" y="1998884"/>
              <a:ext cx="3034030" cy="1596390"/>
            </a:xfrm>
            <a:custGeom>
              <a:avLst/>
              <a:gdLst/>
              <a:ahLst/>
              <a:cxnLst/>
              <a:rect l="l" t="t" r="r" b="b"/>
              <a:pathLst>
                <a:path w="3034029" h="1596389">
                  <a:moveTo>
                    <a:pt x="5130" y="0"/>
                  </a:moveTo>
                  <a:lnTo>
                    <a:pt x="3033659" y="0"/>
                  </a:lnTo>
                </a:path>
                <a:path w="3034029" h="1596389">
                  <a:moveTo>
                    <a:pt x="0" y="1596151"/>
                  </a:moveTo>
                  <a:lnTo>
                    <a:pt x="3033659" y="1593581"/>
                  </a:lnTo>
                </a:path>
              </a:pathLst>
            </a:custGeom>
            <a:ln w="154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57956" y="2034995"/>
              <a:ext cx="142240" cy="117475"/>
            </a:xfrm>
            <a:custGeom>
              <a:avLst/>
              <a:gdLst/>
              <a:ahLst/>
              <a:cxnLst/>
              <a:rect l="l" t="t" r="r" b="b"/>
              <a:pathLst>
                <a:path w="142239" h="117475">
                  <a:moveTo>
                    <a:pt x="78930" y="73920"/>
                  </a:moveTo>
                  <a:lnTo>
                    <a:pt x="142160" y="117465"/>
                  </a:lnTo>
                  <a:lnTo>
                    <a:pt x="0" y="109818"/>
                  </a:lnTo>
                  <a:lnTo>
                    <a:pt x="91237" y="0"/>
                  </a:lnTo>
                  <a:lnTo>
                    <a:pt x="78930" y="73920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94274" y="1440630"/>
            <a:ext cx="5414010" cy="26733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63500" marR="5080">
              <a:lnSpc>
                <a:spcPts val="1550"/>
              </a:lnSpc>
              <a:spcBef>
                <a:spcPts val="204"/>
              </a:spcBef>
            </a:pPr>
            <a:r>
              <a:rPr sz="1350" spc="-10" dirty="0">
                <a:latin typeface="Times New Roman"/>
                <a:cs typeface="Times New Roman"/>
              </a:rPr>
              <a:t>The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150" spc="5" dirty="0">
                <a:latin typeface="Courier New"/>
                <a:cs typeface="Courier New"/>
              </a:rPr>
              <a:t>getter</a:t>
            </a:r>
            <a:r>
              <a:rPr sz="1150" spc="-345" dirty="0">
                <a:latin typeface="Courier New"/>
                <a:cs typeface="Courier New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and</a:t>
            </a:r>
            <a:r>
              <a:rPr sz="1350" spc="10" dirty="0">
                <a:latin typeface="Times New Roman"/>
                <a:cs typeface="Times New Roman"/>
              </a:rPr>
              <a:t> </a:t>
            </a:r>
            <a:r>
              <a:rPr sz="1150" spc="5" dirty="0">
                <a:latin typeface="Courier New"/>
                <a:cs typeface="Courier New"/>
              </a:rPr>
              <a:t>setter</a:t>
            </a:r>
            <a:r>
              <a:rPr sz="1150" spc="-350" dirty="0">
                <a:latin typeface="Courier New"/>
                <a:cs typeface="Courier New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methods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for property</a:t>
            </a:r>
            <a:r>
              <a:rPr sz="1350" spc="-3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values </a:t>
            </a:r>
            <a:r>
              <a:rPr sz="1350" spc="-10" dirty="0">
                <a:latin typeface="Times New Roman"/>
                <a:cs typeface="Times New Roman"/>
              </a:rPr>
              <a:t>and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a</a:t>
            </a:r>
            <a:r>
              <a:rPr sz="1350" spc="-15" dirty="0">
                <a:latin typeface="Times New Roman"/>
                <a:cs typeface="Times New Roman"/>
              </a:rPr>
              <a:t> getter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for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property </a:t>
            </a:r>
            <a:r>
              <a:rPr sz="1350" spc="-32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itself </a:t>
            </a:r>
            <a:r>
              <a:rPr sz="1350" spc="-5" dirty="0">
                <a:latin typeface="Times New Roman"/>
                <a:cs typeface="Times New Roman"/>
              </a:rPr>
              <a:t>are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provided </a:t>
            </a:r>
            <a:r>
              <a:rPr sz="1350" spc="-5" dirty="0">
                <a:latin typeface="Times New Roman"/>
                <a:cs typeface="Times New Roman"/>
              </a:rPr>
              <a:t>in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the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class,</a:t>
            </a:r>
            <a:r>
              <a:rPr sz="1350" spc="-15" dirty="0">
                <a:latin typeface="Times New Roman"/>
                <a:cs typeface="Times New Roman"/>
              </a:rPr>
              <a:t> but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5" dirty="0">
                <a:latin typeface="Times New Roman"/>
                <a:cs typeface="Times New Roman"/>
              </a:rPr>
              <a:t>omitted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in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the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5" dirty="0">
                <a:latin typeface="Times New Roman"/>
                <a:cs typeface="Times New Roman"/>
              </a:rPr>
              <a:t>UML</a:t>
            </a:r>
            <a:r>
              <a:rPr sz="1350" spc="-4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diagram</a:t>
            </a:r>
            <a:r>
              <a:rPr sz="1350" spc="-10" dirty="0">
                <a:latin typeface="Times New Roman"/>
                <a:cs typeface="Times New Roman"/>
              </a:rPr>
              <a:t> for</a:t>
            </a:r>
            <a:r>
              <a:rPr sz="1350" spc="-25" dirty="0">
                <a:latin typeface="Times New Roman"/>
                <a:cs typeface="Times New Roman"/>
              </a:rPr>
              <a:t> </a:t>
            </a:r>
            <a:r>
              <a:rPr sz="1350" spc="-15" dirty="0">
                <a:latin typeface="Times New Roman"/>
                <a:cs typeface="Times New Roman"/>
              </a:rPr>
              <a:t>brevity.</a:t>
            </a:r>
            <a:endParaRPr sz="1350">
              <a:latin typeface="Times New Roman"/>
              <a:cs typeface="Times New Roman"/>
            </a:endParaRPr>
          </a:p>
          <a:p>
            <a:pPr marL="12700" marR="2047239">
              <a:lnSpc>
                <a:spcPct val="126000"/>
              </a:lnSpc>
              <a:spcBef>
                <a:spcPts val="1305"/>
              </a:spcBef>
            </a:pPr>
            <a:r>
              <a:rPr sz="1350" spc="-10" dirty="0">
                <a:latin typeface="Times New Roman"/>
                <a:cs typeface="Times New Roman"/>
              </a:rPr>
              <a:t>The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x-coordinate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of the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start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point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(default </a:t>
            </a:r>
            <a:r>
              <a:rPr sz="1350" dirty="0">
                <a:latin typeface="Times New Roman"/>
                <a:cs typeface="Times New Roman"/>
              </a:rPr>
              <a:t>0). 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The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y-coordinate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of the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start point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(default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0).. 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The</a:t>
            </a:r>
            <a:r>
              <a:rPr sz="1350" spc="-2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x-coordinate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of the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5" dirty="0">
                <a:latin typeface="Times New Roman"/>
                <a:cs typeface="Times New Roman"/>
              </a:rPr>
              <a:t>end </a:t>
            </a:r>
            <a:r>
              <a:rPr sz="1350" spc="-10" dirty="0">
                <a:latin typeface="Times New Roman"/>
                <a:cs typeface="Times New Roman"/>
              </a:rPr>
              <a:t>point</a:t>
            </a:r>
            <a:r>
              <a:rPr sz="1350" spc="3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(default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0).. 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The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y-coordinate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of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the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5" dirty="0">
                <a:latin typeface="Times New Roman"/>
                <a:cs typeface="Times New Roman"/>
              </a:rPr>
              <a:t>end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point</a:t>
            </a:r>
            <a:r>
              <a:rPr sz="1350" spc="3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(default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0).. 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The x-coordinate of the control point (default </a:t>
            </a:r>
            <a:r>
              <a:rPr sz="1350" spc="-5" dirty="0">
                <a:latin typeface="Times New Roman"/>
                <a:cs typeface="Times New Roman"/>
              </a:rPr>
              <a:t>0).. </a:t>
            </a:r>
            <a:r>
              <a:rPr sz="1350" spc="-32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The y-coordinate of the control point (default </a:t>
            </a:r>
            <a:r>
              <a:rPr sz="1350" spc="-5" dirty="0">
                <a:latin typeface="Times New Roman"/>
                <a:cs typeface="Times New Roman"/>
              </a:rPr>
              <a:t>0).. </a:t>
            </a:r>
            <a:r>
              <a:rPr sz="1350" spc="-32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Creates </a:t>
            </a:r>
            <a:r>
              <a:rPr sz="1350" spc="-5" dirty="0">
                <a:latin typeface="Times New Roman"/>
                <a:cs typeface="Times New Roman"/>
              </a:rPr>
              <a:t>an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5" dirty="0">
                <a:latin typeface="Times New Roman"/>
                <a:cs typeface="Times New Roman"/>
              </a:rPr>
              <a:t>empty</a:t>
            </a:r>
            <a:r>
              <a:rPr sz="1350" spc="-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quad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curve.</a:t>
            </a: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350" spc="-10" dirty="0">
                <a:latin typeface="Times New Roman"/>
                <a:cs typeface="Times New Roman"/>
              </a:rPr>
              <a:t>Creates</a:t>
            </a:r>
            <a:r>
              <a:rPr sz="1350" spc="-5" dirty="0">
                <a:latin typeface="Times New Roman"/>
                <a:cs typeface="Times New Roman"/>
              </a:rPr>
              <a:t> a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quad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curve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with</a:t>
            </a:r>
            <a:r>
              <a:rPr sz="1350" spc="20" dirty="0">
                <a:latin typeface="Times New Roman"/>
                <a:cs typeface="Times New Roman"/>
              </a:rPr>
              <a:t> </a:t>
            </a:r>
            <a:r>
              <a:rPr sz="1350" spc="-10" dirty="0">
                <a:latin typeface="Times New Roman"/>
                <a:cs typeface="Times New Roman"/>
              </a:rPr>
              <a:t>the</a:t>
            </a:r>
            <a:r>
              <a:rPr sz="1350" spc="-15" dirty="0">
                <a:latin typeface="Times New Roman"/>
                <a:cs typeface="Times New Roman"/>
              </a:rPr>
              <a:t> specified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5" dirty="0">
                <a:latin typeface="Times New Roman"/>
                <a:cs typeface="Times New Roman"/>
              </a:rPr>
              <a:t>arguments.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57956" y="1664118"/>
            <a:ext cx="1081405" cy="488950"/>
            <a:chOff x="2357956" y="1664118"/>
            <a:chExt cx="1081405" cy="488950"/>
          </a:xfrm>
        </p:grpSpPr>
        <p:sp>
          <p:nvSpPr>
            <p:cNvPr id="11" name="object 11"/>
            <p:cNvSpPr/>
            <p:nvPr/>
          </p:nvSpPr>
          <p:spPr>
            <a:xfrm>
              <a:off x="2357956" y="1665605"/>
              <a:ext cx="1080135" cy="487045"/>
            </a:xfrm>
            <a:custGeom>
              <a:avLst/>
              <a:gdLst/>
              <a:ahLst/>
              <a:cxnLst/>
              <a:rect l="l" t="t" r="r" b="b"/>
              <a:pathLst>
                <a:path w="1080135" h="487044">
                  <a:moveTo>
                    <a:pt x="91237" y="369390"/>
                  </a:moveTo>
                  <a:lnTo>
                    <a:pt x="0" y="479208"/>
                  </a:lnTo>
                  <a:lnTo>
                    <a:pt x="142160" y="486855"/>
                  </a:lnTo>
                  <a:lnTo>
                    <a:pt x="97437" y="456055"/>
                  </a:lnTo>
                  <a:lnTo>
                    <a:pt x="78930" y="456055"/>
                  </a:lnTo>
                  <a:lnTo>
                    <a:pt x="76384" y="453506"/>
                  </a:lnTo>
                  <a:lnTo>
                    <a:pt x="71292" y="453506"/>
                  </a:lnTo>
                  <a:lnTo>
                    <a:pt x="68746" y="448408"/>
                  </a:lnTo>
                  <a:lnTo>
                    <a:pt x="68746" y="440761"/>
                  </a:lnTo>
                  <a:lnTo>
                    <a:pt x="71292" y="438212"/>
                  </a:lnTo>
                  <a:lnTo>
                    <a:pt x="73838" y="435451"/>
                  </a:lnTo>
                  <a:lnTo>
                    <a:pt x="80740" y="432443"/>
                  </a:lnTo>
                  <a:lnTo>
                    <a:pt x="91237" y="369390"/>
                  </a:lnTo>
                  <a:close/>
                </a:path>
                <a:path w="1080135" h="487044">
                  <a:moveTo>
                    <a:pt x="80740" y="432443"/>
                  </a:moveTo>
                  <a:lnTo>
                    <a:pt x="73838" y="435451"/>
                  </a:lnTo>
                  <a:lnTo>
                    <a:pt x="71292" y="438212"/>
                  </a:lnTo>
                  <a:lnTo>
                    <a:pt x="68746" y="440761"/>
                  </a:lnTo>
                  <a:lnTo>
                    <a:pt x="68746" y="448408"/>
                  </a:lnTo>
                  <a:lnTo>
                    <a:pt x="71292" y="453506"/>
                  </a:lnTo>
                  <a:lnTo>
                    <a:pt x="76384" y="453506"/>
                  </a:lnTo>
                  <a:lnTo>
                    <a:pt x="78930" y="456055"/>
                  </a:lnTo>
                  <a:lnTo>
                    <a:pt x="84023" y="453506"/>
                  </a:lnTo>
                  <a:lnTo>
                    <a:pt x="89963" y="450908"/>
                  </a:lnTo>
                  <a:lnTo>
                    <a:pt x="78930" y="443310"/>
                  </a:lnTo>
                  <a:lnTo>
                    <a:pt x="80740" y="432443"/>
                  </a:lnTo>
                  <a:close/>
                </a:path>
                <a:path w="1080135" h="487044">
                  <a:moveTo>
                    <a:pt x="89963" y="450908"/>
                  </a:moveTo>
                  <a:lnTo>
                    <a:pt x="84023" y="453506"/>
                  </a:lnTo>
                  <a:lnTo>
                    <a:pt x="78930" y="456055"/>
                  </a:lnTo>
                  <a:lnTo>
                    <a:pt x="97437" y="456055"/>
                  </a:lnTo>
                  <a:lnTo>
                    <a:pt x="89963" y="450908"/>
                  </a:lnTo>
                  <a:close/>
                </a:path>
                <a:path w="1080135" h="487044">
                  <a:moveTo>
                    <a:pt x="1069811" y="0"/>
                  </a:moveTo>
                  <a:lnTo>
                    <a:pt x="1067265" y="2548"/>
                  </a:lnTo>
                  <a:lnTo>
                    <a:pt x="80740" y="432443"/>
                  </a:lnTo>
                  <a:lnTo>
                    <a:pt x="78930" y="443310"/>
                  </a:lnTo>
                  <a:lnTo>
                    <a:pt x="89963" y="450908"/>
                  </a:lnTo>
                  <a:lnTo>
                    <a:pt x="1075116" y="19967"/>
                  </a:lnTo>
                  <a:lnTo>
                    <a:pt x="1077026" y="17418"/>
                  </a:lnTo>
                  <a:lnTo>
                    <a:pt x="1079572" y="14869"/>
                  </a:lnTo>
                  <a:lnTo>
                    <a:pt x="1079572" y="7222"/>
                  </a:lnTo>
                  <a:lnTo>
                    <a:pt x="1077026" y="2548"/>
                  </a:lnTo>
                  <a:lnTo>
                    <a:pt x="1075116" y="2548"/>
                  </a:lnTo>
                  <a:lnTo>
                    <a:pt x="10698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26702" y="1665605"/>
              <a:ext cx="1010919" cy="456565"/>
            </a:xfrm>
            <a:custGeom>
              <a:avLst/>
              <a:gdLst/>
              <a:ahLst/>
              <a:cxnLst/>
              <a:rect l="l" t="t" r="r" b="b"/>
              <a:pathLst>
                <a:path w="1010920" h="456564">
                  <a:moveTo>
                    <a:pt x="1006370" y="19967"/>
                  </a:moveTo>
                  <a:lnTo>
                    <a:pt x="15276" y="453506"/>
                  </a:lnTo>
                  <a:lnTo>
                    <a:pt x="10184" y="456055"/>
                  </a:lnTo>
                  <a:lnTo>
                    <a:pt x="7638" y="453506"/>
                  </a:lnTo>
                  <a:lnTo>
                    <a:pt x="2546" y="453506"/>
                  </a:lnTo>
                  <a:lnTo>
                    <a:pt x="0" y="448408"/>
                  </a:lnTo>
                  <a:lnTo>
                    <a:pt x="0" y="445859"/>
                  </a:lnTo>
                  <a:lnTo>
                    <a:pt x="0" y="440761"/>
                  </a:lnTo>
                  <a:lnTo>
                    <a:pt x="2546" y="438212"/>
                  </a:lnTo>
                  <a:lnTo>
                    <a:pt x="5092" y="435451"/>
                  </a:lnTo>
                  <a:lnTo>
                    <a:pt x="998519" y="2548"/>
                  </a:lnTo>
                  <a:lnTo>
                    <a:pt x="1001065" y="0"/>
                  </a:lnTo>
                  <a:lnTo>
                    <a:pt x="1006370" y="2548"/>
                  </a:lnTo>
                  <a:lnTo>
                    <a:pt x="1008279" y="2548"/>
                  </a:lnTo>
                  <a:lnTo>
                    <a:pt x="1010825" y="7222"/>
                  </a:lnTo>
                  <a:lnTo>
                    <a:pt x="1010825" y="9771"/>
                  </a:lnTo>
                  <a:lnTo>
                    <a:pt x="1010825" y="14869"/>
                  </a:lnTo>
                  <a:lnTo>
                    <a:pt x="1008279" y="17418"/>
                  </a:lnTo>
                  <a:lnTo>
                    <a:pt x="1006370" y="19967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8612" y="6329836"/>
            <a:ext cx="38989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139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2560"/>
            <a:ext cx="46513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Display</a:t>
            </a:r>
            <a:r>
              <a:rPr spc="-35" dirty="0"/>
              <a:t> </a:t>
            </a:r>
            <a:r>
              <a:rPr spc="-65" dirty="0"/>
              <a:t>a</a:t>
            </a:r>
            <a:r>
              <a:rPr spc="-55" dirty="0"/>
              <a:t> </a:t>
            </a:r>
            <a:r>
              <a:rPr spc="-30" dirty="0"/>
              <a:t>Shape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3588765"/>
            <a:ext cx="739394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75" dirty="0">
                <a:latin typeface="Times New Roman"/>
                <a:cs typeface="Times New Roman"/>
              </a:rPr>
              <a:t>P</a:t>
            </a:r>
            <a:r>
              <a:rPr sz="2600" spc="-60" dirty="0">
                <a:latin typeface="Times New Roman"/>
                <a:cs typeface="Times New Roman"/>
              </a:rPr>
              <a:t>r</a:t>
            </a:r>
            <a:r>
              <a:rPr sz="2600" spc="-165" dirty="0">
                <a:latin typeface="Times New Roman"/>
                <a:cs typeface="Times New Roman"/>
              </a:rPr>
              <a:t>o</a:t>
            </a:r>
            <a:r>
              <a:rPr sz="2600" spc="-135" dirty="0">
                <a:latin typeface="Times New Roman"/>
                <a:cs typeface="Times New Roman"/>
              </a:rPr>
              <a:t>g</a:t>
            </a:r>
            <a:r>
              <a:rPr sz="2600" spc="-140" dirty="0">
                <a:latin typeface="Times New Roman"/>
                <a:cs typeface="Times New Roman"/>
              </a:rPr>
              <a:t>rammin</a:t>
            </a:r>
            <a:r>
              <a:rPr sz="2600" spc="-130" dirty="0">
                <a:latin typeface="Times New Roman"/>
                <a:cs typeface="Times New Roman"/>
              </a:rPr>
              <a:t>g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Coordin</a:t>
            </a:r>
            <a:r>
              <a:rPr sz="2600" spc="-140" dirty="0">
                <a:latin typeface="Times New Roman"/>
                <a:cs typeface="Times New Roman"/>
              </a:rPr>
              <a:t>a</a:t>
            </a:r>
            <a:r>
              <a:rPr sz="2600" spc="-30" dirty="0">
                <a:latin typeface="Times New Roman"/>
                <a:cs typeface="Times New Roman"/>
              </a:rPr>
              <a:t>te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380" dirty="0">
                <a:latin typeface="Times New Roman"/>
                <a:cs typeface="Times New Roman"/>
              </a:rPr>
              <a:t>S</a:t>
            </a:r>
            <a:r>
              <a:rPr sz="2600" spc="-145" dirty="0">
                <a:latin typeface="Times New Roman"/>
                <a:cs typeface="Times New Roman"/>
              </a:rPr>
              <a:t>ys</a:t>
            </a:r>
            <a:r>
              <a:rPr sz="2600" spc="-105" dirty="0">
                <a:latin typeface="Times New Roman"/>
                <a:cs typeface="Times New Roman"/>
              </a:rPr>
              <a:t>t</a:t>
            </a:r>
            <a:r>
              <a:rPr sz="2600" spc="-150" dirty="0">
                <a:latin typeface="Times New Roman"/>
                <a:cs typeface="Times New Roman"/>
              </a:rPr>
              <a:t>ems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sta</a:t>
            </a:r>
            <a:r>
              <a:rPr sz="2600" spc="10" dirty="0">
                <a:latin typeface="Times New Roman"/>
                <a:cs typeface="Times New Roman"/>
              </a:rPr>
              <a:t>r</a:t>
            </a:r>
            <a:r>
              <a:rPr sz="2600" spc="35" dirty="0">
                <a:latin typeface="Times New Roman"/>
                <a:cs typeface="Times New Roman"/>
              </a:rPr>
              <a:t>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f</a:t>
            </a:r>
            <a:r>
              <a:rPr sz="2600" spc="-110" dirty="0">
                <a:latin typeface="Times New Roman"/>
                <a:cs typeface="Times New Roman"/>
              </a:rPr>
              <a:t>r</a:t>
            </a:r>
            <a:r>
              <a:rPr sz="2600" spc="-130" dirty="0">
                <a:latin typeface="Times New Roman"/>
                <a:cs typeface="Times New Roman"/>
              </a:rPr>
              <a:t>om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00" dirty="0">
                <a:latin typeface="Times New Roman"/>
                <a:cs typeface="Times New Roman"/>
              </a:rPr>
              <a:t>lef</a:t>
            </a:r>
            <a:r>
              <a:rPr sz="2600" spc="-60" dirty="0">
                <a:latin typeface="Times New Roman"/>
                <a:cs typeface="Times New Roman"/>
              </a:rPr>
              <a:t>t</a:t>
            </a:r>
            <a:r>
              <a:rPr sz="2600" spc="-55" dirty="0">
                <a:latin typeface="Times New Roman"/>
                <a:cs typeface="Times New Roman"/>
              </a:rPr>
              <a:t>-</a:t>
            </a:r>
            <a:r>
              <a:rPr sz="2600" spc="-110" dirty="0">
                <a:latin typeface="Times New Roman"/>
                <a:cs typeface="Times New Roman"/>
              </a:rPr>
              <a:t>u</a:t>
            </a:r>
            <a:r>
              <a:rPr sz="2600" spc="-125" dirty="0">
                <a:latin typeface="Times New Roman"/>
                <a:cs typeface="Times New Roman"/>
              </a:rPr>
              <a:t>p</a:t>
            </a:r>
            <a:r>
              <a:rPr sz="2600" spc="-50" dirty="0">
                <a:latin typeface="Times New Roman"/>
                <a:cs typeface="Times New Roman"/>
              </a:rPr>
              <a:t>per  </a:t>
            </a:r>
            <a:r>
              <a:rPr sz="2600" spc="-60" dirty="0">
                <a:latin typeface="Times New Roman"/>
                <a:cs typeface="Times New Roman"/>
              </a:rPr>
              <a:t>corner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11" y="893063"/>
            <a:ext cx="3675888" cy="2686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9611" y="4130040"/>
            <a:ext cx="3447288" cy="25252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14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20002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Menus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6640" y="800480"/>
            <a:ext cx="8447405" cy="5427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468630" indent="-273050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180" dirty="0">
                <a:latin typeface="Times New Roman"/>
                <a:cs typeface="Times New Roman"/>
              </a:rPr>
              <a:t>Menus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make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selection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easier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and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are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55" dirty="0">
                <a:latin typeface="Times New Roman"/>
                <a:cs typeface="Times New Roman"/>
              </a:rPr>
              <a:t>widely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used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in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50" dirty="0">
                <a:latin typeface="Times New Roman"/>
                <a:cs typeface="Times New Roman"/>
              </a:rPr>
              <a:t>window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applications.</a:t>
            </a:r>
            <a:endParaRPr sz="2800">
              <a:latin typeface="Times New Roman"/>
              <a:cs typeface="Times New Roman"/>
            </a:endParaRPr>
          </a:p>
          <a:p>
            <a:pPr marL="561340" marR="5080" lvl="1" indent="-229235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3928"/>
              <a:buFont typeface="Segoe UI Symbol"/>
              <a:buChar char="⚫"/>
              <a:tabLst>
                <a:tab pos="561975" algn="l"/>
              </a:tabLst>
            </a:pPr>
            <a:r>
              <a:rPr sz="2800" spc="-254" dirty="0">
                <a:latin typeface="Times New Roman"/>
                <a:cs typeface="Times New Roman"/>
              </a:rPr>
              <a:t>J</a:t>
            </a:r>
            <a:r>
              <a:rPr sz="2800" spc="-310" dirty="0">
                <a:latin typeface="Times New Roman"/>
                <a:cs typeface="Times New Roman"/>
              </a:rPr>
              <a:t>a</a:t>
            </a:r>
            <a:r>
              <a:rPr sz="2800" spc="-290" dirty="0">
                <a:latin typeface="Times New Roman"/>
                <a:cs typeface="Times New Roman"/>
              </a:rPr>
              <a:t>v</a:t>
            </a:r>
            <a:r>
              <a:rPr sz="2800" spc="-240" dirty="0">
                <a:latin typeface="Times New Roman"/>
                <a:cs typeface="Times New Roman"/>
              </a:rPr>
              <a:t>aF</a:t>
            </a:r>
            <a:r>
              <a:rPr sz="2800" spc="-340" dirty="0">
                <a:latin typeface="Times New Roman"/>
                <a:cs typeface="Times New Roman"/>
              </a:rPr>
              <a:t>X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p</a:t>
            </a:r>
            <a:r>
              <a:rPr sz="2800" spc="-65" dirty="0">
                <a:latin typeface="Times New Roman"/>
                <a:cs typeface="Times New Roman"/>
              </a:rPr>
              <a:t>r</a:t>
            </a:r>
            <a:r>
              <a:rPr sz="2800" spc="-204" dirty="0">
                <a:latin typeface="Times New Roman"/>
                <a:cs typeface="Times New Roman"/>
              </a:rPr>
              <a:t>o</a:t>
            </a:r>
            <a:r>
              <a:rPr sz="2800" spc="-165" dirty="0">
                <a:latin typeface="Times New Roman"/>
                <a:cs typeface="Times New Roman"/>
              </a:rPr>
              <a:t>vides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fi</a:t>
            </a:r>
            <a:r>
              <a:rPr sz="2800" spc="-330" dirty="0">
                <a:latin typeface="Times New Roman"/>
                <a:cs typeface="Times New Roman"/>
              </a:rPr>
              <a:t>v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class</a:t>
            </a:r>
            <a:r>
              <a:rPr sz="2800" spc="-190" dirty="0">
                <a:latin typeface="Times New Roman"/>
                <a:cs typeface="Times New Roman"/>
              </a:rPr>
              <a:t>e</a:t>
            </a:r>
            <a:r>
              <a:rPr sz="2800" spc="-215" dirty="0">
                <a:latin typeface="Times New Roman"/>
                <a:cs typeface="Times New Roman"/>
              </a:rPr>
              <a:t>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th</a:t>
            </a:r>
            <a:r>
              <a:rPr sz="2800" spc="-170" dirty="0">
                <a:latin typeface="Times New Roman"/>
                <a:cs typeface="Times New Roman"/>
              </a:rPr>
              <a:t>a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55" dirty="0">
                <a:latin typeface="Times New Roman"/>
                <a:cs typeface="Times New Roman"/>
              </a:rPr>
              <a:t>i</a:t>
            </a:r>
            <a:r>
              <a:rPr sz="2800" spc="-180" dirty="0">
                <a:latin typeface="Times New Roman"/>
                <a:cs typeface="Times New Roman"/>
              </a:rPr>
              <a:t>m</a:t>
            </a:r>
            <a:r>
              <a:rPr sz="2800" spc="-114" dirty="0">
                <a:latin typeface="Times New Roman"/>
                <a:cs typeface="Times New Roman"/>
              </a:rPr>
              <a:t>p</a:t>
            </a:r>
            <a:r>
              <a:rPr sz="2800" spc="-100" dirty="0">
                <a:latin typeface="Times New Roman"/>
                <a:cs typeface="Times New Roman"/>
              </a:rPr>
              <a:t>le</a:t>
            </a:r>
            <a:r>
              <a:rPr sz="2800" spc="-195" dirty="0">
                <a:latin typeface="Times New Roman"/>
                <a:cs typeface="Times New Roman"/>
              </a:rPr>
              <a:t>m</a:t>
            </a:r>
            <a:r>
              <a:rPr sz="2800" spc="-65" dirty="0">
                <a:latin typeface="Times New Roman"/>
                <a:cs typeface="Times New Roman"/>
              </a:rPr>
              <a:t>ent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85" dirty="0">
                <a:latin typeface="Times New Roman"/>
                <a:cs typeface="Times New Roman"/>
              </a:rPr>
              <a:t>m</a:t>
            </a:r>
            <a:r>
              <a:rPr sz="2800" spc="-95" dirty="0">
                <a:latin typeface="Times New Roman"/>
                <a:cs typeface="Times New Roman"/>
              </a:rPr>
              <a:t>e</a:t>
            </a:r>
            <a:r>
              <a:rPr sz="2800" spc="-105" dirty="0">
                <a:latin typeface="Times New Roman"/>
                <a:cs typeface="Times New Roman"/>
              </a:rPr>
              <a:t>nus: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295" dirty="0">
                <a:latin typeface="Times New Roman"/>
                <a:cs typeface="Times New Roman"/>
              </a:rPr>
              <a:t>M</a:t>
            </a:r>
            <a:r>
              <a:rPr sz="2800" spc="-145" dirty="0">
                <a:latin typeface="Times New Roman"/>
                <a:cs typeface="Times New Roman"/>
              </a:rPr>
              <a:t>e</a:t>
            </a:r>
            <a:r>
              <a:rPr sz="2800" spc="-204" dirty="0">
                <a:latin typeface="Times New Roman"/>
                <a:cs typeface="Times New Roman"/>
              </a:rPr>
              <a:t>nu</a:t>
            </a:r>
            <a:r>
              <a:rPr sz="2800" spc="-270" dirty="0">
                <a:latin typeface="Times New Roman"/>
                <a:cs typeface="Times New Roman"/>
              </a:rPr>
              <a:t>B</a:t>
            </a:r>
            <a:r>
              <a:rPr sz="2800" spc="-229" dirty="0">
                <a:latin typeface="Times New Roman"/>
                <a:cs typeface="Times New Roman"/>
              </a:rPr>
              <a:t>a</a:t>
            </a:r>
            <a:r>
              <a:rPr sz="2800" spc="-215" dirty="0">
                <a:latin typeface="Times New Roman"/>
                <a:cs typeface="Times New Roman"/>
              </a:rPr>
              <a:t>r</a:t>
            </a:r>
            <a:r>
              <a:rPr sz="2800" spc="114" dirty="0">
                <a:latin typeface="Times New Roman"/>
                <a:cs typeface="Times New Roman"/>
              </a:rPr>
              <a:t>,  </a:t>
            </a:r>
            <a:r>
              <a:rPr sz="2800" spc="-295" dirty="0">
                <a:latin typeface="Times New Roman"/>
                <a:cs typeface="Times New Roman"/>
              </a:rPr>
              <a:t>M</a:t>
            </a:r>
            <a:r>
              <a:rPr sz="2800" spc="-14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nu,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spc="-295" dirty="0">
                <a:latin typeface="Times New Roman"/>
                <a:cs typeface="Times New Roman"/>
              </a:rPr>
              <a:t>M</a:t>
            </a:r>
            <a:r>
              <a:rPr sz="2800" spc="-145" dirty="0">
                <a:latin typeface="Times New Roman"/>
                <a:cs typeface="Times New Roman"/>
              </a:rPr>
              <a:t>e</a:t>
            </a:r>
            <a:r>
              <a:rPr sz="2800" spc="-170" dirty="0">
                <a:latin typeface="Times New Roman"/>
                <a:cs typeface="Times New Roman"/>
              </a:rPr>
              <a:t>nu</a:t>
            </a:r>
            <a:r>
              <a:rPr sz="2800" spc="-110" dirty="0">
                <a:latin typeface="Times New Roman"/>
                <a:cs typeface="Times New Roman"/>
              </a:rPr>
              <a:t>I</a:t>
            </a:r>
            <a:r>
              <a:rPr sz="2800" spc="-60" dirty="0">
                <a:latin typeface="Times New Roman"/>
                <a:cs typeface="Times New Roman"/>
              </a:rPr>
              <a:t>te</a:t>
            </a:r>
            <a:r>
              <a:rPr sz="2800" spc="-105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,</a:t>
            </a:r>
            <a:r>
              <a:rPr sz="2800" spc="-200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Che</a:t>
            </a:r>
            <a:r>
              <a:rPr sz="2800" spc="-70" dirty="0">
                <a:latin typeface="Times New Roman"/>
                <a:cs typeface="Times New Roman"/>
              </a:rPr>
              <a:t>c</a:t>
            </a:r>
            <a:r>
              <a:rPr sz="2800" spc="-235" dirty="0">
                <a:latin typeface="Times New Roman"/>
                <a:cs typeface="Times New Roman"/>
              </a:rPr>
              <a:t>kM</a:t>
            </a:r>
            <a:r>
              <a:rPr sz="2800" spc="-145" dirty="0">
                <a:latin typeface="Times New Roman"/>
                <a:cs typeface="Times New Roman"/>
              </a:rPr>
              <a:t>e</a:t>
            </a:r>
            <a:r>
              <a:rPr sz="2800" spc="-170" dirty="0">
                <a:latin typeface="Times New Roman"/>
                <a:cs typeface="Times New Roman"/>
              </a:rPr>
              <a:t>nu</a:t>
            </a:r>
            <a:r>
              <a:rPr sz="2800" spc="-110" dirty="0">
                <a:latin typeface="Times New Roman"/>
                <a:cs typeface="Times New Roman"/>
              </a:rPr>
              <a:t>I</a:t>
            </a:r>
            <a:r>
              <a:rPr sz="2800" spc="-60" dirty="0">
                <a:latin typeface="Times New Roman"/>
                <a:cs typeface="Times New Roman"/>
              </a:rPr>
              <a:t>te</a:t>
            </a:r>
            <a:r>
              <a:rPr sz="2800" spc="-10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,</a:t>
            </a:r>
            <a:r>
              <a:rPr sz="2800" spc="-21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and  RadioButtonMenuItem.</a:t>
            </a:r>
            <a:endParaRPr sz="2800">
              <a:latin typeface="Times New Roman"/>
              <a:cs typeface="Times New Roman"/>
            </a:endParaRPr>
          </a:p>
          <a:p>
            <a:pPr marL="285115" marR="796925" indent="-273050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190" dirty="0">
                <a:latin typeface="Times New Roman"/>
                <a:cs typeface="Times New Roman"/>
              </a:rPr>
              <a:t>MenuBar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is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top-level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menu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component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used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to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hold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menus.</a:t>
            </a:r>
            <a:endParaRPr sz="2800">
              <a:latin typeface="Times New Roman"/>
              <a:cs typeface="Times New Roman"/>
            </a:endParaRPr>
          </a:p>
          <a:p>
            <a:pPr marL="561340" marR="422275" lvl="1" indent="-22923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3928"/>
              <a:buFont typeface="Segoe UI Symbol"/>
              <a:buChar char="⚫"/>
              <a:tabLst>
                <a:tab pos="561975" algn="l"/>
              </a:tabLst>
            </a:pPr>
            <a:r>
              <a:rPr sz="2800" spc="-360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me</a:t>
            </a:r>
            <a:r>
              <a:rPr sz="2800" spc="-110" dirty="0">
                <a:latin typeface="Times New Roman"/>
                <a:cs typeface="Times New Roman"/>
              </a:rPr>
              <a:t>n</a:t>
            </a:r>
            <a:r>
              <a:rPr sz="2800" spc="-120" dirty="0">
                <a:latin typeface="Times New Roman"/>
                <a:cs typeface="Times New Roman"/>
              </a:rPr>
              <a:t>u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consists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of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me</a:t>
            </a:r>
            <a:r>
              <a:rPr sz="2800" spc="-110" dirty="0">
                <a:latin typeface="Times New Roman"/>
                <a:cs typeface="Times New Roman"/>
              </a:rPr>
              <a:t>n</a:t>
            </a:r>
            <a:r>
              <a:rPr sz="2800" spc="-120" dirty="0">
                <a:latin typeface="Times New Roman"/>
                <a:cs typeface="Times New Roman"/>
              </a:rPr>
              <a:t>u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items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th</a:t>
            </a:r>
            <a:r>
              <a:rPr sz="2800" spc="-160" dirty="0">
                <a:latin typeface="Times New Roman"/>
                <a:cs typeface="Times New Roman"/>
              </a:rPr>
              <a:t>a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t</a:t>
            </a:r>
            <a:r>
              <a:rPr sz="2800" spc="-100" dirty="0">
                <a:latin typeface="Times New Roman"/>
                <a:cs typeface="Times New Roman"/>
              </a:rPr>
              <a:t>h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user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can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sele</a:t>
            </a:r>
            <a:r>
              <a:rPr sz="2800" spc="-155" dirty="0">
                <a:latin typeface="Times New Roman"/>
                <a:cs typeface="Times New Roman"/>
              </a:rPr>
              <a:t>c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(or  </a:t>
            </a:r>
            <a:r>
              <a:rPr sz="2800" spc="-130" dirty="0">
                <a:latin typeface="Times New Roman"/>
                <a:cs typeface="Times New Roman"/>
              </a:rPr>
              <a:t>toggle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on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or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90" dirty="0">
                <a:latin typeface="Times New Roman"/>
                <a:cs typeface="Times New Roman"/>
              </a:rPr>
              <a:t>of</a:t>
            </a:r>
            <a:r>
              <a:rPr sz="2800" spc="-150" dirty="0">
                <a:latin typeface="Times New Roman"/>
                <a:cs typeface="Times New Roman"/>
              </a:rPr>
              <a:t>f</a:t>
            </a:r>
            <a:r>
              <a:rPr sz="2800" spc="25" dirty="0">
                <a:latin typeface="Times New Roman"/>
                <a:cs typeface="Times New Roman"/>
              </a:rPr>
              <a:t>).</a:t>
            </a:r>
            <a:endParaRPr sz="2800">
              <a:latin typeface="Times New Roman"/>
              <a:cs typeface="Times New Roman"/>
            </a:endParaRPr>
          </a:p>
          <a:p>
            <a:pPr marL="561340" marR="1957070" lvl="1" indent="-22923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3928"/>
              <a:buFont typeface="Segoe UI Symbol"/>
              <a:buChar char="⚫"/>
              <a:tabLst>
                <a:tab pos="561975" algn="l"/>
              </a:tabLst>
            </a:pPr>
            <a:r>
              <a:rPr sz="2800" spc="-365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85" dirty="0">
                <a:latin typeface="Times New Roman"/>
                <a:cs typeface="Times New Roman"/>
              </a:rPr>
              <a:t>m</a:t>
            </a:r>
            <a:r>
              <a:rPr sz="2800" spc="-95" dirty="0">
                <a:latin typeface="Times New Roman"/>
                <a:cs typeface="Times New Roman"/>
              </a:rPr>
              <a:t>e</a:t>
            </a:r>
            <a:r>
              <a:rPr sz="2800" spc="-120" dirty="0">
                <a:latin typeface="Times New Roman"/>
                <a:cs typeface="Times New Roman"/>
              </a:rPr>
              <a:t>nu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item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can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be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a</a:t>
            </a:r>
            <a:r>
              <a:rPr sz="2800" spc="-185" dirty="0">
                <a:latin typeface="Times New Roman"/>
                <a:cs typeface="Times New Roman"/>
              </a:rPr>
              <a:t>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55" dirty="0">
                <a:latin typeface="Times New Roman"/>
                <a:cs typeface="Times New Roman"/>
              </a:rPr>
              <a:t>i</a:t>
            </a:r>
            <a:r>
              <a:rPr sz="2800" spc="-135" dirty="0">
                <a:latin typeface="Times New Roman"/>
                <a:cs typeface="Times New Roman"/>
              </a:rPr>
              <a:t>nstanc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of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95" dirty="0">
                <a:latin typeface="Times New Roman"/>
                <a:cs typeface="Times New Roman"/>
              </a:rPr>
              <a:t>M</a:t>
            </a:r>
            <a:r>
              <a:rPr sz="2800" spc="-145" dirty="0">
                <a:latin typeface="Times New Roman"/>
                <a:cs typeface="Times New Roman"/>
              </a:rPr>
              <a:t>e</a:t>
            </a:r>
            <a:r>
              <a:rPr sz="2800" spc="-170" dirty="0">
                <a:latin typeface="Times New Roman"/>
                <a:cs typeface="Times New Roman"/>
              </a:rPr>
              <a:t>nu</a:t>
            </a:r>
            <a:r>
              <a:rPr sz="2800" spc="-110" dirty="0">
                <a:latin typeface="Times New Roman"/>
                <a:cs typeface="Times New Roman"/>
              </a:rPr>
              <a:t>I</a:t>
            </a:r>
            <a:r>
              <a:rPr sz="2800" spc="-60" dirty="0">
                <a:latin typeface="Times New Roman"/>
                <a:cs typeface="Times New Roman"/>
              </a:rPr>
              <a:t>te</a:t>
            </a:r>
            <a:r>
              <a:rPr sz="2800" spc="-105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,  </a:t>
            </a:r>
            <a:r>
              <a:rPr sz="2800" spc="-125" dirty="0">
                <a:latin typeface="Times New Roman"/>
                <a:cs typeface="Times New Roman"/>
              </a:rPr>
              <a:t>CheckMenuItem,</a:t>
            </a:r>
            <a:r>
              <a:rPr sz="2800" spc="-2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or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RadioButtonMenuItem.</a:t>
            </a:r>
            <a:endParaRPr sz="2800">
              <a:latin typeface="Times New Roman"/>
              <a:cs typeface="Times New Roman"/>
            </a:endParaRPr>
          </a:p>
          <a:p>
            <a:pPr marL="561340" lvl="1" indent="-22987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3928"/>
              <a:buFont typeface="Segoe UI Symbol"/>
              <a:buChar char="⚫"/>
              <a:tabLst>
                <a:tab pos="561975" algn="l"/>
              </a:tabLst>
            </a:pPr>
            <a:r>
              <a:rPr sz="2800" spc="-295" dirty="0">
                <a:latin typeface="Times New Roman"/>
                <a:cs typeface="Times New Roman"/>
              </a:rPr>
              <a:t>M</a:t>
            </a:r>
            <a:r>
              <a:rPr sz="2800" spc="-145" dirty="0">
                <a:latin typeface="Times New Roman"/>
                <a:cs typeface="Times New Roman"/>
              </a:rPr>
              <a:t>e</a:t>
            </a:r>
            <a:r>
              <a:rPr sz="2800" spc="-120" dirty="0">
                <a:latin typeface="Times New Roman"/>
                <a:cs typeface="Times New Roman"/>
              </a:rPr>
              <a:t>nu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items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can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be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90" dirty="0">
                <a:latin typeface="Times New Roman"/>
                <a:cs typeface="Times New Roman"/>
              </a:rPr>
              <a:t>associ</a:t>
            </a:r>
            <a:r>
              <a:rPr sz="2800" spc="-229" dirty="0">
                <a:latin typeface="Times New Roman"/>
                <a:cs typeface="Times New Roman"/>
              </a:rPr>
              <a:t>a</a:t>
            </a:r>
            <a:r>
              <a:rPr sz="2800" spc="-65" dirty="0">
                <a:latin typeface="Times New Roman"/>
                <a:cs typeface="Times New Roman"/>
              </a:rPr>
              <a:t>ted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15" dirty="0">
                <a:latin typeface="Times New Roman"/>
                <a:cs typeface="Times New Roman"/>
              </a:rPr>
              <a:t>w</a:t>
            </a:r>
            <a:r>
              <a:rPr sz="2800" spc="-95" dirty="0">
                <a:latin typeface="Times New Roman"/>
                <a:cs typeface="Times New Roman"/>
              </a:rPr>
              <a:t>i</a:t>
            </a:r>
            <a:r>
              <a:rPr sz="2800" spc="-70" dirty="0">
                <a:latin typeface="Times New Roman"/>
                <a:cs typeface="Times New Roman"/>
              </a:rPr>
              <a:t>th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nod</a:t>
            </a:r>
            <a:r>
              <a:rPr sz="2800" spc="-105" dirty="0">
                <a:latin typeface="Times New Roman"/>
                <a:cs typeface="Times New Roman"/>
              </a:rPr>
              <a:t>e</a:t>
            </a:r>
            <a:r>
              <a:rPr sz="2800" spc="-215" dirty="0">
                <a:latin typeface="Times New Roman"/>
                <a:cs typeface="Times New Roman"/>
              </a:rPr>
              <a:t>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a</a:t>
            </a:r>
            <a:r>
              <a:rPr sz="2800" spc="-180" dirty="0">
                <a:latin typeface="Times New Roman"/>
                <a:cs typeface="Times New Roman"/>
              </a:rPr>
              <a:t>n</a:t>
            </a:r>
            <a:r>
              <a:rPr sz="2800" spc="-120" dirty="0">
                <a:latin typeface="Times New Roman"/>
                <a:cs typeface="Times New Roman"/>
              </a:rPr>
              <a:t>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229" dirty="0">
                <a:latin typeface="Times New Roman"/>
                <a:cs typeface="Times New Roman"/>
              </a:rPr>
              <a:t>k</a:t>
            </a:r>
            <a:r>
              <a:rPr sz="2800" spc="-155" dirty="0">
                <a:latin typeface="Times New Roman"/>
                <a:cs typeface="Times New Roman"/>
              </a:rPr>
              <a:t>e</a:t>
            </a:r>
            <a:r>
              <a:rPr sz="2800" spc="-140" dirty="0">
                <a:latin typeface="Times New Roman"/>
                <a:cs typeface="Times New Roman"/>
              </a:rPr>
              <a:t>yboard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5585" y="6202476"/>
            <a:ext cx="165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0" dirty="0">
                <a:latin typeface="Times New Roman"/>
                <a:cs typeface="Times New Roman"/>
              </a:rPr>
              <a:t>accelerators.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7060" y="6314947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40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02692"/>
            <a:ext cx="8423148" cy="24566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0816" y="2673223"/>
            <a:ext cx="4388485" cy="2800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2321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32321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javafx.scene.control.Button;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javafx.scene.control.Label;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javafx.scene.control.Menu;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javafx.scene.control.MenuBar;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javafx.scene.control.MenuItem;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8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javafx.scene.control.TextField;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6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javafx.scene.input.KeyCombination;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javafx.scene.layout.HBox;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javafx.scene.layout.VBox;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6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javafx.geometry.Pos;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816" y="5660847"/>
            <a:ext cx="513334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public class MenuDemo extends 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private TextField </a:t>
            </a:r>
            <a:r>
              <a:rPr sz="1400" b="1" spc="-10" dirty="0">
                <a:latin typeface="Courier New"/>
                <a:cs typeface="Courier New"/>
              </a:rPr>
              <a:t>tfNumber1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TextField();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private TextField </a:t>
            </a:r>
            <a:r>
              <a:rPr sz="1400" b="1" spc="-10" dirty="0">
                <a:latin typeface="Courier New"/>
                <a:cs typeface="Courier New"/>
              </a:rPr>
              <a:t>tfNumber2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TextField();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private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TextField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tfResult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new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TextField();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156" y="6314947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spc="-9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4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496" y="99186"/>
            <a:ext cx="6942455" cy="365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332105" marR="2664460" indent="-21336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 primaryStage)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MenuBar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menuBar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MenuBar();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332105" algn="just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Menu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menuOperation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5" dirty="0">
                <a:latin typeface="Courier New"/>
                <a:cs typeface="Courier New"/>
              </a:rPr>
              <a:t> new </a:t>
            </a:r>
            <a:r>
              <a:rPr sz="1400" b="1" spc="-10" dirty="0">
                <a:latin typeface="Courier New"/>
                <a:cs typeface="Courier New"/>
              </a:rPr>
              <a:t>Menu("Operation");</a:t>
            </a:r>
            <a:endParaRPr sz="1400">
              <a:latin typeface="Courier New"/>
              <a:cs typeface="Courier New"/>
            </a:endParaRPr>
          </a:p>
          <a:p>
            <a:pPr marL="332105" marR="1175385" algn="just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Menu </a:t>
            </a:r>
            <a:r>
              <a:rPr sz="1400" b="1" spc="-10" dirty="0">
                <a:latin typeface="Courier New"/>
                <a:cs typeface="Courier New"/>
              </a:rPr>
              <a:t>menuExit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Menu("Exit");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menuBar.getMenus().addAll(menuOperation,</a:t>
            </a:r>
            <a:r>
              <a:rPr sz="1400" b="1" spc="114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menuExit);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332105" algn="just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MenuItem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menuItemAdd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MenuItem("Add");</a:t>
            </a:r>
            <a:endParaRPr sz="1400">
              <a:latin typeface="Courier New"/>
              <a:cs typeface="Courier New"/>
            </a:endParaRPr>
          </a:p>
          <a:p>
            <a:pPr marL="332105" marR="963294" algn="just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MenuItem menuItemSubtract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MenuItem("Subtract");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MenuItem menuItemMultiply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MenuItem("Multiply");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MenuItem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menuItemDivide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MenuItem("Divide");</a:t>
            </a:r>
            <a:endParaRPr sz="1400">
              <a:latin typeface="Courier New"/>
              <a:cs typeface="Courier New"/>
            </a:endParaRPr>
          </a:p>
          <a:p>
            <a:pPr marL="545465" marR="5080" indent="-213360" algn="just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menuOperation.getItems().addAll(menuItemAdd, menuItemSubtract,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menuItemMultiply,</a:t>
            </a:r>
            <a:r>
              <a:rPr sz="1400" b="1" spc="-10" dirty="0">
                <a:latin typeface="Courier New"/>
                <a:cs typeface="Courier New"/>
              </a:rPr>
              <a:t> menuItemDivide);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MenuItem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menuItemClose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5" dirty="0">
                <a:latin typeface="Courier New"/>
                <a:cs typeface="Courier New"/>
              </a:rPr>
              <a:t> new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MenuItem("Close");</a:t>
            </a:r>
            <a:endParaRPr sz="14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menuExit.getItems().add(menuItemClose);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7536" y="3940555"/>
            <a:ext cx="460057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menuItemAdd.setAccelerator(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5" dirty="0">
                <a:latin typeface="Courier New"/>
                <a:cs typeface="Courier New"/>
              </a:rPr>
              <a:t>K</a:t>
            </a:r>
            <a:r>
              <a:rPr sz="1400" b="1" spc="-5" dirty="0">
                <a:latin typeface="Courier New"/>
                <a:cs typeface="Courier New"/>
              </a:rPr>
              <a:t>eyC</a:t>
            </a:r>
            <a:r>
              <a:rPr sz="1400" b="1" spc="-20" dirty="0">
                <a:latin typeface="Courier New"/>
                <a:cs typeface="Courier New"/>
              </a:rPr>
              <a:t>o</a:t>
            </a:r>
            <a:r>
              <a:rPr sz="1400" b="1" spc="-5" dirty="0">
                <a:latin typeface="Courier New"/>
                <a:cs typeface="Courier New"/>
              </a:rPr>
              <a:t>mb</a:t>
            </a:r>
            <a:r>
              <a:rPr sz="1400" b="1" spc="-15" dirty="0">
                <a:latin typeface="Courier New"/>
                <a:cs typeface="Courier New"/>
              </a:rPr>
              <a:t>i</a:t>
            </a:r>
            <a:r>
              <a:rPr sz="1400" b="1" spc="-5" dirty="0">
                <a:latin typeface="Courier New"/>
                <a:cs typeface="Courier New"/>
              </a:rPr>
              <a:t>nation</a:t>
            </a:r>
            <a:r>
              <a:rPr sz="1400" b="1" spc="-15" dirty="0">
                <a:latin typeface="Courier New"/>
                <a:cs typeface="Courier New"/>
              </a:rPr>
              <a:t>.</a:t>
            </a:r>
            <a:r>
              <a:rPr sz="1400" b="1" spc="-5" dirty="0">
                <a:latin typeface="Courier New"/>
                <a:cs typeface="Courier New"/>
              </a:rPr>
              <a:t>key</a:t>
            </a:r>
            <a:r>
              <a:rPr sz="1400" b="1" spc="-20" dirty="0">
                <a:latin typeface="Courier New"/>
                <a:cs typeface="Courier New"/>
              </a:rPr>
              <a:t>C</a:t>
            </a:r>
            <a:r>
              <a:rPr sz="1400" b="1" spc="-5" dirty="0">
                <a:latin typeface="Courier New"/>
                <a:cs typeface="Courier New"/>
              </a:rPr>
              <a:t>om</a:t>
            </a:r>
            <a:r>
              <a:rPr sz="1400" b="1" spc="-15" dirty="0">
                <a:latin typeface="Courier New"/>
                <a:cs typeface="Courier New"/>
              </a:rPr>
              <a:t>b</a:t>
            </a:r>
            <a:r>
              <a:rPr sz="1400" b="1" spc="-5" dirty="0">
                <a:latin typeface="Courier New"/>
                <a:cs typeface="Courier New"/>
              </a:rPr>
              <a:t>inatio</a:t>
            </a:r>
            <a:r>
              <a:rPr sz="1400" b="1" spc="-15" dirty="0">
                <a:latin typeface="Courier New"/>
                <a:cs typeface="Courier New"/>
              </a:rPr>
              <a:t>n</a:t>
            </a:r>
            <a:r>
              <a:rPr sz="1400" b="1" spc="-5" dirty="0">
                <a:latin typeface="Courier New"/>
                <a:cs typeface="Courier New"/>
              </a:rPr>
              <a:t>("C</a:t>
            </a:r>
            <a:r>
              <a:rPr sz="1400" b="1" spc="-20" dirty="0">
                <a:latin typeface="Courier New"/>
                <a:cs typeface="Courier New"/>
              </a:rPr>
              <a:t>t</a:t>
            </a:r>
            <a:r>
              <a:rPr sz="1400" b="1" spc="-5" dirty="0">
                <a:latin typeface="Courier New"/>
                <a:cs typeface="Courier New"/>
              </a:rPr>
              <a:t>rl</a:t>
            </a:r>
            <a:r>
              <a:rPr sz="1400" b="1" spc="-15" dirty="0">
                <a:latin typeface="Courier New"/>
                <a:cs typeface="Courier New"/>
              </a:rPr>
              <a:t>+</a:t>
            </a:r>
            <a:r>
              <a:rPr sz="1400" b="1" spc="-5" dirty="0">
                <a:latin typeface="Courier New"/>
                <a:cs typeface="Courier New"/>
              </a:rPr>
              <a:t>A"))</a:t>
            </a:r>
            <a:r>
              <a:rPr sz="1400" b="1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225425" marR="5080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menuItemSubtract.setAccelerator(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5" dirty="0">
                <a:latin typeface="Courier New"/>
                <a:cs typeface="Courier New"/>
              </a:rPr>
              <a:t>K</a:t>
            </a:r>
            <a:r>
              <a:rPr sz="1400" b="1" spc="-5" dirty="0">
                <a:latin typeface="Courier New"/>
                <a:cs typeface="Courier New"/>
              </a:rPr>
              <a:t>eyC</a:t>
            </a:r>
            <a:r>
              <a:rPr sz="1400" b="1" spc="-20" dirty="0">
                <a:latin typeface="Courier New"/>
                <a:cs typeface="Courier New"/>
              </a:rPr>
              <a:t>o</a:t>
            </a:r>
            <a:r>
              <a:rPr sz="1400" b="1" spc="-5" dirty="0">
                <a:latin typeface="Courier New"/>
                <a:cs typeface="Courier New"/>
              </a:rPr>
              <a:t>mb</a:t>
            </a:r>
            <a:r>
              <a:rPr sz="1400" b="1" spc="-15" dirty="0">
                <a:latin typeface="Courier New"/>
                <a:cs typeface="Courier New"/>
              </a:rPr>
              <a:t>i</a:t>
            </a:r>
            <a:r>
              <a:rPr sz="1400" b="1" spc="-5" dirty="0">
                <a:latin typeface="Courier New"/>
                <a:cs typeface="Courier New"/>
              </a:rPr>
              <a:t>nation</a:t>
            </a:r>
            <a:r>
              <a:rPr sz="1400" b="1" spc="-15" dirty="0">
                <a:latin typeface="Courier New"/>
                <a:cs typeface="Courier New"/>
              </a:rPr>
              <a:t>.</a:t>
            </a:r>
            <a:r>
              <a:rPr sz="1400" b="1" spc="-5" dirty="0">
                <a:latin typeface="Courier New"/>
                <a:cs typeface="Courier New"/>
              </a:rPr>
              <a:t>key</a:t>
            </a:r>
            <a:r>
              <a:rPr sz="1400" b="1" spc="-20" dirty="0">
                <a:latin typeface="Courier New"/>
                <a:cs typeface="Courier New"/>
              </a:rPr>
              <a:t>C</a:t>
            </a:r>
            <a:r>
              <a:rPr sz="1400" b="1" spc="-5" dirty="0">
                <a:latin typeface="Courier New"/>
                <a:cs typeface="Courier New"/>
              </a:rPr>
              <a:t>om</a:t>
            </a:r>
            <a:r>
              <a:rPr sz="1400" b="1" spc="-15" dirty="0">
                <a:latin typeface="Courier New"/>
                <a:cs typeface="Courier New"/>
              </a:rPr>
              <a:t>b</a:t>
            </a:r>
            <a:r>
              <a:rPr sz="1400" b="1" spc="-5" dirty="0">
                <a:latin typeface="Courier New"/>
                <a:cs typeface="Courier New"/>
              </a:rPr>
              <a:t>inatio</a:t>
            </a:r>
            <a:r>
              <a:rPr sz="1400" b="1" spc="-15" dirty="0">
                <a:latin typeface="Courier New"/>
                <a:cs typeface="Courier New"/>
              </a:rPr>
              <a:t>n</a:t>
            </a:r>
            <a:r>
              <a:rPr sz="1400" b="1" spc="-5" dirty="0">
                <a:latin typeface="Courier New"/>
                <a:cs typeface="Courier New"/>
              </a:rPr>
              <a:t>("C</a:t>
            </a:r>
            <a:r>
              <a:rPr sz="1400" b="1" spc="-20" dirty="0">
                <a:latin typeface="Courier New"/>
                <a:cs typeface="Courier New"/>
              </a:rPr>
              <a:t>t</a:t>
            </a:r>
            <a:r>
              <a:rPr sz="1400" b="1" spc="-5" dirty="0">
                <a:latin typeface="Courier New"/>
                <a:cs typeface="Courier New"/>
              </a:rPr>
              <a:t>rl</a:t>
            </a:r>
            <a:r>
              <a:rPr sz="1400" b="1" spc="-15" dirty="0">
                <a:latin typeface="Courier New"/>
                <a:cs typeface="Courier New"/>
              </a:rPr>
              <a:t>+</a:t>
            </a:r>
            <a:r>
              <a:rPr sz="1400" b="1" spc="-5" dirty="0">
                <a:latin typeface="Courier New"/>
                <a:cs typeface="Courier New"/>
              </a:rPr>
              <a:t>S"))</a:t>
            </a:r>
            <a:r>
              <a:rPr sz="1400" b="1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225425" marR="5080" indent="-21336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menuItemMultiply.setAccelerator(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5" dirty="0">
                <a:latin typeface="Courier New"/>
                <a:cs typeface="Courier New"/>
              </a:rPr>
              <a:t>K</a:t>
            </a:r>
            <a:r>
              <a:rPr sz="1400" b="1" spc="-5" dirty="0">
                <a:latin typeface="Courier New"/>
                <a:cs typeface="Courier New"/>
              </a:rPr>
              <a:t>eyC</a:t>
            </a:r>
            <a:r>
              <a:rPr sz="1400" b="1" spc="-20" dirty="0">
                <a:latin typeface="Courier New"/>
                <a:cs typeface="Courier New"/>
              </a:rPr>
              <a:t>o</a:t>
            </a:r>
            <a:r>
              <a:rPr sz="1400" b="1" spc="-5" dirty="0">
                <a:latin typeface="Courier New"/>
                <a:cs typeface="Courier New"/>
              </a:rPr>
              <a:t>mb</a:t>
            </a:r>
            <a:r>
              <a:rPr sz="1400" b="1" spc="-15" dirty="0">
                <a:latin typeface="Courier New"/>
                <a:cs typeface="Courier New"/>
              </a:rPr>
              <a:t>i</a:t>
            </a:r>
            <a:r>
              <a:rPr sz="1400" b="1" spc="-5" dirty="0">
                <a:latin typeface="Courier New"/>
                <a:cs typeface="Courier New"/>
              </a:rPr>
              <a:t>nation</a:t>
            </a:r>
            <a:r>
              <a:rPr sz="1400" b="1" spc="-15" dirty="0">
                <a:latin typeface="Courier New"/>
                <a:cs typeface="Courier New"/>
              </a:rPr>
              <a:t>.</a:t>
            </a:r>
            <a:r>
              <a:rPr sz="1400" b="1" spc="-5" dirty="0">
                <a:latin typeface="Courier New"/>
                <a:cs typeface="Courier New"/>
              </a:rPr>
              <a:t>key</a:t>
            </a:r>
            <a:r>
              <a:rPr sz="1400" b="1" spc="-20" dirty="0">
                <a:latin typeface="Courier New"/>
                <a:cs typeface="Courier New"/>
              </a:rPr>
              <a:t>C</a:t>
            </a:r>
            <a:r>
              <a:rPr sz="1400" b="1" spc="-5" dirty="0">
                <a:latin typeface="Courier New"/>
                <a:cs typeface="Courier New"/>
              </a:rPr>
              <a:t>om</a:t>
            </a:r>
            <a:r>
              <a:rPr sz="1400" b="1" spc="-15" dirty="0">
                <a:latin typeface="Courier New"/>
                <a:cs typeface="Courier New"/>
              </a:rPr>
              <a:t>b</a:t>
            </a:r>
            <a:r>
              <a:rPr sz="1400" b="1" spc="-5" dirty="0">
                <a:latin typeface="Courier New"/>
                <a:cs typeface="Courier New"/>
              </a:rPr>
              <a:t>inatio</a:t>
            </a:r>
            <a:r>
              <a:rPr sz="1400" b="1" spc="-15" dirty="0">
                <a:latin typeface="Courier New"/>
                <a:cs typeface="Courier New"/>
              </a:rPr>
              <a:t>n</a:t>
            </a:r>
            <a:r>
              <a:rPr sz="1400" b="1" spc="-5" dirty="0">
                <a:latin typeface="Courier New"/>
                <a:cs typeface="Courier New"/>
              </a:rPr>
              <a:t>("C</a:t>
            </a:r>
            <a:r>
              <a:rPr sz="1400" b="1" spc="-20" dirty="0">
                <a:latin typeface="Courier New"/>
                <a:cs typeface="Courier New"/>
              </a:rPr>
              <a:t>t</a:t>
            </a:r>
            <a:r>
              <a:rPr sz="1400" b="1" spc="-5" dirty="0">
                <a:latin typeface="Courier New"/>
                <a:cs typeface="Courier New"/>
              </a:rPr>
              <a:t>rl</a:t>
            </a:r>
            <a:r>
              <a:rPr sz="1400" b="1" spc="-15" dirty="0">
                <a:latin typeface="Courier New"/>
                <a:cs typeface="Courier New"/>
              </a:rPr>
              <a:t>+</a:t>
            </a:r>
            <a:r>
              <a:rPr sz="1400" b="1" spc="-5" dirty="0">
                <a:latin typeface="Courier New"/>
                <a:cs typeface="Courier New"/>
              </a:rPr>
              <a:t>M"))</a:t>
            </a:r>
            <a:r>
              <a:rPr sz="1400" b="1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225425" marR="5080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menuItemDivide.setAccelerator(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5" dirty="0">
                <a:latin typeface="Courier New"/>
                <a:cs typeface="Courier New"/>
              </a:rPr>
              <a:t>K</a:t>
            </a:r>
            <a:r>
              <a:rPr sz="1400" b="1" spc="-5" dirty="0">
                <a:latin typeface="Courier New"/>
                <a:cs typeface="Courier New"/>
              </a:rPr>
              <a:t>eyC</a:t>
            </a:r>
            <a:r>
              <a:rPr sz="1400" b="1" spc="-20" dirty="0">
                <a:latin typeface="Courier New"/>
                <a:cs typeface="Courier New"/>
              </a:rPr>
              <a:t>o</a:t>
            </a:r>
            <a:r>
              <a:rPr sz="1400" b="1" spc="-5" dirty="0">
                <a:latin typeface="Courier New"/>
                <a:cs typeface="Courier New"/>
              </a:rPr>
              <a:t>mb</a:t>
            </a:r>
            <a:r>
              <a:rPr sz="1400" b="1" spc="-15" dirty="0">
                <a:latin typeface="Courier New"/>
                <a:cs typeface="Courier New"/>
              </a:rPr>
              <a:t>i</a:t>
            </a:r>
            <a:r>
              <a:rPr sz="1400" b="1" spc="-5" dirty="0">
                <a:latin typeface="Courier New"/>
                <a:cs typeface="Courier New"/>
              </a:rPr>
              <a:t>nation</a:t>
            </a:r>
            <a:r>
              <a:rPr sz="1400" b="1" spc="-15" dirty="0">
                <a:latin typeface="Courier New"/>
                <a:cs typeface="Courier New"/>
              </a:rPr>
              <a:t>.</a:t>
            </a:r>
            <a:r>
              <a:rPr sz="1400" b="1" spc="-5" dirty="0">
                <a:latin typeface="Courier New"/>
                <a:cs typeface="Courier New"/>
              </a:rPr>
              <a:t>key</a:t>
            </a:r>
            <a:r>
              <a:rPr sz="1400" b="1" spc="-20" dirty="0">
                <a:latin typeface="Courier New"/>
                <a:cs typeface="Courier New"/>
              </a:rPr>
              <a:t>C</a:t>
            </a:r>
            <a:r>
              <a:rPr sz="1400" b="1" spc="-5" dirty="0">
                <a:latin typeface="Courier New"/>
                <a:cs typeface="Courier New"/>
              </a:rPr>
              <a:t>om</a:t>
            </a:r>
            <a:r>
              <a:rPr sz="1400" b="1" spc="-15" dirty="0">
                <a:latin typeface="Courier New"/>
                <a:cs typeface="Courier New"/>
              </a:rPr>
              <a:t>b</a:t>
            </a:r>
            <a:r>
              <a:rPr sz="1400" b="1" spc="-5" dirty="0">
                <a:latin typeface="Courier New"/>
                <a:cs typeface="Courier New"/>
              </a:rPr>
              <a:t>inatio</a:t>
            </a:r>
            <a:r>
              <a:rPr sz="1400" b="1" spc="-15" dirty="0">
                <a:latin typeface="Courier New"/>
                <a:cs typeface="Courier New"/>
              </a:rPr>
              <a:t>n</a:t>
            </a:r>
            <a:r>
              <a:rPr sz="1400" b="1" spc="-5" dirty="0">
                <a:latin typeface="Courier New"/>
                <a:cs typeface="Courier New"/>
              </a:rPr>
              <a:t>("C</a:t>
            </a:r>
            <a:r>
              <a:rPr sz="1400" b="1" spc="-20" dirty="0">
                <a:latin typeface="Courier New"/>
                <a:cs typeface="Courier New"/>
              </a:rPr>
              <a:t>t</a:t>
            </a:r>
            <a:r>
              <a:rPr sz="1400" b="1" spc="-5" dirty="0">
                <a:latin typeface="Courier New"/>
                <a:cs typeface="Courier New"/>
              </a:rPr>
              <a:t>rl</a:t>
            </a:r>
            <a:r>
              <a:rPr sz="1400" b="1" spc="-15" dirty="0">
                <a:latin typeface="Courier New"/>
                <a:cs typeface="Courier New"/>
              </a:rPr>
              <a:t>+</a:t>
            </a:r>
            <a:r>
              <a:rPr sz="1400" b="1" spc="-5" dirty="0">
                <a:latin typeface="Courier New"/>
                <a:cs typeface="Courier New"/>
              </a:rPr>
              <a:t>D"))</a:t>
            </a:r>
            <a:r>
              <a:rPr sz="1400" b="1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2700" marR="117538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HBox hBox1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HBox(5);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tfNumber1.setPrefColumnCount(2);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tf</a:t>
            </a:r>
            <a:r>
              <a:rPr sz="1400" b="1" spc="-15" dirty="0">
                <a:latin typeface="Courier New"/>
                <a:cs typeface="Courier New"/>
              </a:rPr>
              <a:t>N</a:t>
            </a:r>
            <a:r>
              <a:rPr sz="1400" b="1" spc="-5" dirty="0">
                <a:latin typeface="Courier New"/>
                <a:cs typeface="Courier New"/>
              </a:rPr>
              <a:t>umb</a:t>
            </a:r>
            <a:r>
              <a:rPr sz="1400" b="1" spc="-20" dirty="0">
                <a:latin typeface="Courier New"/>
                <a:cs typeface="Courier New"/>
              </a:rPr>
              <a:t>e</a:t>
            </a:r>
            <a:r>
              <a:rPr sz="1400" b="1" spc="-5" dirty="0">
                <a:latin typeface="Courier New"/>
                <a:cs typeface="Courier New"/>
              </a:rPr>
              <a:t>r2</a:t>
            </a:r>
            <a:r>
              <a:rPr sz="1400" b="1" spc="-15" dirty="0">
                <a:latin typeface="Courier New"/>
                <a:cs typeface="Courier New"/>
              </a:rPr>
              <a:t>.</a:t>
            </a:r>
            <a:r>
              <a:rPr sz="1400" b="1" spc="-5" dirty="0">
                <a:latin typeface="Courier New"/>
                <a:cs typeface="Courier New"/>
              </a:rPr>
              <a:t>setPre</a:t>
            </a:r>
            <a:r>
              <a:rPr sz="1400" b="1" spc="-15" dirty="0">
                <a:latin typeface="Courier New"/>
                <a:cs typeface="Courier New"/>
              </a:rPr>
              <a:t>f</a:t>
            </a:r>
            <a:r>
              <a:rPr sz="1400" b="1" spc="-5" dirty="0">
                <a:latin typeface="Courier New"/>
                <a:cs typeface="Courier New"/>
              </a:rPr>
              <a:t>Col</a:t>
            </a:r>
            <a:r>
              <a:rPr sz="1400" b="1" spc="-20" dirty="0">
                <a:latin typeface="Courier New"/>
                <a:cs typeface="Courier New"/>
              </a:rPr>
              <a:t>u</a:t>
            </a:r>
            <a:r>
              <a:rPr sz="1400" b="1" spc="-5" dirty="0">
                <a:latin typeface="Courier New"/>
                <a:cs typeface="Courier New"/>
              </a:rPr>
              <a:t>mn</a:t>
            </a:r>
            <a:r>
              <a:rPr sz="1400" b="1" spc="-15" dirty="0">
                <a:latin typeface="Courier New"/>
                <a:cs typeface="Courier New"/>
              </a:rPr>
              <a:t>C</a:t>
            </a:r>
            <a:r>
              <a:rPr sz="1400" b="1" spc="-5" dirty="0">
                <a:latin typeface="Courier New"/>
                <a:cs typeface="Courier New"/>
              </a:rPr>
              <a:t>ount(2</a:t>
            </a:r>
            <a:r>
              <a:rPr sz="1400" b="1" spc="-15" dirty="0">
                <a:latin typeface="Courier New"/>
                <a:cs typeface="Courier New"/>
              </a:rPr>
              <a:t>)</a:t>
            </a:r>
            <a:r>
              <a:rPr sz="1400" b="1" dirty="0">
                <a:latin typeface="Courier New"/>
                <a:cs typeface="Courier New"/>
              </a:rPr>
              <a:t>;  </a:t>
            </a:r>
            <a:r>
              <a:rPr sz="1400" b="1" spc="-5" dirty="0">
                <a:latin typeface="Courier New"/>
                <a:cs typeface="Courier New"/>
              </a:rPr>
              <a:t>tfResult.setPrefColumnCount(2);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7060" y="6314947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42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7536" y="99186"/>
            <a:ext cx="726059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749300" indent="-2133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hBox1.getChildren().addAll(new Label("Number 1:"), tfNumber1,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 Label("Number </a:t>
            </a:r>
            <a:r>
              <a:rPr sz="1400" b="1" spc="-10" dirty="0">
                <a:latin typeface="Courier New"/>
                <a:cs typeface="Courier New"/>
              </a:rPr>
              <a:t>2:"), </a:t>
            </a:r>
            <a:r>
              <a:rPr sz="1400" b="1" spc="-5" dirty="0">
                <a:latin typeface="Courier New"/>
                <a:cs typeface="Courier New"/>
              </a:rPr>
              <a:t>tfNumber2, new Label("Result:"),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tfResult);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hBox1.setAlignment(Pos.CENTER);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HBox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hBox2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HBox(5);</a:t>
            </a:r>
            <a:endParaRPr sz="140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Button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btAdd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Button("Add");</a:t>
            </a:r>
            <a:endParaRPr sz="1400">
              <a:latin typeface="Courier New"/>
              <a:cs typeface="Courier New"/>
            </a:endParaRPr>
          </a:p>
          <a:p>
            <a:pPr marL="12700" marR="2664460" algn="just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Button btSubtract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10" dirty="0">
                <a:latin typeface="Courier New"/>
                <a:cs typeface="Courier New"/>
              </a:rPr>
              <a:t>new </a:t>
            </a:r>
            <a:r>
              <a:rPr sz="1400" b="1" spc="-5" dirty="0">
                <a:latin typeface="Courier New"/>
                <a:cs typeface="Courier New"/>
              </a:rPr>
              <a:t>Button("Subtract");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 btMultiply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10" dirty="0">
                <a:latin typeface="Courier New"/>
                <a:cs typeface="Courier New"/>
              </a:rPr>
              <a:t>new </a:t>
            </a:r>
            <a:r>
              <a:rPr sz="1400" b="1" spc="-5" dirty="0">
                <a:latin typeface="Courier New"/>
                <a:cs typeface="Courier New"/>
              </a:rPr>
              <a:t>Button("Multiply");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btDivide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Button("Divide");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hBox2.getChildren().addAll(btAdd,</a:t>
            </a:r>
            <a:r>
              <a:rPr sz="1400" b="1" spc="4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btSubtract,</a:t>
            </a:r>
            <a:r>
              <a:rPr sz="1400" b="1" spc="3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btMultiply,</a:t>
            </a:r>
            <a:r>
              <a:rPr sz="1400" b="1" spc="4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btDivide);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hBox2.setAlignment(Pos.CENTER);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7536" y="2873501"/>
            <a:ext cx="6622415" cy="3774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38747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VBox </a:t>
            </a:r>
            <a:r>
              <a:rPr sz="1400" b="1" spc="-10" dirty="0">
                <a:latin typeface="Courier New"/>
                <a:cs typeface="Courier New"/>
              </a:rPr>
              <a:t>vBox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VBox(10); </a:t>
            </a:r>
            <a:r>
              <a:rPr sz="1400" b="1" spc="-5" dirty="0">
                <a:latin typeface="Courier New"/>
                <a:cs typeface="Courier New"/>
              </a:rPr>
              <a:t> vBox.getChildren().addAll(menuBar, hBox1, hBox2);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</a:t>
            </a:r>
            <a:r>
              <a:rPr sz="1400" b="1" spc="-10" dirty="0">
                <a:latin typeface="Courier New"/>
                <a:cs typeface="Courier New"/>
              </a:rPr>
              <a:t> scene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5" dirty="0">
                <a:latin typeface="Courier New"/>
                <a:cs typeface="Courier New"/>
              </a:rPr>
              <a:t> new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Scene(vBox,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300,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250);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primaryStage.setTitle("MenuDemo"); </a:t>
            </a:r>
            <a:r>
              <a:rPr sz="1400" b="1" dirty="0">
                <a:latin typeface="Courier New"/>
                <a:cs typeface="Courier New"/>
              </a:rPr>
              <a:t>// </a:t>
            </a:r>
            <a:r>
              <a:rPr sz="1400" b="1" spc="-5" dirty="0">
                <a:latin typeface="Courier New"/>
                <a:cs typeface="Courier New"/>
              </a:rPr>
              <a:t>Set the window title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 </a:t>
            </a:r>
            <a:r>
              <a:rPr sz="1400" b="1" spc="-10" dirty="0">
                <a:latin typeface="Courier New"/>
                <a:cs typeface="Courier New"/>
              </a:rPr>
              <a:t>// </a:t>
            </a:r>
            <a:r>
              <a:rPr sz="1400" b="1" spc="-5" dirty="0">
                <a:latin typeface="Courier New"/>
                <a:cs typeface="Courier New"/>
              </a:rPr>
              <a:t>Place the scene in the window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primaryStage.show();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Display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window</a:t>
            </a:r>
            <a:endParaRPr sz="1400">
              <a:latin typeface="Courier New"/>
              <a:cs typeface="Courier New"/>
            </a:endParaRPr>
          </a:p>
          <a:p>
            <a:pPr marL="12700" marR="202628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// Handle menu </a:t>
            </a:r>
            <a:r>
              <a:rPr sz="1400" b="1" spc="-10" dirty="0">
                <a:latin typeface="Courier New"/>
                <a:cs typeface="Courier New"/>
              </a:rPr>
              <a:t>actions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menuItemAdd.setOnAction(e</a:t>
            </a:r>
            <a:r>
              <a:rPr sz="1400" b="1" spc="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-&gt;</a:t>
            </a:r>
            <a:r>
              <a:rPr sz="1400" b="1" spc="4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perform('+'));</a:t>
            </a:r>
            <a:endParaRPr sz="1400">
              <a:latin typeface="Courier New"/>
              <a:cs typeface="Courier New"/>
            </a:endParaRPr>
          </a:p>
          <a:p>
            <a:pPr marL="12700" marR="149479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menuItemSubtract.setOnAction(e -&gt; perform('-'));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menuItemMultiply.setOnAction(e -&gt; perform('*'));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menuItemDivide.setOnAction(e -&gt; perform('/'));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menuItemClose.setOnAction(e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-&gt;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System.exit(0));</a:t>
            </a:r>
            <a:endParaRPr sz="1400">
              <a:latin typeface="Courier New"/>
              <a:cs typeface="Courier New"/>
            </a:endParaRPr>
          </a:p>
          <a:p>
            <a:pPr marL="12700" marR="213296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// Handle button actions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btAdd.setOnAction(e </a:t>
            </a:r>
            <a:r>
              <a:rPr sz="1400" b="1" spc="-10" dirty="0">
                <a:latin typeface="Courier New"/>
                <a:cs typeface="Courier New"/>
              </a:rPr>
              <a:t>-&gt; perform('+'));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btSubtract.setOnAction(e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-&gt;</a:t>
            </a:r>
            <a:r>
              <a:rPr sz="1400" b="1" spc="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perform('-'));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btMultiply.setOnAction(e -&gt; </a:t>
            </a:r>
            <a:r>
              <a:rPr sz="1400" b="1" spc="-10" dirty="0">
                <a:latin typeface="Courier New"/>
                <a:cs typeface="Courier New"/>
              </a:rPr>
              <a:t>perform('*'));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btDivide.setOnAction(e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-&gt;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perform('/'));</a:t>
            </a:r>
            <a:endParaRPr sz="1400">
              <a:latin typeface="Courier New"/>
              <a:cs typeface="Courier New"/>
            </a:endParaRPr>
          </a:p>
          <a:p>
            <a:pPr marL="2604135">
              <a:lnSpc>
                <a:spcPts val="950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176" y="6501485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7060" y="6314947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43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4176" y="99186"/>
            <a:ext cx="630364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private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void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perform(char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operator)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5425" marR="508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double number1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Double.parseDouble(tfNumber1.getText());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double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number2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Double.parseDouble(tfNumber2.getText());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double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result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0;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switch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(operator)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61846" y="1422164"/>
          <a:ext cx="4744085" cy="842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05"/>
                <a:gridCol w="531495"/>
                <a:gridCol w="745489"/>
                <a:gridCol w="212725"/>
                <a:gridCol w="851535"/>
                <a:gridCol w="212725"/>
                <a:gridCol w="956310"/>
                <a:gridCol w="723900"/>
              </a:tblGrid>
              <a:tr h="20767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case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'+':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result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5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number1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5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number2;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5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break;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13359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case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'-':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result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number1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-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number2;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break;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case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'*':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result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number1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*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number2;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break;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07674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case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'/':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result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number1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/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number2;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break;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40816" y="2232736"/>
            <a:ext cx="4495800" cy="1947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8784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tfResult.setText(result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+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"");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main(String[]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args)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0136" y="6329836"/>
            <a:ext cx="3867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144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40233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Context</a:t>
            </a:r>
            <a:r>
              <a:rPr spc="-60" dirty="0"/>
              <a:t> </a:t>
            </a:r>
            <a:r>
              <a:rPr spc="5" dirty="0"/>
              <a:t>Menu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226057"/>
            <a:ext cx="7392034" cy="2303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2971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35" dirty="0">
                <a:latin typeface="Times New Roman"/>
                <a:cs typeface="Times New Roman"/>
              </a:rPr>
              <a:t>A</a:t>
            </a:r>
            <a:r>
              <a:rPr sz="2600" spc="-33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context </a:t>
            </a:r>
            <a:r>
              <a:rPr sz="2600" spc="-120" dirty="0">
                <a:latin typeface="Times New Roman"/>
                <a:cs typeface="Times New Roman"/>
              </a:rPr>
              <a:t>menu </a:t>
            </a:r>
            <a:r>
              <a:rPr sz="2600" spc="-135" dirty="0">
                <a:latin typeface="Times New Roman"/>
                <a:cs typeface="Times New Roman"/>
              </a:rPr>
              <a:t>(also </a:t>
            </a:r>
            <a:r>
              <a:rPr sz="2600" spc="-145" dirty="0">
                <a:latin typeface="Times New Roman"/>
                <a:cs typeface="Times New Roman"/>
              </a:rPr>
              <a:t>known </a:t>
            </a:r>
            <a:r>
              <a:rPr sz="2600" spc="-204" dirty="0">
                <a:latin typeface="Times New Roman"/>
                <a:cs typeface="Times New Roman"/>
              </a:rPr>
              <a:t>as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popup </a:t>
            </a:r>
            <a:r>
              <a:rPr sz="2600" spc="-110" dirty="0">
                <a:latin typeface="Times New Roman"/>
                <a:cs typeface="Times New Roman"/>
              </a:rPr>
              <a:t>menu)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30" dirty="0">
                <a:latin typeface="Times New Roman"/>
                <a:cs typeface="Times New Roman"/>
              </a:rPr>
              <a:t>like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regular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menu,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but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does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not </a:t>
            </a:r>
            <a:r>
              <a:rPr sz="2600" spc="-204" dirty="0">
                <a:latin typeface="Times New Roman"/>
                <a:cs typeface="Times New Roman"/>
              </a:rPr>
              <a:t>have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menu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bar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can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float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a</a:t>
            </a:r>
            <a:r>
              <a:rPr sz="2600" spc="-225" dirty="0">
                <a:latin typeface="Times New Roman"/>
                <a:cs typeface="Times New Roman"/>
              </a:rPr>
              <a:t>n</a:t>
            </a:r>
            <a:r>
              <a:rPr sz="2600" spc="-130" dirty="0">
                <a:latin typeface="Times New Roman"/>
                <a:cs typeface="Times New Roman"/>
              </a:rPr>
              <a:t>ywhe</a:t>
            </a:r>
            <a:r>
              <a:rPr sz="2600" spc="-105" dirty="0">
                <a:latin typeface="Times New Roman"/>
                <a:cs typeface="Times New Roman"/>
              </a:rPr>
              <a:t>r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on</a:t>
            </a:r>
            <a:r>
              <a:rPr sz="2600" spc="-75" dirty="0">
                <a:latin typeface="Times New Roman"/>
                <a:cs typeface="Times New Roman"/>
              </a:rPr>
              <a:t> 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sc</a:t>
            </a:r>
            <a:r>
              <a:rPr sz="2600" spc="-125" dirty="0">
                <a:latin typeface="Times New Roman"/>
                <a:cs typeface="Times New Roman"/>
              </a:rPr>
              <a:t>r</a:t>
            </a:r>
            <a:r>
              <a:rPr sz="2600" spc="-50" dirty="0">
                <a:latin typeface="Times New Roman"/>
                <a:cs typeface="Times New Roman"/>
              </a:rPr>
              <a:t>een.</a:t>
            </a:r>
            <a:endParaRPr sz="2600">
              <a:latin typeface="Times New Roman"/>
              <a:cs typeface="Times New Roman"/>
            </a:endParaRPr>
          </a:p>
          <a:p>
            <a:pPr marL="560705" lvl="1" indent="-229235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105" dirty="0">
                <a:latin typeface="Times New Roman"/>
                <a:cs typeface="Times New Roman"/>
              </a:rPr>
              <a:t>Creating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context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menu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similar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creating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regular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menu.</a:t>
            </a:r>
            <a:endParaRPr sz="2400">
              <a:latin typeface="Times New Roman"/>
              <a:cs typeface="Times New Roman"/>
            </a:endParaRPr>
          </a:p>
          <a:p>
            <a:pPr marL="835025" marR="812165" lvl="2" indent="-228600">
              <a:lnSpc>
                <a:spcPct val="100000"/>
              </a:lnSpc>
              <a:spcBef>
                <a:spcPts val="459"/>
              </a:spcBef>
              <a:buClr>
                <a:srgbClr val="E6B0AB"/>
              </a:buClr>
              <a:buSzPct val="85000"/>
              <a:buFont typeface="Segoe UI Symbol"/>
              <a:buChar char="⚫"/>
              <a:tabLst>
                <a:tab pos="835660" algn="l"/>
              </a:tabLst>
            </a:pPr>
            <a:r>
              <a:rPr sz="2000" spc="-195" dirty="0">
                <a:latin typeface="Times New Roman"/>
                <a:cs typeface="Times New Roman"/>
              </a:rPr>
              <a:t>F</a:t>
            </a:r>
            <a:r>
              <a:rPr sz="2000" spc="-110" dirty="0">
                <a:latin typeface="Times New Roman"/>
                <a:cs typeface="Times New Roman"/>
              </a:rPr>
              <a:t>i</a:t>
            </a:r>
            <a:r>
              <a:rPr sz="2000" spc="45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st,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c</a:t>
            </a:r>
            <a:r>
              <a:rPr sz="2000" spc="-75" dirty="0">
                <a:latin typeface="Times New Roman"/>
                <a:cs typeface="Times New Roman"/>
              </a:rPr>
              <a:t>r</a:t>
            </a:r>
            <a:r>
              <a:rPr sz="2000" spc="-120" dirty="0">
                <a:latin typeface="Times New Roman"/>
                <a:cs typeface="Times New Roman"/>
              </a:rPr>
              <a:t>e</a:t>
            </a:r>
            <a:r>
              <a:rPr sz="2000" spc="-145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20" dirty="0">
                <a:latin typeface="Times New Roman"/>
                <a:cs typeface="Times New Roman"/>
              </a:rPr>
              <a:t>a</a:t>
            </a:r>
            <a:r>
              <a:rPr sz="2000" spc="-130" dirty="0">
                <a:latin typeface="Times New Roman"/>
                <a:cs typeface="Times New Roman"/>
              </a:rPr>
              <a:t>n</a:t>
            </a:r>
            <a:r>
              <a:rPr sz="2000" spc="-65" dirty="0">
                <a:latin typeface="Times New Roman"/>
                <a:cs typeface="Times New Roman"/>
              </a:rPr>
              <a:t> i</a:t>
            </a:r>
            <a:r>
              <a:rPr sz="2000" spc="-125" dirty="0">
                <a:latin typeface="Times New Roman"/>
                <a:cs typeface="Times New Roman"/>
              </a:rPr>
              <a:t>n</a:t>
            </a:r>
            <a:r>
              <a:rPr sz="2000" spc="-95" dirty="0">
                <a:latin typeface="Times New Roman"/>
                <a:cs typeface="Times New Roman"/>
              </a:rPr>
              <a:t>stan</a:t>
            </a:r>
            <a:r>
              <a:rPr sz="2000" spc="-114" dirty="0">
                <a:latin typeface="Times New Roman"/>
                <a:cs typeface="Times New Roman"/>
              </a:rPr>
              <a:t>c</a:t>
            </a:r>
            <a:r>
              <a:rPr sz="2000" spc="-75" dirty="0">
                <a:latin typeface="Times New Roman"/>
                <a:cs typeface="Times New Roman"/>
              </a:rPr>
              <a:t>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C</a:t>
            </a:r>
            <a:r>
              <a:rPr sz="2000" spc="-85" dirty="0">
                <a:latin typeface="Times New Roman"/>
                <a:cs typeface="Times New Roman"/>
              </a:rPr>
              <a:t>o</a:t>
            </a:r>
            <a:r>
              <a:rPr sz="2000" spc="-100" dirty="0">
                <a:latin typeface="Times New Roman"/>
                <a:cs typeface="Times New Roman"/>
              </a:rPr>
              <a:t>n</a:t>
            </a:r>
            <a:r>
              <a:rPr sz="2000" spc="-70" dirty="0">
                <a:latin typeface="Times New Roman"/>
                <a:cs typeface="Times New Roman"/>
              </a:rPr>
              <a:t>textM</a:t>
            </a:r>
            <a:r>
              <a:rPr sz="2000" spc="-60" dirty="0">
                <a:latin typeface="Times New Roman"/>
                <a:cs typeface="Times New Roman"/>
              </a:rPr>
              <a:t>e</a:t>
            </a:r>
            <a:r>
              <a:rPr sz="2000" spc="-85" dirty="0">
                <a:latin typeface="Times New Roman"/>
                <a:cs typeface="Times New Roman"/>
              </a:rPr>
              <a:t>n</a:t>
            </a:r>
            <a:r>
              <a:rPr sz="2000" spc="-100" dirty="0">
                <a:latin typeface="Times New Roman"/>
                <a:cs typeface="Times New Roman"/>
              </a:rPr>
              <a:t>u</a:t>
            </a:r>
            <a:r>
              <a:rPr sz="2000" spc="85" dirty="0">
                <a:latin typeface="Times New Roman"/>
                <a:cs typeface="Times New Roman"/>
              </a:rPr>
              <a:t>,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then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ad</a:t>
            </a:r>
            <a:r>
              <a:rPr sz="2000" spc="-114" dirty="0">
                <a:latin typeface="Times New Roman"/>
                <a:cs typeface="Times New Roman"/>
              </a:rPr>
              <a:t>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Men</a:t>
            </a:r>
            <a:r>
              <a:rPr sz="2000" spc="-114" dirty="0">
                <a:latin typeface="Times New Roman"/>
                <a:cs typeface="Times New Roman"/>
              </a:rPr>
              <a:t>u</a:t>
            </a:r>
            <a:r>
              <a:rPr sz="2000" spc="-40" dirty="0">
                <a:latin typeface="Times New Roman"/>
                <a:cs typeface="Times New Roman"/>
              </a:rPr>
              <a:t>Item,  </a:t>
            </a:r>
            <a:r>
              <a:rPr sz="2000" spc="-90" dirty="0">
                <a:latin typeface="Times New Roman"/>
                <a:cs typeface="Times New Roman"/>
              </a:rPr>
              <a:t>CheckMenuItem,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and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RadioMenuItem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context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menu.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0136" y="6329836"/>
            <a:ext cx="3867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145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6540" y="240791"/>
            <a:ext cx="2380488" cy="2081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6392" y="127762"/>
            <a:ext cx="7355205" cy="6122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9176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javafx.application.Application;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javafx.stage.Stage;</a:t>
            </a:r>
            <a:endParaRPr sz="1600">
              <a:latin typeface="Courier New"/>
              <a:cs typeface="Courier New"/>
            </a:endParaRPr>
          </a:p>
          <a:p>
            <a:pPr marL="12700" marR="342519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0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javafx.scene.Scene;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javafx.scene.layout.Pane;</a:t>
            </a:r>
            <a:endParaRPr sz="1600">
              <a:latin typeface="Courier New"/>
              <a:cs typeface="Courier New"/>
            </a:endParaRPr>
          </a:p>
          <a:p>
            <a:pPr marL="12700" marR="2447925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javafx.scene.control.ContextMenu; </a:t>
            </a:r>
            <a:r>
              <a:rPr sz="1600" b="1" spc="-9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javafx.scene.control.MenuItem; 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javafx.scene.image.ImageView;</a:t>
            </a:r>
            <a:endParaRPr sz="1600">
              <a:latin typeface="Courier New"/>
              <a:cs typeface="Courier New"/>
            </a:endParaRPr>
          </a:p>
          <a:p>
            <a:pPr marL="256540" marR="1228725" indent="-2438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ContextMenuDemo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extends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Application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@Override</a:t>
            </a:r>
            <a:endParaRPr sz="1600">
              <a:latin typeface="Courier New"/>
              <a:cs typeface="Courier New"/>
            </a:endParaRPr>
          </a:p>
          <a:p>
            <a:pPr marL="500380" marR="1471295" indent="-2438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 </a:t>
            </a:r>
            <a:r>
              <a:rPr sz="1600" b="1" dirty="0">
                <a:latin typeface="Courier New"/>
                <a:cs typeface="Courier New"/>
              </a:rPr>
              <a:t>void</a:t>
            </a:r>
            <a:r>
              <a:rPr sz="1600" b="1" spc="-5" dirty="0">
                <a:latin typeface="Courier New"/>
                <a:cs typeface="Courier New"/>
              </a:rPr>
              <a:t> start(Stage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primaryStage) {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ContextMenu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contextMenu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ContextMenu();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menuItemNew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MenuItem("New",</a:t>
            </a:r>
            <a:endParaRPr sz="16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new ImageView("image/new.gif"));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MenuItem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menuItemOpen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MenuItem("Open",</a:t>
            </a:r>
            <a:endParaRPr sz="16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new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ImageView("image/open.gif"));</a:t>
            </a:r>
            <a:endParaRPr sz="1600">
              <a:latin typeface="Courier New"/>
              <a:cs typeface="Courier New"/>
            </a:endParaRPr>
          </a:p>
          <a:p>
            <a:pPr marL="743585" marR="1226820" indent="-2438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MenuItem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menuItemPrint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dirty="0">
                <a:latin typeface="Courier New"/>
                <a:cs typeface="Courier New"/>
              </a:rPr>
              <a:t> new </a:t>
            </a:r>
            <a:r>
              <a:rPr sz="1600" b="1" spc="-5" dirty="0">
                <a:latin typeface="Courier New"/>
                <a:cs typeface="Courier New"/>
              </a:rPr>
              <a:t>MenuItem("Print",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ImageView("image/print.gif"));</a:t>
            </a:r>
            <a:endParaRPr sz="1600">
              <a:latin typeface="Courier New"/>
              <a:cs typeface="Courier New"/>
            </a:endParaRPr>
          </a:p>
          <a:p>
            <a:pPr marL="500380" marR="50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MenuItem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menuItemExit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MenuItem("Exit");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contextMenu.getItems().addAll(menuItemNew,</a:t>
            </a:r>
            <a:r>
              <a:rPr sz="1600" b="1" spc="7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menuItemOpen,</a:t>
            </a:r>
            <a:endParaRPr sz="16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menuItemPrint, menuItemExit);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Pane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pane =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 Pane();</a:t>
            </a:r>
            <a:endParaRPr sz="1600">
              <a:latin typeface="Courier New"/>
              <a:cs typeface="Courier New"/>
            </a:endParaRPr>
          </a:p>
          <a:p>
            <a:pPr marL="500380" marR="1837689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Scene(pane,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300,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250);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primaryStage.setTitle("ContextMenuDemo");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primaryStage.setScene(scene);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primaryStage.show();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0136" y="6329836"/>
            <a:ext cx="3867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146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127762"/>
            <a:ext cx="8202295" cy="319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pane.setOnMousePressed(</a:t>
            </a:r>
            <a:endParaRPr sz="16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e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-&gt;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contextMenu.show(pane,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e.getScreenX(),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e.getScreenY()));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500380" marR="36703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menuItemNew.setOnAction(e</a:t>
            </a:r>
            <a:r>
              <a:rPr sz="1600" b="1" spc="3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-&gt;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System.out.println("New"));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menuItemOpen.setOnAction(e</a:t>
            </a:r>
            <a:r>
              <a:rPr sz="1600" b="1" spc="4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-&gt;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System.out.println("Open"));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menuItemPrint.setOnAction(e</a:t>
            </a:r>
            <a:r>
              <a:rPr sz="1600" b="1" spc="4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-&gt;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System.out.println("Print"));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menuItemExit.setOnAction(e</a:t>
            </a:r>
            <a:r>
              <a:rPr sz="1600" b="1" spc="3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-&gt;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System.exit(0));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static </a:t>
            </a:r>
            <a:r>
              <a:rPr sz="1600" b="1" dirty="0">
                <a:latin typeface="Courier New"/>
                <a:cs typeface="Courier New"/>
              </a:rPr>
              <a:t>void</a:t>
            </a:r>
            <a:r>
              <a:rPr sz="1600" b="1" spc="-5" dirty="0">
                <a:latin typeface="Courier New"/>
                <a:cs typeface="Courier New"/>
              </a:rPr>
              <a:t> main(String[] args)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launch(args);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136" y="6329836"/>
            <a:ext cx="3867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147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002" y="6495077"/>
            <a:ext cx="1790064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5" dirty="0">
                <a:latin typeface="Arial MT"/>
                <a:cs typeface="Arial MT"/>
              </a:rPr>
              <a:t> Paul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30867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0" dirty="0"/>
              <a:t>SplitPane</a:t>
            </a:r>
            <a:endParaRPr sz="6000"/>
          </a:p>
        </p:txBody>
      </p:sp>
      <p:sp>
        <p:nvSpPr>
          <p:cNvPr id="4" name="object 4"/>
          <p:cNvSpPr txBox="1"/>
          <p:nvPr/>
        </p:nvSpPr>
        <p:spPr>
          <a:xfrm>
            <a:off x="993444" y="1226057"/>
            <a:ext cx="7500620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SplitPane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can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be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used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70" dirty="0">
                <a:latin typeface="Times New Roman"/>
                <a:cs typeface="Times New Roman"/>
              </a:rPr>
              <a:t>display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multiple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panes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all</a:t>
            </a:r>
            <a:r>
              <a:rPr sz="2600" spc="-254" dirty="0">
                <a:latin typeface="Times New Roman"/>
                <a:cs typeface="Times New Roman"/>
              </a:rPr>
              <a:t>o</a:t>
            </a:r>
            <a:r>
              <a:rPr sz="2600" spc="-140" dirty="0">
                <a:latin typeface="Times New Roman"/>
                <a:cs typeface="Times New Roman"/>
              </a:rPr>
              <a:t>w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user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25" dirty="0">
                <a:latin typeface="Times New Roman"/>
                <a:cs typeface="Times New Roman"/>
              </a:rPr>
              <a:t>t</a:t>
            </a:r>
            <a:r>
              <a:rPr sz="2600" spc="-110" dirty="0">
                <a:latin typeface="Times New Roman"/>
                <a:cs typeface="Times New Roman"/>
              </a:rPr>
              <a:t>o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a</a:t>
            </a:r>
            <a:r>
              <a:rPr sz="2600" spc="-180" dirty="0">
                <a:latin typeface="Times New Roman"/>
                <a:cs typeface="Times New Roman"/>
              </a:rPr>
              <a:t>d</a:t>
            </a:r>
            <a:r>
              <a:rPr sz="2600" spc="-100" dirty="0">
                <a:latin typeface="Times New Roman"/>
                <a:cs typeface="Times New Roman"/>
              </a:rPr>
              <a:t>just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20" dirty="0">
                <a:latin typeface="Times New Roman"/>
                <a:cs typeface="Times New Roman"/>
              </a:rPr>
              <a:t>t</a:t>
            </a:r>
            <a:r>
              <a:rPr sz="2600" spc="-130" dirty="0">
                <a:latin typeface="Times New Roman"/>
                <a:cs typeface="Times New Roman"/>
              </a:rPr>
              <a:t>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size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p</a:t>
            </a:r>
            <a:r>
              <a:rPr sz="2600" spc="-155" dirty="0">
                <a:latin typeface="Times New Roman"/>
                <a:cs typeface="Times New Roman"/>
              </a:rPr>
              <a:t>a</a:t>
            </a:r>
            <a:r>
              <a:rPr sz="2600" spc="-110" dirty="0">
                <a:latin typeface="Times New Roman"/>
                <a:cs typeface="Times New Roman"/>
              </a:rPr>
              <a:t>ne</a:t>
            </a:r>
            <a:r>
              <a:rPr sz="2600" spc="-250" dirty="0">
                <a:latin typeface="Times New Roman"/>
                <a:cs typeface="Times New Roman"/>
              </a:rPr>
              <a:t>s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115" y="2084832"/>
            <a:ext cx="3934967" cy="2133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116835"/>
            <a:ext cx="3881628" cy="21015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3407" y="4351020"/>
            <a:ext cx="3273552" cy="226466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148</a:t>
            </a:fld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25177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T</a:t>
            </a:r>
            <a:r>
              <a:rPr spc="-95" dirty="0"/>
              <a:t>ab</a:t>
            </a:r>
            <a:r>
              <a:rPr spc="-125" dirty="0"/>
              <a:t>P</a:t>
            </a:r>
            <a:r>
              <a:rPr spc="-30" dirty="0"/>
              <a:t>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226057"/>
            <a:ext cx="745299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390" dirty="0">
                <a:latin typeface="Times New Roman"/>
                <a:cs typeface="Times New Roman"/>
              </a:rPr>
              <a:t> </a:t>
            </a:r>
            <a:r>
              <a:rPr sz="2600" spc="-200" dirty="0">
                <a:latin typeface="Times New Roman"/>
                <a:cs typeface="Times New Roman"/>
              </a:rPr>
              <a:t>TabPane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can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be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used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70" dirty="0">
                <a:latin typeface="Times New Roman"/>
                <a:cs typeface="Times New Roman"/>
              </a:rPr>
              <a:t>display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multiple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panes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with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tabs.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412492"/>
            <a:ext cx="3560064" cy="24643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2412492"/>
            <a:ext cx="3564636" cy="246430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1660" y="6329836"/>
            <a:ext cx="3981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149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4492" y="140334"/>
            <a:ext cx="35236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import </a:t>
            </a:r>
            <a:r>
              <a:rPr sz="1200" b="1" dirty="0">
                <a:latin typeface="Courier New"/>
                <a:cs typeface="Courier New"/>
              </a:rPr>
              <a:t>javafx.application.Application;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javafx.stage.Stage;</a:t>
            </a:r>
            <a:endParaRPr sz="1200">
              <a:latin typeface="Courier New"/>
              <a:cs typeface="Courier New"/>
            </a:endParaRPr>
          </a:p>
          <a:p>
            <a:pPr marL="12700" marR="55626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javafx.scene.Scene;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javafx.scene.layout.Pane;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 javafx.scene.shape.Circle;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200" b="1" spc="-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javafx.scene.paint.Color;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492" y="1420748"/>
            <a:ext cx="609981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public</a:t>
            </a:r>
            <a:r>
              <a:rPr sz="1200" b="1" dirty="0">
                <a:latin typeface="Courier New"/>
                <a:cs typeface="Courier New"/>
              </a:rPr>
              <a:t> class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ShowCircle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extends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Application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4945" marR="9652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@Override </a:t>
            </a:r>
            <a:r>
              <a:rPr sz="1200" b="1" spc="5" dirty="0">
                <a:latin typeface="Courier New"/>
                <a:cs typeface="Courier New"/>
              </a:rPr>
              <a:t>// </a:t>
            </a:r>
            <a:r>
              <a:rPr sz="1200" b="1" dirty="0">
                <a:latin typeface="Courier New"/>
                <a:cs typeface="Courier New"/>
              </a:rPr>
              <a:t>Override the </a:t>
            </a:r>
            <a:r>
              <a:rPr sz="1200" b="1" spc="5" dirty="0">
                <a:latin typeface="Courier New"/>
                <a:cs typeface="Courier New"/>
              </a:rPr>
              <a:t>start </a:t>
            </a:r>
            <a:r>
              <a:rPr sz="1200" b="1" dirty="0">
                <a:latin typeface="Courier New"/>
                <a:cs typeface="Courier New"/>
              </a:rPr>
              <a:t>method </a:t>
            </a:r>
            <a:r>
              <a:rPr sz="1200" b="1" spc="5" dirty="0">
                <a:latin typeface="Courier New"/>
                <a:cs typeface="Courier New"/>
              </a:rPr>
              <a:t>in </a:t>
            </a:r>
            <a:r>
              <a:rPr sz="1200" b="1" dirty="0">
                <a:latin typeface="Courier New"/>
                <a:cs typeface="Courier New"/>
              </a:rPr>
              <a:t>the Application </a:t>
            </a:r>
            <a:r>
              <a:rPr sz="1200" b="1" spc="5" dirty="0">
                <a:latin typeface="Courier New"/>
                <a:cs typeface="Courier New"/>
              </a:rPr>
              <a:t>class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start(Stage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primaryStage)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9730" marR="1939289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Create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circle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its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properties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Circle();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circle.setCenterX(100);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circle.setCenterY(100);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circle.setRadius(50);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circle.setStroke(Color.BLACK);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circle.setFill(null);</a:t>
            </a:r>
            <a:endParaRPr sz="1200">
              <a:latin typeface="Courier New"/>
              <a:cs typeface="Courier New"/>
            </a:endParaRPr>
          </a:p>
          <a:p>
            <a:pPr marL="379730" marR="249047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 </a:t>
            </a:r>
            <a:r>
              <a:rPr sz="1200" b="1" dirty="0">
                <a:latin typeface="Courier New"/>
                <a:cs typeface="Courier New"/>
              </a:rPr>
              <a:t>Create a pane </a:t>
            </a:r>
            <a:r>
              <a:rPr sz="1200" b="1" spc="5" dirty="0">
                <a:latin typeface="Courier New"/>
                <a:cs typeface="Courier New"/>
              </a:rPr>
              <a:t>to </a:t>
            </a:r>
            <a:r>
              <a:rPr sz="1200" b="1" dirty="0">
                <a:latin typeface="Courier New"/>
                <a:cs typeface="Courier New"/>
              </a:rPr>
              <a:t>hold the circle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Pane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pane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Pane();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pane.getChildren().add(circle);</a:t>
            </a:r>
            <a:endParaRPr sz="1200">
              <a:latin typeface="Courier New"/>
              <a:cs typeface="Courier New"/>
            </a:endParaRPr>
          </a:p>
          <a:p>
            <a:pPr marL="379730" marR="1755139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Create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scene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place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in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stage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scene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Scene(pane,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200,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200);</a:t>
            </a:r>
            <a:endParaRPr sz="1200">
              <a:latin typeface="Courier New"/>
              <a:cs typeface="Courier New"/>
            </a:endParaRPr>
          </a:p>
          <a:p>
            <a:pPr marL="379730" marR="9461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primaryStage.setTitle("ShowCircle");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//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Set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stage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title </a:t>
            </a:r>
            <a:r>
              <a:rPr sz="1200" b="1" dirty="0">
                <a:latin typeface="Courier New"/>
                <a:cs typeface="Courier New"/>
              </a:rPr>
              <a:t> primaryStage.setScene(scene);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//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Place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in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stage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primaryStage.show();</a:t>
            </a:r>
            <a:r>
              <a:rPr sz="1200" b="1" spc="5" dirty="0">
                <a:latin typeface="Courier New"/>
                <a:cs typeface="Courier New"/>
              </a:rPr>
              <a:t> //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Display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stage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/**</a:t>
            </a:r>
            <a:endParaRPr sz="1200">
              <a:latin typeface="Courier New"/>
              <a:cs typeface="Courier New"/>
            </a:endParaRPr>
          </a:p>
          <a:p>
            <a:pPr marL="471170" indent="-183515">
              <a:lnSpc>
                <a:spcPct val="100000"/>
              </a:lnSpc>
              <a:buChar char="*"/>
              <a:tabLst>
                <a:tab pos="471805" algn="l"/>
              </a:tabLst>
            </a:pP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main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method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only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needed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for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IDE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with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limited</a:t>
            </a:r>
            <a:endParaRPr sz="1200">
              <a:latin typeface="Courier New"/>
              <a:cs typeface="Courier New"/>
            </a:endParaRPr>
          </a:p>
          <a:p>
            <a:pPr marL="471170" indent="-183515">
              <a:lnSpc>
                <a:spcPct val="100000"/>
              </a:lnSpc>
              <a:buChar char="*"/>
              <a:tabLst>
                <a:tab pos="471805" algn="l"/>
              </a:tabLst>
            </a:pPr>
            <a:r>
              <a:rPr sz="1200" b="1" dirty="0">
                <a:latin typeface="Courier New"/>
                <a:cs typeface="Courier New"/>
              </a:rPr>
              <a:t>JavaFX support.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Not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needed</a:t>
            </a:r>
            <a:r>
              <a:rPr sz="1200" b="1" spc="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for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running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from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command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line.</a:t>
            </a:r>
            <a:endParaRPr sz="1200">
              <a:latin typeface="Courier New"/>
              <a:cs typeface="Courier New"/>
            </a:endParaRPr>
          </a:p>
          <a:p>
            <a:pPr marL="28829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*/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static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main(String[]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args) {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launch(args);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8315" y="1074419"/>
            <a:ext cx="2650236" cy="289255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79081" y="421970"/>
            <a:ext cx="1320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Circle in a</a:t>
            </a:r>
            <a:r>
              <a:rPr sz="16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Times New Roman"/>
                <a:cs typeface="Times New Roman"/>
              </a:rPr>
              <a:t>Pane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492" y="6329836"/>
            <a:ext cx="25272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800" b="1" spc="-817" baseline="-6944" dirty="0">
                <a:latin typeface="Courier New"/>
                <a:cs typeface="Courier New"/>
              </a:rPr>
              <a:t>}</a:t>
            </a:r>
            <a:r>
              <a:rPr sz="1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15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25177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T</a:t>
            </a:r>
            <a:r>
              <a:rPr spc="-95" dirty="0"/>
              <a:t>ab</a:t>
            </a:r>
            <a:r>
              <a:rPr spc="-125" dirty="0"/>
              <a:t>P</a:t>
            </a:r>
            <a:r>
              <a:rPr spc="-30" dirty="0"/>
              <a:t>ane</a:t>
            </a:r>
          </a:p>
        </p:txBody>
      </p:sp>
      <p:sp>
        <p:nvSpPr>
          <p:cNvPr id="3" name="object 3"/>
          <p:cNvSpPr/>
          <p:nvPr/>
        </p:nvSpPr>
        <p:spPr>
          <a:xfrm>
            <a:off x="2250194" y="1264446"/>
            <a:ext cx="205104" cy="67945"/>
          </a:xfrm>
          <a:custGeom>
            <a:avLst/>
            <a:gdLst/>
            <a:ahLst/>
            <a:cxnLst/>
            <a:rect l="l" t="t" r="r" b="b"/>
            <a:pathLst>
              <a:path w="205105" h="67944">
                <a:moveTo>
                  <a:pt x="102312" y="0"/>
                </a:moveTo>
                <a:lnTo>
                  <a:pt x="0" y="67887"/>
                </a:lnTo>
                <a:lnTo>
                  <a:pt x="204605" y="67887"/>
                </a:lnTo>
                <a:lnTo>
                  <a:pt x="102312" y="0"/>
                </a:lnTo>
                <a:close/>
              </a:path>
            </a:pathLst>
          </a:custGeom>
          <a:ln w="137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69424" y="1323586"/>
          <a:ext cx="2768600" cy="1848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6045"/>
                <a:gridCol w="1370965"/>
              </a:tblGrid>
              <a:tr h="2207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219">
                <a:tc gridSpan="2">
                  <a:txBody>
                    <a:bodyPr/>
                    <a:lstStyle/>
                    <a:p>
                      <a:pPr marL="493395">
                        <a:lnSpc>
                          <a:spcPts val="1385"/>
                        </a:lnSpc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javafx.scene.control.TabPane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714665">
                <a:tc gridSpan="2"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-side: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ObjectProperty&lt;Side&gt;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80728">
                <a:tc gridSpan="2"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+TabPane()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+getTabs():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ObservableList&lt;Tab&gt;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003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786139" y="1845426"/>
            <a:ext cx="4041775" cy="11353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380"/>
              </a:lnSpc>
              <a:spcBef>
                <a:spcPts val="195"/>
              </a:spcBef>
            </a:pP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position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of</a:t>
            </a:r>
            <a:r>
              <a:rPr sz="1200" spc="-5" dirty="0">
                <a:latin typeface="Times New Roman"/>
                <a:cs typeface="Times New Roman"/>
              </a:rPr>
              <a:t> the </a:t>
            </a:r>
            <a:r>
              <a:rPr sz="1200" spc="-10" dirty="0">
                <a:latin typeface="Times New Roman"/>
                <a:cs typeface="Times New Roman"/>
              </a:rPr>
              <a:t>tab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tab</a:t>
            </a:r>
            <a:r>
              <a:rPr sz="1200" spc="-5" dirty="0">
                <a:latin typeface="Times New Roman"/>
                <a:cs typeface="Times New Roman"/>
              </a:rPr>
              <a:t> pane.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Possible</a:t>
            </a:r>
            <a:r>
              <a:rPr sz="1200" spc="-10" dirty="0">
                <a:latin typeface="Times New Roman"/>
                <a:cs typeface="Times New Roman"/>
              </a:rPr>
              <a:t> values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are: 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Side.TOP,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Side.BOTTOM,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Side.LEFT,</a:t>
            </a:r>
            <a:r>
              <a:rPr sz="1200" spc="-5" dirty="0">
                <a:latin typeface="Times New Roman"/>
                <a:cs typeface="Times New Roman"/>
              </a:rPr>
              <a:t> and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Side.RIGHT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(default: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Side.TOP).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200" spc="-10" dirty="0">
                <a:latin typeface="Times New Roman"/>
                <a:cs typeface="Times New Roman"/>
              </a:rPr>
              <a:t>Creates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default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tab </a:t>
            </a:r>
            <a:r>
              <a:rPr sz="1200" spc="-5" dirty="0">
                <a:latin typeface="Times New Roman"/>
                <a:cs typeface="Times New Roman"/>
              </a:rPr>
              <a:t>pane.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200" spc="-5" dirty="0">
                <a:latin typeface="Times New Roman"/>
                <a:cs typeface="Times New Roman"/>
              </a:rPr>
              <a:t>Returns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list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tabs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tab </a:t>
            </a:r>
            <a:r>
              <a:rPr sz="1200" spc="-5" dirty="0">
                <a:latin typeface="Times New Roman"/>
                <a:cs typeface="Times New Roman"/>
              </a:rPr>
              <a:t>pane.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6318" y="1038800"/>
            <a:ext cx="2734310" cy="216535"/>
          </a:xfrm>
          <a:prstGeom prst="rect">
            <a:avLst/>
          </a:prstGeom>
          <a:ln w="137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284">
              <a:lnSpc>
                <a:spcPct val="100000"/>
              </a:lnSpc>
            </a:pPr>
            <a:r>
              <a:rPr sz="1200" i="1" spc="-10" dirty="0">
                <a:latin typeface="Times New Roman"/>
                <a:cs typeface="Times New Roman"/>
              </a:rPr>
              <a:t>javafx.scene.control.Control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3748" y="1041823"/>
            <a:ext cx="3549650" cy="55753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5300"/>
              </a:lnSpc>
              <a:spcBef>
                <a:spcPts val="170"/>
              </a:spcBef>
            </a:pP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050" spc="-10" dirty="0">
                <a:latin typeface="Courier New"/>
                <a:cs typeface="Courier New"/>
              </a:rPr>
              <a:t>getter</a:t>
            </a:r>
            <a:r>
              <a:rPr sz="1050" spc="-32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setter</a:t>
            </a:r>
            <a:r>
              <a:rPr sz="1050" spc="-32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methods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-5" dirty="0">
                <a:latin typeface="Times New Roman"/>
                <a:cs typeface="Times New Roman"/>
              </a:rPr>
              <a:t> property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values</a:t>
            </a:r>
            <a:r>
              <a:rPr sz="1200" spc="-5" dirty="0">
                <a:latin typeface="Times New Roman"/>
                <a:cs typeface="Times New Roman"/>
              </a:rPr>
              <a:t> and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getter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-5" dirty="0">
                <a:latin typeface="Times New Roman"/>
                <a:cs typeface="Times New Roman"/>
              </a:rPr>
              <a:t> property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itself</a:t>
            </a:r>
            <a:r>
              <a:rPr sz="1200" spc="-5" dirty="0">
                <a:latin typeface="Times New Roman"/>
                <a:cs typeface="Times New Roman"/>
              </a:rPr>
              <a:t> are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provided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</a:t>
            </a:r>
            <a:r>
              <a:rPr sz="1200" spc="-5" dirty="0">
                <a:latin typeface="Times New Roman"/>
                <a:cs typeface="Times New Roman"/>
              </a:rPr>
              <a:t>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but 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omitted</a:t>
            </a:r>
            <a:r>
              <a:rPr sz="1200" spc="-10" dirty="0">
                <a:latin typeface="Times New Roman"/>
                <a:cs typeface="Times New Roman"/>
              </a:rPr>
              <a:t> 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UML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diagram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brevity.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82985" y="1604683"/>
            <a:ext cx="661035" cy="263525"/>
            <a:chOff x="3582985" y="1604683"/>
            <a:chExt cx="661035" cy="263525"/>
          </a:xfrm>
        </p:grpSpPr>
        <p:sp>
          <p:nvSpPr>
            <p:cNvPr id="9" name="object 9"/>
            <p:cNvSpPr/>
            <p:nvPr/>
          </p:nvSpPr>
          <p:spPr>
            <a:xfrm>
              <a:off x="3582985" y="1606014"/>
              <a:ext cx="659765" cy="262255"/>
            </a:xfrm>
            <a:custGeom>
              <a:avLst/>
              <a:gdLst/>
              <a:ahLst/>
              <a:cxnLst/>
              <a:rect l="l" t="t" r="r" b="b"/>
              <a:pathLst>
                <a:path w="659764" h="262255">
                  <a:moveTo>
                    <a:pt x="86303" y="154582"/>
                  </a:moveTo>
                  <a:lnTo>
                    <a:pt x="0" y="248160"/>
                  </a:lnTo>
                  <a:lnTo>
                    <a:pt x="125187" y="261909"/>
                  </a:lnTo>
                  <a:lnTo>
                    <a:pt x="83575" y="232111"/>
                  </a:lnTo>
                  <a:lnTo>
                    <a:pt x="70749" y="232111"/>
                  </a:lnTo>
                  <a:lnTo>
                    <a:pt x="66007" y="229810"/>
                  </a:lnTo>
                  <a:lnTo>
                    <a:pt x="61455" y="225227"/>
                  </a:lnTo>
                  <a:lnTo>
                    <a:pt x="61455" y="218343"/>
                  </a:lnTo>
                  <a:lnTo>
                    <a:pt x="66007" y="213760"/>
                  </a:lnTo>
                  <a:lnTo>
                    <a:pt x="73461" y="211012"/>
                  </a:lnTo>
                  <a:lnTo>
                    <a:pt x="86303" y="154582"/>
                  </a:lnTo>
                  <a:close/>
                </a:path>
                <a:path w="659764" h="262255">
                  <a:moveTo>
                    <a:pt x="73461" y="211012"/>
                  </a:moveTo>
                  <a:lnTo>
                    <a:pt x="66007" y="213760"/>
                  </a:lnTo>
                  <a:lnTo>
                    <a:pt x="61455" y="218343"/>
                  </a:lnTo>
                  <a:lnTo>
                    <a:pt x="61455" y="225227"/>
                  </a:lnTo>
                  <a:lnTo>
                    <a:pt x="66007" y="229810"/>
                  </a:lnTo>
                  <a:lnTo>
                    <a:pt x="70749" y="232111"/>
                  </a:lnTo>
                  <a:lnTo>
                    <a:pt x="73026" y="229810"/>
                  </a:lnTo>
                  <a:lnTo>
                    <a:pt x="77887" y="228037"/>
                  </a:lnTo>
                  <a:lnTo>
                    <a:pt x="70749" y="222926"/>
                  </a:lnTo>
                  <a:lnTo>
                    <a:pt x="73461" y="211012"/>
                  </a:lnTo>
                  <a:close/>
                </a:path>
                <a:path w="659764" h="262255">
                  <a:moveTo>
                    <a:pt x="77887" y="228037"/>
                  </a:moveTo>
                  <a:lnTo>
                    <a:pt x="73026" y="229810"/>
                  </a:lnTo>
                  <a:lnTo>
                    <a:pt x="70749" y="232111"/>
                  </a:lnTo>
                  <a:lnTo>
                    <a:pt x="83575" y="232111"/>
                  </a:lnTo>
                  <a:lnTo>
                    <a:pt x="77887" y="228037"/>
                  </a:lnTo>
                  <a:close/>
                </a:path>
                <a:path w="659764" h="262255">
                  <a:moveTo>
                    <a:pt x="652871" y="0"/>
                  </a:moveTo>
                  <a:lnTo>
                    <a:pt x="645853" y="0"/>
                  </a:lnTo>
                  <a:lnTo>
                    <a:pt x="73461" y="211012"/>
                  </a:lnTo>
                  <a:lnTo>
                    <a:pt x="70749" y="222926"/>
                  </a:lnTo>
                  <a:lnTo>
                    <a:pt x="77887" y="228037"/>
                  </a:lnTo>
                  <a:lnTo>
                    <a:pt x="652871" y="18350"/>
                  </a:lnTo>
                  <a:lnTo>
                    <a:pt x="657424" y="13748"/>
                  </a:lnTo>
                  <a:lnTo>
                    <a:pt x="659700" y="9165"/>
                  </a:lnTo>
                  <a:lnTo>
                    <a:pt x="657424" y="6883"/>
                  </a:lnTo>
                  <a:lnTo>
                    <a:pt x="655147" y="2281"/>
                  </a:lnTo>
                  <a:lnTo>
                    <a:pt x="6528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44441" y="1606014"/>
              <a:ext cx="598805" cy="232410"/>
            </a:xfrm>
            <a:custGeom>
              <a:avLst/>
              <a:gdLst/>
              <a:ahLst/>
              <a:cxnLst/>
              <a:rect l="l" t="t" r="r" b="b"/>
              <a:pathLst>
                <a:path w="598804" h="232410">
                  <a:moveTo>
                    <a:pt x="591416" y="18350"/>
                  </a:moveTo>
                  <a:lnTo>
                    <a:pt x="11570" y="229810"/>
                  </a:lnTo>
                  <a:lnTo>
                    <a:pt x="9294" y="232111"/>
                  </a:lnTo>
                  <a:lnTo>
                    <a:pt x="4552" y="229810"/>
                  </a:lnTo>
                  <a:lnTo>
                    <a:pt x="2276" y="227509"/>
                  </a:lnTo>
                  <a:lnTo>
                    <a:pt x="0" y="225227"/>
                  </a:lnTo>
                  <a:lnTo>
                    <a:pt x="0" y="220644"/>
                  </a:lnTo>
                  <a:lnTo>
                    <a:pt x="0" y="218343"/>
                  </a:lnTo>
                  <a:lnTo>
                    <a:pt x="2276" y="216042"/>
                  </a:lnTo>
                  <a:lnTo>
                    <a:pt x="4552" y="213760"/>
                  </a:lnTo>
                  <a:lnTo>
                    <a:pt x="584398" y="0"/>
                  </a:lnTo>
                  <a:lnTo>
                    <a:pt x="589139" y="0"/>
                  </a:lnTo>
                  <a:lnTo>
                    <a:pt x="591416" y="0"/>
                  </a:lnTo>
                  <a:lnTo>
                    <a:pt x="593692" y="2281"/>
                  </a:lnTo>
                  <a:lnTo>
                    <a:pt x="595968" y="6883"/>
                  </a:lnTo>
                  <a:lnTo>
                    <a:pt x="598244" y="9165"/>
                  </a:lnTo>
                  <a:lnTo>
                    <a:pt x="595968" y="13748"/>
                  </a:lnTo>
                  <a:lnTo>
                    <a:pt x="593692" y="16049"/>
                  </a:lnTo>
                  <a:lnTo>
                    <a:pt x="591416" y="18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582985" y="1760596"/>
            <a:ext cx="125730" cy="107950"/>
          </a:xfrm>
          <a:custGeom>
            <a:avLst/>
            <a:gdLst/>
            <a:ahLst/>
            <a:cxnLst/>
            <a:rect l="l" t="t" r="r" b="b"/>
            <a:pathLst>
              <a:path w="125729" h="107950">
                <a:moveTo>
                  <a:pt x="70749" y="68344"/>
                </a:moveTo>
                <a:lnTo>
                  <a:pt x="125187" y="107327"/>
                </a:lnTo>
                <a:lnTo>
                  <a:pt x="0" y="93578"/>
                </a:lnTo>
                <a:lnTo>
                  <a:pt x="86303" y="0"/>
                </a:lnTo>
                <a:lnTo>
                  <a:pt x="70749" y="6834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55160" y="3617747"/>
            <a:ext cx="189230" cy="63500"/>
          </a:xfrm>
          <a:custGeom>
            <a:avLst/>
            <a:gdLst/>
            <a:ahLst/>
            <a:cxnLst/>
            <a:rect l="l" t="t" r="r" b="b"/>
            <a:pathLst>
              <a:path w="189230" h="63500">
                <a:moveTo>
                  <a:pt x="94363" y="0"/>
                </a:moveTo>
                <a:lnTo>
                  <a:pt x="0" y="63141"/>
                </a:lnTo>
                <a:lnTo>
                  <a:pt x="188709" y="63141"/>
                </a:lnTo>
                <a:lnTo>
                  <a:pt x="94363" y="0"/>
                </a:lnTo>
                <a:close/>
              </a:path>
            </a:pathLst>
          </a:custGeom>
          <a:ln w="127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473902" y="3672294"/>
          <a:ext cx="2553335" cy="282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9365"/>
                <a:gridCol w="1264920"/>
              </a:tblGrid>
              <a:tr h="2035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5813">
                <a:tc gridSpan="2">
                  <a:txBody>
                    <a:bodyPr/>
                    <a:lstStyle/>
                    <a:p>
                      <a:pPr marL="591185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javafx.scene.control.Tab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87116">
                <a:tc gridSpan="2"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-content:</a:t>
                      </a:r>
                      <a:r>
                        <a:rPr sz="11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latin typeface="Times New Roman"/>
                          <a:cs typeface="Times New Roman"/>
                        </a:rPr>
                        <a:t>ObjectProperty&lt;Node&gt;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0335" marR="605790" indent="-107314">
                        <a:lnSpc>
                          <a:spcPct val="143900"/>
                        </a:lnSpc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-contextMenu: </a:t>
                      </a:r>
                      <a:r>
                        <a:rPr sz="11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latin typeface="Times New Roman"/>
                          <a:cs typeface="Times New Roman"/>
                        </a:rPr>
                        <a:t>ObjectProperty&lt;ContextMenu&gt;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-gr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spc="5" dirty="0">
                          <a:latin typeface="Times New Roman"/>
                          <a:cs typeface="Times New Roman"/>
                        </a:rPr>
                        <a:t>ph</a:t>
                      </a:r>
                      <a:r>
                        <a:rPr sz="1100" spc="-1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cs:</a:t>
                      </a:r>
                      <a:r>
                        <a:rPr sz="11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Ob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100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ct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Pro</a:t>
                      </a:r>
                      <a:r>
                        <a:rPr sz="1100" spc="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100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100" spc="-3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&lt;</a:t>
                      </a:r>
                      <a:r>
                        <a:rPr sz="1100" spc="-10" dirty="0"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sz="1100" spc="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100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&gt;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-id:</a:t>
                      </a:r>
                      <a:r>
                        <a:rPr sz="11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latin typeface="Times New Roman"/>
                          <a:cs typeface="Times New Roman"/>
                        </a:rPr>
                        <a:t>StringProperty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-text:</a:t>
                      </a:r>
                      <a:r>
                        <a:rPr sz="11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latin typeface="Times New Roman"/>
                          <a:cs typeface="Times New Roman"/>
                        </a:rPr>
                        <a:t>StringProperty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-tooltip:</a:t>
                      </a: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latin typeface="Times New Roman"/>
                          <a:cs typeface="Times New Roman"/>
                        </a:rPr>
                        <a:t>StringProperty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1305">
                <a:tc gridSpan="2">
                  <a:txBody>
                    <a:bodyPr/>
                    <a:lstStyle/>
                    <a:p>
                      <a:pPr marL="33020">
                        <a:lnSpc>
                          <a:spcPts val="1225"/>
                        </a:lnSpc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+Tab()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-5" dirty="0">
                          <a:latin typeface="Times New Roman"/>
                          <a:cs typeface="Times New Roman"/>
                        </a:rPr>
                        <a:t>+Tab(text:</a:t>
                      </a:r>
                      <a:r>
                        <a:rPr sz="11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latin typeface="Times New Roman"/>
                          <a:cs typeface="Times New Roman"/>
                        </a:rPr>
                        <a:t>String)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4070787" y="4128783"/>
            <a:ext cx="2374900" cy="168465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100" spc="-5" dirty="0">
                <a:latin typeface="Times New Roman"/>
                <a:cs typeface="Times New Roman"/>
              </a:rPr>
              <a:t>The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content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associated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with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tab.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100" spc="-5" dirty="0">
                <a:latin typeface="Times New Roman"/>
                <a:cs typeface="Times New Roman"/>
              </a:rPr>
              <a:t>The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context </a:t>
            </a:r>
            <a:r>
              <a:rPr sz="1100" spc="-5" dirty="0">
                <a:latin typeface="Times New Roman"/>
                <a:cs typeface="Times New Roman"/>
              </a:rPr>
              <a:t>menu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associated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with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the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tab.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1035685">
              <a:lnSpc>
                <a:spcPct val="137800"/>
              </a:lnSpc>
            </a:pPr>
            <a:r>
              <a:rPr sz="1100" spc="-5" dirty="0">
                <a:latin typeface="Times New Roman"/>
                <a:cs typeface="Times New Roman"/>
              </a:rPr>
              <a:t>The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graphics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tab. </a:t>
            </a:r>
            <a:r>
              <a:rPr sz="1100" spc="-2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The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id </a:t>
            </a:r>
            <a:r>
              <a:rPr sz="1100" spc="-5" dirty="0">
                <a:latin typeface="Times New Roman"/>
                <a:cs typeface="Times New Roman"/>
              </a:rPr>
              <a:t>for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tab.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100" spc="-5" dirty="0">
                <a:latin typeface="Times New Roman"/>
                <a:cs typeface="Times New Roman"/>
              </a:rPr>
              <a:t>The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text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shown</a:t>
            </a:r>
            <a:r>
              <a:rPr sz="1100" spc="5" dirty="0">
                <a:latin typeface="Times New Roman"/>
                <a:cs typeface="Times New Roman"/>
              </a:rPr>
              <a:t> in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tab.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100" spc="-5" dirty="0">
                <a:latin typeface="Times New Roman"/>
                <a:cs typeface="Times New Roman"/>
              </a:rPr>
              <a:t>The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tooltip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associated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with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the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tab.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0256" y="3409625"/>
            <a:ext cx="2522220" cy="200025"/>
          </a:xfrm>
          <a:prstGeom prst="rect">
            <a:avLst/>
          </a:prstGeom>
          <a:ln w="12725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803275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Times New Roman"/>
                <a:cs typeface="Times New Roman"/>
              </a:rPr>
              <a:t>java.lang.Object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11289" y="3411353"/>
            <a:ext cx="3275965" cy="516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ct val="95800"/>
              </a:lnSpc>
              <a:spcBef>
                <a:spcPts val="165"/>
              </a:spcBef>
            </a:pPr>
            <a:r>
              <a:rPr sz="1100" spc="-5" dirty="0">
                <a:latin typeface="Times New Roman"/>
                <a:cs typeface="Times New Roman"/>
              </a:rPr>
              <a:t>The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950" spc="5" dirty="0">
                <a:latin typeface="Courier New"/>
                <a:cs typeface="Courier New"/>
              </a:rPr>
              <a:t>getter</a:t>
            </a:r>
            <a:r>
              <a:rPr sz="950" spc="-285" dirty="0">
                <a:latin typeface="Courier New"/>
                <a:cs typeface="Courier New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950" spc="5" dirty="0">
                <a:latin typeface="Courier New"/>
                <a:cs typeface="Courier New"/>
              </a:rPr>
              <a:t>setter</a:t>
            </a:r>
            <a:r>
              <a:rPr sz="950" spc="-29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methods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for property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values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 </a:t>
            </a:r>
            <a:r>
              <a:rPr sz="1100" spc="-26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 </a:t>
            </a:r>
            <a:r>
              <a:rPr sz="1100" spc="-5" dirty="0">
                <a:latin typeface="Times New Roman"/>
                <a:cs typeface="Times New Roman"/>
              </a:rPr>
              <a:t>getter for </a:t>
            </a:r>
            <a:r>
              <a:rPr sz="1100" dirty="0">
                <a:latin typeface="Times New Roman"/>
                <a:cs typeface="Times New Roman"/>
              </a:rPr>
              <a:t>property </a:t>
            </a:r>
            <a:r>
              <a:rPr sz="1100" spc="-5" dirty="0">
                <a:latin typeface="Times New Roman"/>
                <a:cs typeface="Times New Roman"/>
              </a:rPr>
              <a:t>itself </a:t>
            </a:r>
            <a:r>
              <a:rPr sz="1100" dirty="0">
                <a:latin typeface="Times New Roman"/>
                <a:cs typeface="Times New Roman"/>
              </a:rPr>
              <a:t>are provided </a:t>
            </a:r>
            <a:r>
              <a:rPr sz="1100" spc="-5" dirty="0">
                <a:latin typeface="Times New Roman"/>
                <a:cs typeface="Times New Roman"/>
              </a:rPr>
              <a:t>in </a:t>
            </a:r>
            <a:r>
              <a:rPr sz="1100" dirty="0">
                <a:latin typeface="Times New Roman"/>
                <a:cs typeface="Times New Roman"/>
              </a:rPr>
              <a:t>the class, but 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omitted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in </a:t>
            </a:r>
            <a:r>
              <a:rPr sz="1100" spc="5" dirty="0">
                <a:latin typeface="Times New Roman"/>
                <a:cs typeface="Times New Roman"/>
              </a:rPr>
              <a:t>the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UML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diagram</a:t>
            </a:r>
            <a:r>
              <a:rPr sz="1100" spc="-5" dirty="0">
                <a:latin typeface="Times New Roman"/>
                <a:cs typeface="Times New Roman"/>
              </a:rPr>
              <a:t> for </a:t>
            </a:r>
            <a:r>
              <a:rPr sz="1100" spc="-10" dirty="0">
                <a:latin typeface="Times New Roman"/>
                <a:cs typeface="Times New Roman"/>
              </a:rPr>
              <a:t>brevity.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37628" y="3931526"/>
            <a:ext cx="756920" cy="379730"/>
            <a:chOff x="3737628" y="3931526"/>
            <a:chExt cx="756920" cy="379730"/>
          </a:xfrm>
        </p:grpSpPr>
        <p:sp>
          <p:nvSpPr>
            <p:cNvPr id="18" name="object 18"/>
            <p:cNvSpPr/>
            <p:nvPr/>
          </p:nvSpPr>
          <p:spPr>
            <a:xfrm>
              <a:off x="3737628" y="3932753"/>
              <a:ext cx="755650" cy="378460"/>
            </a:xfrm>
            <a:custGeom>
              <a:avLst/>
              <a:gdLst/>
              <a:ahLst/>
              <a:cxnLst/>
              <a:rect l="l" t="t" r="r" b="b"/>
              <a:pathLst>
                <a:path w="755650" h="378460">
                  <a:moveTo>
                    <a:pt x="69451" y="283435"/>
                  </a:moveTo>
                  <a:lnTo>
                    <a:pt x="0" y="378323"/>
                  </a:lnTo>
                  <a:lnTo>
                    <a:pt x="115461" y="378323"/>
                  </a:lnTo>
                  <a:lnTo>
                    <a:pt x="75354" y="354995"/>
                  </a:lnTo>
                  <a:lnTo>
                    <a:pt x="58780" y="354995"/>
                  </a:lnTo>
                  <a:lnTo>
                    <a:pt x="54581" y="350786"/>
                  </a:lnTo>
                  <a:lnTo>
                    <a:pt x="52482" y="346577"/>
                  </a:lnTo>
                  <a:lnTo>
                    <a:pt x="54581" y="344472"/>
                  </a:lnTo>
                  <a:lnTo>
                    <a:pt x="54581" y="340087"/>
                  </a:lnTo>
                  <a:lnTo>
                    <a:pt x="62281" y="336252"/>
                  </a:lnTo>
                  <a:lnTo>
                    <a:pt x="69451" y="283435"/>
                  </a:lnTo>
                  <a:close/>
                </a:path>
                <a:path w="755650" h="378460">
                  <a:moveTo>
                    <a:pt x="62281" y="336252"/>
                  </a:moveTo>
                  <a:lnTo>
                    <a:pt x="54581" y="340087"/>
                  </a:lnTo>
                  <a:lnTo>
                    <a:pt x="54581" y="344472"/>
                  </a:lnTo>
                  <a:lnTo>
                    <a:pt x="52482" y="346577"/>
                  </a:lnTo>
                  <a:lnTo>
                    <a:pt x="54581" y="350786"/>
                  </a:lnTo>
                  <a:lnTo>
                    <a:pt x="58780" y="354995"/>
                  </a:lnTo>
                  <a:lnTo>
                    <a:pt x="65078" y="354995"/>
                  </a:lnTo>
                  <a:lnTo>
                    <a:pt x="70632" y="352249"/>
                  </a:lnTo>
                  <a:lnTo>
                    <a:pt x="60879" y="346577"/>
                  </a:lnTo>
                  <a:lnTo>
                    <a:pt x="62281" y="336252"/>
                  </a:lnTo>
                  <a:close/>
                </a:path>
                <a:path w="755650" h="378460">
                  <a:moveTo>
                    <a:pt x="70632" y="352249"/>
                  </a:moveTo>
                  <a:lnTo>
                    <a:pt x="65078" y="354995"/>
                  </a:lnTo>
                  <a:lnTo>
                    <a:pt x="75354" y="354995"/>
                  </a:lnTo>
                  <a:lnTo>
                    <a:pt x="70632" y="352249"/>
                  </a:lnTo>
                  <a:close/>
                </a:path>
                <a:path w="755650" h="378460">
                  <a:moveTo>
                    <a:pt x="748924" y="0"/>
                  </a:moveTo>
                  <a:lnTo>
                    <a:pt x="742451" y="0"/>
                  </a:lnTo>
                  <a:lnTo>
                    <a:pt x="62281" y="336252"/>
                  </a:lnTo>
                  <a:lnTo>
                    <a:pt x="60879" y="346577"/>
                  </a:lnTo>
                  <a:lnTo>
                    <a:pt x="70632" y="352249"/>
                  </a:lnTo>
                  <a:lnTo>
                    <a:pt x="753122" y="14733"/>
                  </a:lnTo>
                  <a:lnTo>
                    <a:pt x="753122" y="10523"/>
                  </a:lnTo>
                  <a:lnTo>
                    <a:pt x="755221" y="8418"/>
                  </a:lnTo>
                  <a:lnTo>
                    <a:pt x="753122" y="4209"/>
                  </a:lnTo>
                  <a:lnTo>
                    <a:pt x="748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0110" y="3932753"/>
              <a:ext cx="702945" cy="355600"/>
            </a:xfrm>
            <a:custGeom>
              <a:avLst/>
              <a:gdLst/>
              <a:ahLst/>
              <a:cxnLst/>
              <a:rect l="l" t="t" r="r" b="b"/>
              <a:pathLst>
                <a:path w="702945" h="355600">
                  <a:moveTo>
                    <a:pt x="696441" y="16837"/>
                  </a:moveTo>
                  <a:lnTo>
                    <a:pt x="12595" y="354995"/>
                  </a:lnTo>
                  <a:lnTo>
                    <a:pt x="10496" y="354995"/>
                  </a:lnTo>
                  <a:lnTo>
                    <a:pt x="6297" y="354995"/>
                  </a:lnTo>
                  <a:lnTo>
                    <a:pt x="4198" y="352891"/>
                  </a:lnTo>
                  <a:lnTo>
                    <a:pt x="2099" y="350786"/>
                  </a:lnTo>
                  <a:lnTo>
                    <a:pt x="0" y="346577"/>
                  </a:lnTo>
                  <a:lnTo>
                    <a:pt x="2099" y="344472"/>
                  </a:lnTo>
                  <a:lnTo>
                    <a:pt x="2099" y="340087"/>
                  </a:lnTo>
                  <a:lnTo>
                    <a:pt x="6297" y="337982"/>
                  </a:lnTo>
                  <a:lnTo>
                    <a:pt x="689968" y="0"/>
                  </a:lnTo>
                  <a:lnTo>
                    <a:pt x="692243" y="0"/>
                  </a:lnTo>
                  <a:lnTo>
                    <a:pt x="696441" y="0"/>
                  </a:lnTo>
                  <a:lnTo>
                    <a:pt x="698540" y="2104"/>
                  </a:lnTo>
                  <a:lnTo>
                    <a:pt x="700640" y="4209"/>
                  </a:lnTo>
                  <a:lnTo>
                    <a:pt x="702739" y="8418"/>
                  </a:lnTo>
                  <a:lnTo>
                    <a:pt x="700640" y="10523"/>
                  </a:lnTo>
                  <a:lnTo>
                    <a:pt x="700640" y="14733"/>
                  </a:lnTo>
                  <a:lnTo>
                    <a:pt x="696441" y="1683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737628" y="4216188"/>
            <a:ext cx="115570" cy="95250"/>
          </a:xfrm>
          <a:custGeom>
            <a:avLst/>
            <a:gdLst/>
            <a:ahLst/>
            <a:cxnLst/>
            <a:rect l="l" t="t" r="r" b="b"/>
            <a:pathLst>
              <a:path w="115570" h="95250">
                <a:moveTo>
                  <a:pt x="60879" y="63141"/>
                </a:moveTo>
                <a:lnTo>
                  <a:pt x="115461" y="94887"/>
                </a:lnTo>
                <a:lnTo>
                  <a:pt x="0" y="94887"/>
                </a:lnTo>
                <a:lnTo>
                  <a:pt x="69451" y="0"/>
                </a:lnTo>
                <a:lnTo>
                  <a:pt x="60879" y="6314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5536" y="6329836"/>
            <a:ext cx="3371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50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002" y="6495077"/>
            <a:ext cx="54800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0168" y="6495077"/>
            <a:ext cx="117157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5" dirty="0">
                <a:latin typeface="Arial MT"/>
                <a:cs typeface="Arial MT"/>
              </a:rPr>
              <a:t>dor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2881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TableView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3444" y="1226057"/>
            <a:ext cx="59753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10" dirty="0">
                <a:latin typeface="Times New Roman"/>
                <a:cs typeface="Times New Roman"/>
              </a:rPr>
              <a:t>You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can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70" dirty="0">
                <a:latin typeface="Times New Roman"/>
                <a:cs typeface="Times New Roman"/>
              </a:rPr>
              <a:t>display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tables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using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380" dirty="0">
                <a:latin typeface="Times New Roman"/>
                <a:cs typeface="Times New Roman"/>
              </a:rPr>
              <a:t> </a:t>
            </a:r>
            <a:r>
              <a:rPr sz="2600" spc="-200" dirty="0">
                <a:latin typeface="Times New Roman"/>
                <a:cs typeface="Times New Roman"/>
              </a:rPr>
              <a:t>TableView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class.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539" y="1740407"/>
            <a:ext cx="5836920" cy="189280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758197" y="4259896"/>
            <a:ext cx="2348865" cy="2428875"/>
          </a:xfrm>
          <a:custGeom>
            <a:avLst/>
            <a:gdLst/>
            <a:ahLst/>
            <a:cxnLst/>
            <a:rect l="l" t="t" r="r" b="b"/>
            <a:pathLst>
              <a:path w="2348865" h="2428875">
                <a:moveTo>
                  <a:pt x="2348753" y="0"/>
                </a:moveTo>
                <a:lnTo>
                  <a:pt x="0" y="0"/>
                </a:lnTo>
                <a:lnTo>
                  <a:pt x="0" y="2428770"/>
                </a:lnTo>
                <a:lnTo>
                  <a:pt x="2348753" y="2428770"/>
                </a:lnTo>
                <a:lnTo>
                  <a:pt x="23487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7275" y="4019945"/>
            <a:ext cx="175260" cy="58419"/>
          </a:xfrm>
          <a:custGeom>
            <a:avLst/>
            <a:gdLst/>
            <a:ahLst/>
            <a:cxnLst/>
            <a:rect l="l" t="t" r="r" b="b"/>
            <a:pathLst>
              <a:path w="175260" h="58420">
                <a:moveTo>
                  <a:pt x="87470" y="0"/>
                </a:moveTo>
                <a:lnTo>
                  <a:pt x="0" y="58264"/>
                </a:lnTo>
                <a:lnTo>
                  <a:pt x="174924" y="58264"/>
                </a:lnTo>
                <a:lnTo>
                  <a:pt x="87470" y="0"/>
                </a:lnTo>
                <a:close/>
              </a:path>
            </a:pathLst>
          </a:custGeom>
          <a:ln w="117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752312" y="4070420"/>
          <a:ext cx="2366645" cy="262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655"/>
                <a:gridCol w="1172209"/>
              </a:tblGrid>
              <a:tr h="189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8275">
                <a:tc gridSpan="2">
                  <a:txBody>
                    <a:bodyPr/>
                    <a:lstStyle/>
                    <a:p>
                      <a:pPr marL="250825">
                        <a:lnSpc>
                          <a:spcPts val="1180"/>
                        </a:lnSpc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javafx.scene.control.TableView&lt;S&gt;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26398">
                <a:tc gridSpan="2"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-editable:</a:t>
                      </a: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BooleanProperty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-items: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65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ObjectProperty&lt;ObservableList&lt;S&gt;&gt;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-placeholder:</a:t>
                      </a: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ObjectProperty&lt;Node&gt;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6530" marR="475615" indent="-146050">
                        <a:lnSpc>
                          <a:spcPct val="147200"/>
                        </a:lnSpc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-selectionModel: ObjectProperty&lt; </a:t>
                      </a:r>
                      <a:r>
                        <a:rPr sz="1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TableViewSelectionModel&lt;S&gt;&gt;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74096">
                <a:tc gridSpan="2"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+TableView()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+TableView(items: ObservableList&lt;S&gt;)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163479" y="4526874"/>
            <a:ext cx="3459479" cy="2162175"/>
          </a:xfrm>
          <a:custGeom>
            <a:avLst/>
            <a:gdLst/>
            <a:ahLst/>
            <a:cxnLst/>
            <a:rect l="l" t="t" r="r" b="b"/>
            <a:pathLst>
              <a:path w="3459479" h="2162175">
                <a:moveTo>
                  <a:pt x="3459076" y="0"/>
                </a:moveTo>
                <a:lnTo>
                  <a:pt x="0" y="0"/>
                </a:lnTo>
                <a:lnTo>
                  <a:pt x="0" y="2161792"/>
                </a:lnTo>
                <a:lnTo>
                  <a:pt x="3459076" y="2161792"/>
                </a:lnTo>
                <a:lnTo>
                  <a:pt x="3459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58562" y="4542589"/>
            <a:ext cx="3387090" cy="14243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58115" marR="5080" indent="-146050">
              <a:lnSpc>
                <a:spcPct val="113300"/>
              </a:lnSpc>
              <a:spcBef>
                <a:spcPts val="85"/>
              </a:spcBef>
            </a:pPr>
            <a:r>
              <a:rPr sz="1000" spc="5" dirty="0">
                <a:latin typeface="Times New Roman"/>
                <a:cs typeface="Times New Roman"/>
              </a:rPr>
              <a:t>Specifies whether this TableView </a:t>
            </a:r>
            <a:r>
              <a:rPr sz="1000" spc="10" dirty="0">
                <a:latin typeface="Times New Roman"/>
                <a:cs typeface="Times New Roman"/>
              </a:rPr>
              <a:t>is </a:t>
            </a:r>
            <a:r>
              <a:rPr sz="1000" spc="5" dirty="0">
                <a:latin typeface="Times New Roman"/>
                <a:cs typeface="Times New Roman"/>
              </a:rPr>
              <a:t>editable. </a:t>
            </a:r>
            <a:r>
              <a:rPr sz="1000" dirty="0">
                <a:latin typeface="Times New Roman"/>
                <a:cs typeface="Times New Roman"/>
              </a:rPr>
              <a:t>For </a:t>
            </a:r>
            <a:r>
              <a:rPr sz="1000" spc="10" dirty="0">
                <a:latin typeface="Times New Roman"/>
                <a:cs typeface="Times New Roman"/>
              </a:rPr>
              <a:t>a </a:t>
            </a:r>
            <a:r>
              <a:rPr sz="1000" spc="5" dirty="0">
                <a:latin typeface="Times New Roman"/>
                <a:cs typeface="Times New Roman"/>
              </a:rPr>
              <a:t>cell </a:t>
            </a:r>
            <a:r>
              <a:rPr sz="1000" spc="10" dirty="0">
                <a:latin typeface="Times New Roman"/>
                <a:cs typeface="Times New Roman"/>
              </a:rPr>
              <a:t>to </a:t>
            </a:r>
            <a:r>
              <a:rPr sz="1000" spc="15" dirty="0">
                <a:latin typeface="Times New Roman"/>
                <a:cs typeface="Times New Roman"/>
              </a:rPr>
              <a:t>be 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editable, TableView, TableColumn, </a:t>
            </a:r>
            <a:r>
              <a:rPr sz="1000" spc="10" dirty="0">
                <a:latin typeface="Times New Roman"/>
                <a:cs typeface="Times New Roman"/>
              </a:rPr>
              <a:t>and </a:t>
            </a:r>
            <a:r>
              <a:rPr sz="1000" spc="5" dirty="0">
                <a:latin typeface="Times New Roman"/>
                <a:cs typeface="Times New Roman"/>
              </a:rPr>
              <a:t>TableCell </a:t>
            </a:r>
            <a:r>
              <a:rPr sz="1000" spc="10" dirty="0">
                <a:latin typeface="Times New Roman"/>
                <a:cs typeface="Times New Roman"/>
              </a:rPr>
              <a:t>for the </a:t>
            </a:r>
            <a:r>
              <a:rPr sz="1000" dirty="0">
                <a:latin typeface="Times New Roman"/>
                <a:cs typeface="Times New Roman"/>
              </a:rPr>
              <a:t>cell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should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all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be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true.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000" spc="10" dirty="0">
                <a:latin typeface="Times New Roman"/>
                <a:cs typeface="Times New Roman"/>
              </a:rPr>
              <a:t>The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data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model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for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the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TableViee.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869315">
              <a:lnSpc>
                <a:spcPct val="144600"/>
              </a:lnSpc>
            </a:pPr>
            <a:r>
              <a:rPr sz="1000" spc="10" dirty="0">
                <a:latin typeface="Times New Roman"/>
                <a:cs typeface="Times New Roman"/>
              </a:rPr>
              <a:t>This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Node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is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shown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when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table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has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no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contents.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Specifies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single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or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multiple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selections.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8562" y="6240292"/>
            <a:ext cx="237807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5" dirty="0">
                <a:latin typeface="Times New Roman"/>
                <a:cs typeface="Times New Roman"/>
              </a:rPr>
              <a:t>Creates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default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TableView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with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no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content.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7138" y="6465791"/>
            <a:ext cx="295656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-15" dirty="0">
                <a:latin typeface="Arial MT"/>
                <a:cs typeface="Arial MT"/>
              </a:rPr>
              <a:t>o</a:t>
            </a:r>
            <a:r>
              <a:rPr sz="1500" spc="-22" baseline="5555" dirty="0">
                <a:latin typeface="Times New Roman"/>
                <a:cs typeface="Times New Roman"/>
              </a:rPr>
              <a:t>Creates</a:t>
            </a:r>
            <a:r>
              <a:rPr sz="1500" spc="15" baseline="5555" dirty="0">
                <a:latin typeface="Times New Roman"/>
                <a:cs typeface="Times New Roman"/>
              </a:rPr>
              <a:t> a</a:t>
            </a:r>
            <a:r>
              <a:rPr sz="1500" spc="-7" baseline="5555" dirty="0">
                <a:latin typeface="Times New Roman"/>
                <a:cs typeface="Times New Roman"/>
              </a:rPr>
              <a:t> </a:t>
            </a:r>
            <a:r>
              <a:rPr sz="1500" spc="7" baseline="5555" dirty="0">
                <a:latin typeface="Times New Roman"/>
                <a:cs typeface="Times New Roman"/>
              </a:rPr>
              <a:t>default</a:t>
            </a:r>
            <a:r>
              <a:rPr sz="1500" spc="22" baseline="5555" dirty="0">
                <a:latin typeface="Times New Roman"/>
                <a:cs typeface="Times New Roman"/>
              </a:rPr>
              <a:t> </a:t>
            </a:r>
            <a:r>
              <a:rPr sz="1500" spc="7" baseline="5555" dirty="0">
                <a:latin typeface="Times New Roman"/>
                <a:cs typeface="Times New Roman"/>
              </a:rPr>
              <a:t>TableView</a:t>
            </a:r>
            <a:r>
              <a:rPr sz="1500" spc="15" baseline="5555" dirty="0">
                <a:latin typeface="Times New Roman"/>
                <a:cs typeface="Times New Roman"/>
              </a:rPr>
              <a:t> </a:t>
            </a:r>
            <a:r>
              <a:rPr sz="1500" spc="7" baseline="5555" dirty="0">
                <a:latin typeface="Times New Roman"/>
                <a:cs typeface="Times New Roman"/>
              </a:rPr>
              <a:t>with</a:t>
            </a:r>
            <a:r>
              <a:rPr sz="1500" baseline="5555" dirty="0">
                <a:latin typeface="Times New Roman"/>
                <a:cs typeface="Times New Roman"/>
              </a:rPr>
              <a:t> </a:t>
            </a:r>
            <a:r>
              <a:rPr sz="1500" spc="15" baseline="5555" dirty="0">
                <a:latin typeface="Times New Roman"/>
                <a:cs typeface="Times New Roman"/>
              </a:rPr>
              <a:t>the</a:t>
            </a:r>
            <a:r>
              <a:rPr sz="1500" spc="-22" baseline="5555" dirty="0">
                <a:latin typeface="Times New Roman"/>
                <a:cs typeface="Times New Roman"/>
              </a:rPr>
              <a:t> </a:t>
            </a:r>
            <a:r>
              <a:rPr sz="1500" spc="7" baseline="5555" dirty="0">
                <a:latin typeface="Times New Roman"/>
                <a:cs typeface="Times New Roman"/>
              </a:rPr>
              <a:t>specified</a:t>
            </a:r>
            <a:r>
              <a:rPr sz="1500" baseline="5555" dirty="0">
                <a:latin typeface="Times New Roman"/>
                <a:cs typeface="Times New Roman"/>
              </a:rPr>
              <a:t> </a:t>
            </a:r>
            <a:r>
              <a:rPr sz="1500" spc="7" baseline="5555" dirty="0">
                <a:latin typeface="Times New Roman"/>
                <a:cs typeface="Times New Roman"/>
              </a:rPr>
              <a:t>content.</a:t>
            </a:r>
            <a:endParaRPr sz="1500" baseline="555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8197" y="3826423"/>
            <a:ext cx="2337435" cy="186055"/>
          </a:xfrm>
          <a:prstGeom prst="rect">
            <a:avLst/>
          </a:prstGeom>
          <a:ln w="117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9259">
              <a:lnSpc>
                <a:spcPts val="1185"/>
              </a:lnSpc>
            </a:pPr>
            <a:r>
              <a:rPr sz="1000" i="1" spc="5" dirty="0">
                <a:latin typeface="Times New Roman"/>
                <a:cs typeface="Times New Roman"/>
              </a:rPr>
              <a:t>javafx.scene.control.Control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66886" y="3827135"/>
            <a:ext cx="3039110" cy="4813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97900"/>
              </a:lnSpc>
              <a:spcBef>
                <a:spcPts val="155"/>
              </a:spcBef>
            </a:pPr>
            <a:r>
              <a:rPr sz="1000" spc="10" dirty="0">
                <a:latin typeface="Times New Roman"/>
                <a:cs typeface="Times New Roman"/>
              </a:rPr>
              <a:t>The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getter</a:t>
            </a:r>
            <a:r>
              <a:rPr sz="900" spc="-275" dirty="0">
                <a:latin typeface="Courier New"/>
                <a:cs typeface="Courier New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and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setter</a:t>
            </a:r>
            <a:r>
              <a:rPr sz="900" spc="-280" dirty="0">
                <a:latin typeface="Courier New"/>
                <a:cs typeface="Courier New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methods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for property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values</a:t>
            </a:r>
            <a:r>
              <a:rPr sz="1000" spc="10" dirty="0">
                <a:latin typeface="Times New Roman"/>
                <a:cs typeface="Times New Roman"/>
              </a:rPr>
              <a:t> and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a </a:t>
            </a:r>
            <a:r>
              <a:rPr sz="1000" spc="5" dirty="0">
                <a:latin typeface="Times New Roman"/>
                <a:cs typeface="Times New Roman"/>
              </a:rPr>
              <a:t>getter for property </a:t>
            </a:r>
            <a:r>
              <a:rPr sz="1000" dirty="0">
                <a:latin typeface="Times New Roman"/>
                <a:cs typeface="Times New Roman"/>
              </a:rPr>
              <a:t>itself </a:t>
            </a:r>
            <a:r>
              <a:rPr sz="1000" spc="5" dirty="0">
                <a:latin typeface="Times New Roman"/>
                <a:cs typeface="Times New Roman"/>
              </a:rPr>
              <a:t>are provided </a:t>
            </a:r>
            <a:r>
              <a:rPr sz="1000" dirty="0">
                <a:latin typeface="Times New Roman"/>
                <a:cs typeface="Times New Roman"/>
              </a:rPr>
              <a:t>in </a:t>
            </a:r>
            <a:r>
              <a:rPr sz="1000" spc="5" dirty="0">
                <a:latin typeface="Times New Roman"/>
                <a:cs typeface="Times New Roman"/>
              </a:rPr>
              <a:t>the class, </a:t>
            </a:r>
            <a:r>
              <a:rPr sz="1000" spc="10" dirty="0">
                <a:latin typeface="Times New Roman"/>
                <a:cs typeface="Times New Roman"/>
              </a:rPr>
              <a:t>but 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omitted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in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UML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diagram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for</a:t>
            </a:r>
            <a:r>
              <a:rPr sz="1000" dirty="0">
                <a:latin typeface="Times New Roman"/>
                <a:cs typeface="Times New Roman"/>
              </a:rPr>
              <a:t> brevity.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50668" y="4311430"/>
            <a:ext cx="701675" cy="352425"/>
            <a:chOff x="3850668" y="4311430"/>
            <a:chExt cx="701675" cy="352425"/>
          </a:xfrm>
        </p:grpSpPr>
        <p:sp>
          <p:nvSpPr>
            <p:cNvPr id="17" name="object 17"/>
            <p:cNvSpPr/>
            <p:nvPr/>
          </p:nvSpPr>
          <p:spPr>
            <a:xfrm>
              <a:off x="3850668" y="4312566"/>
              <a:ext cx="700405" cy="351155"/>
            </a:xfrm>
            <a:custGeom>
              <a:avLst/>
              <a:gdLst/>
              <a:ahLst/>
              <a:cxnLst/>
              <a:rect l="l" t="t" r="r" b="b"/>
              <a:pathLst>
                <a:path w="700404" h="351154">
                  <a:moveTo>
                    <a:pt x="64378" y="263407"/>
                  </a:moveTo>
                  <a:lnTo>
                    <a:pt x="0" y="351047"/>
                  </a:lnTo>
                  <a:lnTo>
                    <a:pt x="107026" y="351047"/>
                  </a:lnTo>
                  <a:lnTo>
                    <a:pt x="70129" y="329624"/>
                  </a:lnTo>
                  <a:lnTo>
                    <a:pt x="54486" y="329624"/>
                  </a:lnTo>
                  <a:lnTo>
                    <a:pt x="50594" y="325729"/>
                  </a:lnTo>
                  <a:lnTo>
                    <a:pt x="48648" y="321672"/>
                  </a:lnTo>
                  <a:lnTo>
                    <a:pt x="50594" y="319724"/>
                  </a:lnTo>
                  <a:lnTo>
                    <a:pt x="50594" y="315829"/>
                  </a:lnTo>
                  <a:lnTo>
                    <a:pt x="57712" y="312283"/>
                  </a:lnTo>
                  <a:lnTo>
                    <a:pt x="64378" y="263407"/>
                  </a:lnTo>
                  <a:close/>
                </a:path>
                <a:path w="700404" h="351154">
                  <a:moveTo>
                    <a:pt x="57712" y="312283"/>
                  </a:moveTo>
                  <a:lnTo>
                    <a:pt x="50594" y="315829"/>
                  </a:lnTo>
                  <a:lnTo>
                    <a:pt x="50594" y="319724"/>
                  </a:lnTo>
                  <a:lnTo>
                    <a:pt x="48648" y="321672"/>
                  </a:lnTo>
                  <a:lnTo>
                    <a:pt x="50594" y="325729"/>
                  </a:lnTo>
                  <a:lnTo>
                    <a:pt x="54486" y="329624"/>
                  </a:lnTo>
                  <a:lnTo>
                    <a:pt x="60324" y="329624"/>
                  </a:lnTo>
                  <a:lnTo>
                    <a:pt x="65614" y="327003"/>
                  </a:lnTo>
                  <a:lnTo>
                    <a:pt x="56432" y="321672"/>
                  </a:lnTo>
                  <a:lnTo>
                    <a:pt x="57712" y="312283"/>
                  </a:lnTo>
                  <a:close/>
                </a:path>
                <a:path w="700404" h="351154">
                  <a:moveTo>
                    <a:pt x="65614" y="327003"/>
                  </a:moveTo>
                  <a:lnTo>
                    <a:pt x="60324" y="329624"/>
                  </a:lnTo>
                  <a:lnTo>
                    <a:pt x="70129" y="329624"/>
                  </a:lnTo>
                  <a:lnTo>
                    <a:pt x="65614" y="327003"/>
                  </a:lnTo>
                  <a:close/>
                </a:path>
                <a:path w="700404" h="351154">
                  <a:moveTo>
                    <a:pt x="694215" y="0"/>
                  </a:moveTo>
                  <a:lnTo>
                    <a:pt x="688215" y="0"/>
                  </a:lnTo>
                  <a:lnTo>
                    <a:pt x="57712" y="312283"/>
                  </a:lnTo>
                  <a:lnTo>
                    <a:pt x="56432" y="321672"/>
                  </a:lnTo>
                  <a:lnTo>
                    <a:pt x="65614" y="327003"/>
                  </a:lnTo>
                  <a:lnTo>
                    <a:pt x="698107" y="13632"/>
                  </a:lnTo>
                  <a:lnTo>
                    <a:pt x="698107" y="9737"/>
                  </a:lnTo>
                  <a:lnTo>
                    <a:pt x="700053" y="7790"/>
                  </a:lnTo>
                  <a:lnTo>
                    <a:pt x="698107" y="3895"/>
                  </a:lnTo>
                  <a:lnTo>
                    <a:pt x="694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99317" y="4312566"/>
              <a:ext cx="651510" cy="330200"/>
            </a:xfrm>
            <a:custGeom>
              <a:avLst/>
              <a:gdLst/>
              <a:ahLst/>
              <a:cxnLst/>
              <a:rect l="l" t="t" r="r" b="b"/>
              <a:pathLst>
                <a:path w="651510" h="330200">
                  <a:moveTo>
                    <a:pt x="645566" y="15580"/>
                  </a:moveTo>
                  <a:lnTo>
                    <a:pt x="11675" y="329624"/>
                  </a:lnTo>
                  <a:lnTo>
                    <a:pt x="9729" y="329624"/>
                  </a:lnTo>
                  <a:lnTo>
                    <a:pt x="5837" y="329624"/>
                  </a:lnTo>
                  <a:lnTo>
                    <a:pt x="3891" y="327677"/>
                  </a:lnTo>
                  <a:lnTo>
                    <a:pt x="1945" y="325729"/>
                  </a:lnTo>
                  <a:lnTo>
                    <a:pt x="0" y="321672"/>
                  </a:lnTo>
                  <a:lnTo>
                    <a:pt x="1945" y="319724"/>
                  </a:lnTo>
                  <a:lnTo>
                    <a:pt x="1945" y="315829"/>
                  </a:lnTo>
                  <a:lnTo>
                    <a:pt x="5837" y="313881"/>
                  </a:lnTo>
                  <a:lnTo>
                    <a:pt x="639566" y="0"/>
                  </a:lnTo>
                  <a:lnTo>
                    <a:pt x="641674" y="0"/>
                  </a:lnTo>
                  <a:lnTo>
                    <a:pt x="645566" y="0"/>
                  </a:lnTo>
                  <a:lnTo>
                    <a:pt x="647512" y="1947"/>
                  </a:lnTo>
                  <a:lnTo>
                    <a:pt x="649458" y="3895"/>
                  </a:lnTo>
                  <a:lnTo>
                    <a:pt x="651404" y="7790"/>
                  </a:lnTo>
                  <a:lnTo>
                    <a:pt x="649458" y="9737"/>
                  </a:lnTo>
                  <a:lnTo>
                    <a:pt x="649458" y="13632"/>
                  </a:lnTo>
                  <a:lnTo>
                    <a:pt x="645566" y="15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850668" y="4575974"/>
            <a:ext cx="107314" cy="88265"/>
          </a:xfrm>
          <a:custGeom>
            <a:avLst/>
            <a:gdLst/>
            <a:ahLst/>
            <a:cxnLst/>
            <a:rect l="l" t="t" r="r" b="b"/>
            <a:pathLst>
              <a:path w="107314" h="88264">
                <a:moveTo>
                  <a:pt x="56432" y="58264"/>
                </a:moveTo>
                <a:lnTo>
                  <a:pt x="107026" y="87640"/>
                </a:lnTo>
                <a:lnTo>
                  <a:pt x="0" y="87640"/>
                </a:lnTo>
                <a:lnTo>
                  <a:pt x="64378" y="0"/>
                </a:lnTo>
                <a:lnTo>
                  <a:pt x="56432" y="582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10108" y="6314947"/>
            <a:ext cx="3270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spc="-8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672845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</a:t>
            </a:r>
            <a:r>
              <a:rPr spc="-25" dirty="0"/>
              <a:t> </a:t>
            </a:r>
            <a:r>
              <a:rPr spc="-90" dirty="0"/>
              <a:t>TableColumn</a:t>
            </a:r>
            <a:r>
              <a:rPr spc="-15" dirty="0"/>
              <a:t> Class</a:t>
            </a:r>
          </a:p>
        </p:txBody>
      </p:sp>
      <p:sp>
        <p:nvSpPr>
          <p:cNvPr id="3" name="object 3"/>
          <p:cNvSpPr/>
          <p:nvPr/>
        </p:nvSpPr>
        <p:spPr>
          <a:xfrm>
            <a:off x="2268769" y="1495141"/>
            <a:ext cx="218440" cy="73025"/>
          </a:xfrm>
          <a:custGeom>
            <a:avLst/>
            <a:gdLst/>
            <a:ahLst/>
            <a:cxnLst/>
            <a:rect l="l" t="t" r="r" b="b"/>
            <a:pathLst>
              <a:path w="218439" h="73025">
                <a:moveTo>
                  <a:pt x="109007" y="0"/>
                </a:moveTo>
                <a:lnTo>
                  <a:pt x="0" y="72890"/>
                </a:lnTo>
                <a:lnTo>
                  <a:pt x="217994" y="72890"/>
                </a:lnTo>
                <a:lnTo>
                  <a:pt x="109007" y="0"/>
                </a:lnTo>
                <a:close/>
              </a:path>
            </a:pathLst>
          </a:custGeom>
          <a:ln w="146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4198" y="1558313"/>
          <a:ext cx="2949575" cy="454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6215"/>
                <a:gridCol w="1460499"/>
              </a:tblGrid>
              <a:tr h="2357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3771">
                <a:tc gridSpan="2">
                  <a:txBody>
                    <a:bodyPr/>
                    <a:lstStyle/>
                    <a:p>
                      <a:pPr marL="137795">
                        <a:lnSpc>
                          <a:spcPts val="1475"/>
                        </a:lnSpc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javafx.scene.control.TableColumn&lt;S,</a:t>
                      </a:r>
                      <a:r>
                        <a:rPr sz="12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T&gt;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17368">
                <a:tc gridSpan="2"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-editable:</a:t>
                      </a:r>
                      <a:r>
                        <a:rPr sz="125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BooleanProperty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20345" marR="1905" indent="-182245">
                        <a:lnSpc>
                          <a:spcPts val="2200"/>
                        </a:lnSpc>
                        <a:spcBef>
                          <a:spcPts val="185"/>
                        </a:spcBef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-cellValueFactory: </a:t>
                      </a:r>
                      <a:r>
                        <a:rPr sz="12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ObjectProperty&lt;Callback&lt;TableColumn. </a:t>
                      </a:r>
                      <a:r>
                        <a:rPr sz="1250" spc="-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CellDataFeatures&lt;S,T&gt;,ObservableValue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203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50" spc="10" dirty="0">
                          <a:latin typeface="Times New Roman"/>
                          <a:cs typeface="Times New Roman"/>
                        </a:rPr>
                        <a:t>&lt;T&gt;&gt;&gt;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-graphic: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ObjectProperty&lt;Node&gt;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10" dirty="0">
                          <a:latin typeface="Times New Roman"/>
                          <a:cs typeface="Times New Roman"/>
                        </a:rPr>
                        <a:t>-id:</a:t>
                      </a:r>
                      <a:r>
                        <a:rPr sz="125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StringProperty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-resizable:</a:t>
                      </a:r>
                      <a:r>
                        <a:rPr sz="125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BooleanProperty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-sortable:</a:t>
                      </a:r>
                      <a:r>
                        <a:rPr sz="125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BooleanProperty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-text:</a:t>
                      </a:r>
                      <a:r>
                        <a:rPr sz="125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StringProperty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-style:</a:t>
                      </a:r>
                      <a:r>
                        <a:rPr sz="125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StringProperty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-visible:</a:t>
                      </a:r>
                      <a:r>
                        <a:rPr sz="12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BooleanProperty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02207">
                <a:tc gridSpan="2"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+TableColumn()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50" spc="5" dirty="0">
                          <a:latin typeface="Times New Roman"/>
                          <a:cs typeface="Times New Roman"/>
                        </a:rPr>
                        <a:t>+TableColumn(text:</a:t>
                      </a:r>
                      <a:r>
                        <a:rPr sz="12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5" dirty="0">
                          <a:latin typeface="Times New Roman"/>
                          <a:cs typeface="Times New Roman"/>
                        </a:rPr>
                        <a:t>String)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06053" y="2087847"/>
            <a:ext cx="4294505" cy="79121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50" spc="5" dirty="0">
                <a:latin typeface="Times New Roman"/>
                <a:cs typeface="Times New Roman"/>
              </a:rPr>
              <a:t>Specifies whether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this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TableColumn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allows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editing.</a:t>
            </a:r>
            <a:endParaRPr sz="1250">
              <a:latin typeface="Times New Roman"/>
              <a:cs typeface="Times New Roman"/>
            </a:endParaRPr>
          </a:p>
          <a:p>
            <a:pPr marL="194310" marR="5080" indent="-182245">
              <a:lnSpc>
                <a:spcPct val="113599"/>
              </a:lnSpc>
              <a:spcBef>
                <a:spcPts val="455"/>
              </a:spcBef>
            </a:pPr>
            <a:r>
              <a:rPr sz="1250" spc="5" dirty="0">
                <a:latin typeface="Times New Roman"/>
                <a:cs typeface="Times New Roman"/>
              </a:rPr>
              <a:t>The cell value factory </a:t>
            </a:r>
            <a:r>
              <a:rPr sz="1250" spc="10" dirty="0">
                <a:latin typeface="Times New Roman"/>
                <a:cs typeface="Times New Roman"/>
              </a:rPr>
              <a:t>to </a:t>
            </a:r>
            <a:r>
              <a:rPr sz="1250" spc="5" dirty="0">
                <a:latin typeface="Times New Roman"/>
                <a:cs typeface="Times New Roman"/>
              </a:rPr>
              <a:t>specify </a:t>
            </a:r>
            <a:r>
              <a:rPr sz="1250" spc="15" dirty="0">
                <a:latin typeface="Times New Roman"/>
                <a:cs typeface="Times New Roman"/>
              </a:rPr>
              <a:t>how </a:t>
            </a:r>
            <a:r>
              <a:rPr sz="1250" spc="10" dirty="0">
                <a:latin typeface="Times New Roman"/>
                <a:cs typeface="Times New Roman"/>
              </a:rPr>
              <a:t>to </a:t>
            </a:r>
            <a:r>
              <a:rPr sz="1250" spc="5" dirty="0">
                <a:latin typeface="Times New Roman"/>
                <a:cs typeface="Times New Roman"/>
              </a:rPr>
              <a:t>populate all </a:t>
            </a:r>
            <a:r>
              <a:rPr sz="1250" dirty="0">
                <a:latin typeface="Times New Roman"/>
                <a:cs typeface="Times New Roman"/>
              </a:rPr>
              <a:t>cells </a:t>
            </a:r>
            <a:r>
              <a:rPr sz="1250" spc="5" dirty="0">
                <a:latin typeface="Times New Roman"/>
                <a:cs typeface="Times New Roman"/>
              </a:rPr>
              <a:t>within </a:t>
            </a:r>
            <a:r>
              <a:rPr sz="1250" spc="10" dirty="0">
                <a:latin typeface="Times New Roman"/>
                <a:cs typeface="Times New Roman"/>
              </a:rPr>
              <a:t>a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single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column.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6053" y="3463039"/>
            <a:ext cx="3435350" cy="2507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164590">
              <a:lnSpc>
                <a:spcPct val="144000"/>
              </a:lnSpc>
              <a:spcBef>
                <a:spcPts val="90"/>
              </a:spcBef>
            </a:pPr>
            <a:r>
              <a:rPr sz="1250" spc="10" dirty="0">
                <a:latin typeface="Times New Roman"/>
                <a:cs typeface="Times New Roman"/>
              </a:rPr>
              <a:t>The </a:t>
            </a:r>
            <a:r>
              <a:rPr sz="1250" spc="5" dirty="0">
                <a:latin typeface="Times New Roman"/>
                <a:cs typeface="Times New Roman"/>
              </a:rPr>
              <a:t>graphic for this TableColumn.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The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id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for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this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TableColumn.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250" spc="5" dirty="0">
                <a:latin typeface="Times New Roman"/>
                <a:cs typeface="Times New Roman"/>
              </a:rPr>
              <a:t>Indicates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whether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15" dirty="0">
                <a:latin typeface="Times New Roman"/>
                <a:cs typeface="Times New Roman"/>
              </a:rPr>
              <a:t>the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column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is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resizable.</a:t>
            </a:r>
            <a:endParaRPr sz="1250">
              <a:latin typeface="Times New Roman"/>
              <a:cs typeface="Times New Roman"/>
            </a:endParaRPr>
          </a:p>
          <a:p>
            <a:pPr marL="12700" marR="770255">
              <a:lnSpc>
                <a:spcPct val="144100"/>
              </a:lnSpc>
              <a:spcBef>
                <a:spcPts val="20"/>
              </a:spcBef>
            </a:pPr>
            <a:r>
              <a:rPr sz="1250" spc="5" dirty="0">
                <a:latin typeface="Times New Roman"/>
                <a:cs typeface="Times New Roman"/>
              </a:rPr>
              <a:t>Indicates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whether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15" dirty="0">
                <a:latin typeface="Times New Roman"/>
                <a:cs typeface="Times New Roman"/>
              </a:rPr>
              <a:t>the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column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is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sortable.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Text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in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the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table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column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header.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250" spc="5" dirty="0">
                <a:latin typeface="Times New Roman"/>
                <a:cs typeface="Times New Roman"/>
              </a:rPr>
              <a:t>Specify</a:t>
            </a:r>
            <a:r>
              <a:rPr sz="1250" spc="-2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the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15" dirty="0">
                <a:latin typeface="Times New Roman"/>
                <a:cs typeface="Times New Roman"/>
              </a:rPr>
              <a:t>CSS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style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for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spc="15" dirty="0">
                <a:latin typeface="Times New Roman"/>
                <a:cs typeface="Times New Roman"/>
              </a:rPr>
              <a:t>the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column.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ts val="2300"/>
              </a:lnSpc>
              <a:spcBef>
                <a:spcPts val="70"/>
              </a:spcBef>
            </a:pPr>
            <a:r>
              <a:rPr sz="1250" spc="5" dirty="0">
                <a:latin typeface="Times New Roman"/>
                <a:cs typeface="Times New Roman"/>
              </a:rPr>
              <a:t>Specify whether </a:t>
            </a:r>
            <a:r>
              <a:rPr sz="1250" spc="15" dirty="0">
                <a:latin typeface="Times New Roman"/>
                <a:cs typeface="Times New Roman"/>
              </a:rPr>
              <a:t>the </a:t>
            </a:r>
            <a:r>
              <a:rPr sz="1250" spc="10" dirty="0">
                <a:latin typeface="Times New Roman"/>
                <a:cs typeface="Times New Roman"/>
              </a:rPr>
              <a:t>column is </a:t>
            </a:r>
            <a:r>
              <a:rPr sz="1250" dirty="0">
                <a:latin typeface="Times New Roman"/>
                <a:cs typeface="Times New Roman"/>
              </a:rPr>
              <a:t>visible </a:t>
            </a:r>
            <a:r>
              <a:rPr sz="1250" spc="5" dirty="0">
                <a:latin typeface="Times New Roman"/>
                <a:cs typeface="Times New Roman"/>
              </a:rPr>
              <a:t>(default: true).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Creates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a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default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TableColumn.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50" spc="5" dirty="0">
                <a:latin typeface="Times New Roman"/>
                <a:cs typeface="Times New Roman"/>
              </a:rPr>
              <a:t>Creates </a:t>
            </a:r>
            <a:r>
              <a:rPr sz="1250" spc="10" dirty="0">
                <a:latin typeface="Times New Roman"/>
                <a:cs typeface="Times New Roman"/>
              </a:rPr>
              <a:t>a </a:t>
            </a:r>
            <a:r>
              <a:rPr sz="1250" spc="5" dirty="0">
                <a:latin typeface="Times New Roman"/>
                <a:cs typeface="Times New Roman"/>
              </a:rPr>
              <a:t>TableView with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the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specified</a:t>
            </a:r>
            <a:r>
              <a:rPr sz="1250" spc="3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header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text.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1534" y="1254888"/>
            <a:ext cx="2913380" cy="231140"/>
          </a:xfrm>
          <a:prstGeom prst="rect">
            <a:avLst/>
          </a:prstGeom>
          <a:ln w="1468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735">
              <a:lnSpc>
                <a:spcPts val="1475"/>
              </a:lnSpc>
            </a:pPr>
            <a:r>
              <a:rPr sz="1250" spc="5" dirty="0">
                <a:latin typeface="Times New Roman"/>
                <a:cs typeface="Times New Roman"/>
              </a:rPr>
              <a:t>java.lang.Object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4915" y="1258843"/>
            <a:ext cx="3780154" cy="59309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7600"/>
              </a:lnSpc>
              <a:spcBef>
                <a:spcPts val="170"/>
              </a:spcBef>
            </a:pPr>
            <a:r>
              <a:rPr sz="1250" spc="-10" dirty="0">
                <a:latin typeface="Times New Roman"/>
                <a:cs typeface="Times New Roman"/>
              </a:rPr>
              <a:t>T</a:t>
            </a:r>
            <a:r>
              <a:rPr sz="1250" spc="20" dirty="0">
                <a:latin typeface="Times New Roman"/>
                <a:cs typeface="Times New Roman"/>
              </a:rPr>
              <a:t>h</a:t>
            </a:r>
            <a:r>
              <a:rPr sz="1250" spc="10" dirty="0">
                <a:latin typeface="Times New Roman"/>
                <a:cs typeface="Times New Roman"/>
              </a:rPr>
              <a:t>e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ourier New"/>
                <a:cs typeface="Courier New"/>
              </a:rPr>
              <a:t>getter</a:t>
            </a:r>
            <a:r>
              <a:rPr sz="1100" spc="-335" dirty="0">
                <a:latin typeface="Courier New"/>
                <a:cs typeface="Courier New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a</a:t>
            </a:r>
            <a:r>
              <a:rPr sz="1250" dirty="0">
                <a:latin typeface="Times New Roman"/>
                <a:cs typeface="Times New Roman"/>
              </a:rPr>
              <a:t>n</a:t>
            </a:r>
            <a:r>
              <a:rPr sz="1250" spc="15" dirty="0">
                <a:latin typeface="Times New Roman"/>
                <a:cs typeface="Times New Roman"/>
              </a:rPr>
              <a:t>d </a:t>
            </a:r>
            <a:r>
              <a:rPr sz="1100" spc="5" dirty="0">
                <a:latin typeface="Courier New"/>
                <a:cs typeface="Courier New"/>
              </a:rPr>
              <a:t>setter</a:t>
            </a:r>
            <a:r>
              <a:rPr sz="1100" spc="-340" dirty="0">
                <a:latin typeface="Courier New"/>
                <a:cs typeface="Courier New"/>
              </a:rPr>
              <a:t> </a:t>
            </a:r>
            <a:r>
              <a:rPr sz="1250" spc="15" dirty="0">
                <a:latin typeface="Times New Roman"/>
                <a:cs typeface="Times New Roman"/>
              </a:rPr>
              <a:t>m</a:t>
            </a:r>
            <a:r>
              <a:rPr sz="1250" spc="-10" dirty="0">
                <a:latin typeface="Times New Roman"/>
                <a:cs typeface="Times New Roman"/>
              </a:rPr>
              <a:t>et</a:t>
            </a:r>
            <a:r>
              <a:rPr sz="1250" spc="20" dirty="0">
                <a:latin typeface="Times New Roman"/>
                <a:cs typeface="Times New Roman"/>
              </a:rPr>
              <a:t>h</a:t>
            </a:r>
            <a:r>
              <a:rPr sz="1250" dirty="0">
                <a:latin typeface="Times New Roman"/>
                <a:cs typeface="Times New Roman"/>
              </a:rPr>
              <a:t>o</a:t>
            </a:r>
            <a:r>
              <a:rPr sz="1250" spc="20" dirty="0">
                <a:latin typeface="Times New Roman"/>
                <a:cs typeface="Times New Roman"/>
              </a:rPr>
              <a:t>d</a:t>
            </a:r>
            <a:r>
              <a:rPr sz="1250" spc="10" dirty="0">
                <a:latin typeface="Times New Roman"/>
                <a:cs typeface="Times New Roman"/>
              </a:rPr>
              <a:t>s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f</a:t>
            </a:r>
            <a:r>
              <a:rPr sz="1250" dirty="0">
                <a:latin typeface="Times New Roman"/>
                <a:cs typeface="Times New Roman"/>
              </a:rPr>
              <a:t>o</a:t>
            </a:r>
            <a:r>
              <a:rPr sz="1250" spc="10" dirty="0">
                <a:latin typeface="Times New Roman"/>
                <a:cs typeface="Times New Roman"/>
              </a:rPr>
              <a:t>r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25" dirty="0">
                <a:latin typeface="Times New Roman"/>
                <a:cs typeface="Times New Roman"/>
              </a:rPr>
              <a:t>p</a:t>
            </a:r>
            <a:r>
              <a:rPr sz="1250" dirty="0">
                <a:latin typeface="Times New Roman"/>
                <a:cs typeface="Times New Roman"/>
              </a:rPr>
              <a:t>ro</a:t>
            </a:r>
            <a:r>
              <a:rPr sz="1250" spc="20" dirty="0">
                <a:latin typeface="Times New Roman"/>
                <a:cs typeface="Times New Roman"/>
              </a:rPr>
              <a:t>p</a:t>
            </a:r>
            <a:r>
              <a:rPr sz="1250" spc="-10" dirty="0">
                <a:latin typeface="Times New Roman"/>
                <a:cs typeface="Times New Roman"/>
              </a:rPr>
              <a:t>e</a:t>
            </a:r>
            <a:r>
              <a:rPr sz="1250" dirty="0">
                <a:latin typeface="Times New Roman"/>
                <a:cs typeface="Times New Roman"/>
              </a:rPr>
              <a:t>r</a:t>
            </a:r>
            <a:r>
              <a:rPr sz="1250" spc="10" dirty="0">
                <a:latin typeface="Times New Roman"/>
                <a:cs typeface="Times New Roman"/>
              </a:rPr>
              <a:t>ty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v</a:t>
            </a:r>
            <a:r>
              <a:rPr sz="1250" spc="10" dirty="0">
                <a:latin typeface="Times New Roman"/>
                <a:cs typeface="Times New Roman"/>
              </a:rPr>
              <a:t>a</a:t>
            </a:r>
            <a:r>
              <a:rPr sz="1250" spc="-10" dirty="0">
                <a:latin typeface="Times New Roman"/>
                <a:cs typeface="Times New Roman"/>
              </a:rPr>
              <a:t>l</a:t>
            </a:r>
            <a:r>
              <a:rPr sz="1250" spc="20" dirty="0">
                <a:latin typeface="Times New Roman"/>
                <a:cs typeface="Times New Roman"/>
              </a:rPr>
              <a:t>u</a:t>
            </a:r>
            <a:r>
              <a:rPr sz="1250" spc="-10" dirty="0">
                <a:latin typeface="Times New Roman"/>
                <a:cs typeface="Times New Roman"/>
              </a:rPr>
              <a:t>e</a:t>
            </a:r>
            <a:r>
              <a:rPr sz="1250" spc="10" dirty="0">
                <a:latin typeface="Times New Roman"/>
                <a:cs typeface="Times New Roman"/>
              </a:rPr>
              <a:t>s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a</a:t>
            </a:r>
            <a:r>
              <a:rPr sz="1250" dirty="0">
                <a:latin typeface="Times New Roman"/>
                <a:cs typeface="Times New Roman"/>
              </a:rPr>
              <a:t>n</a:t>
            </a:r>
            <a:r>
              <a:rPr sz="1250" spc="10" dirty="0">
                <a:latin typeface="Times New Roman"/>
                <a:cs typeface="Times New Roman"/>
              </a:rPr>
              <a:t>d  a </a:t>
            </a:r>
            <a:r>
              <a:rPr sz="1250" dirty="0">
                <a:latin typeface="Times New Roman"/>
                <a:cs typeface="Times New Roman"/>
              </a:rPr>
              <a:t>getter </a:t>
            </a:r>
            <a:r>
              <a:rPr sz="1250" spc="5" dirty="0">
                <a:latin typeface="Times New Roman"/>
                <a:cs typeface="Times New Roman"/>
              </a:rPr>
              <a:t>for property itself </a:t>
            </a:r>
            <a:r>
              <a:rPr sz="1250" spc="10" dirty="0">
                <a:latin typeface="Times New Roman"/>
                <a:cs typeface="Times New Roman"/>
              </a:rPr>
              <a:t>are </a:t>
            </a:r>
            <a:r>
              <a:rPr sz="1250" spc="5" dirty="0">
                <a:latin typeface="Times New Roman"/>
                <a:cs typeface="Times New Roman"/>
              </a:rPr>
              <a:t>provided </a:t>
            </a:r>
            <a:r>
              <a:rPr sz="1250" dirty="0">
                <a:latin typeface="Times New Roman"/>
                <a:cs typeface="Times New Roman"/>
              </a:rPr>
              <a:t>in </a:t>
            </a:r>
            <a:r>
              <a:rPr sz="1250" spc="5" dirty="0">
                <a:latin typeface="Times New Roman"/>
                <a:cs typeface="Times New Roman"/>
              </a:rPr>
              <a:t>the class, </a:t>
            </a:r>
            <a:r>
              <a:rPr sz="1250" spc="10" dirty="0">
                <a:latin typeface="Times New Roman"/>
                <a:cs typeface="Times New Roman"/>
              </a:rPr>
              <a:t>but 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omitted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in </a:t>
            </a:r>
            <a:r>
              <a:rPr sz="1250" spc="10" dirty="0">
                <a:latin typeface="Times New Roman"/>
                <a:cs typeface="Times New Roman"/>
              </a:rPr>
              <a:t>the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UML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diagram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for</a:t>
            </a:r>
            <a:r>
              <a:rPr sz="1250" dirty="0">
                <a:latin typeface="Times New Roman"/>
                <a:cs typeface="Times New Roman"/>
              </a:rPr>
              <a:t> brevity.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19221" y="1858377"/>
            <a:ext cx="874394" cy="438784"/>
            <a:chOff x="3519221" y="1858377"/>
            <a:chExt cx="874394" cy="438784"/>
          </a:xfrm>
        </p:grpSpPr>
        <p:sp>
          <p:nvSpPr>
            <p:cNvPr id="10" name="object 10"/>
            <p:cNvSpPr/>
            <p:nvPr/>
          </p:nvSpPr>
          <p:spPr>
            <a:xfrm>
              <a:off x="3519221" y="1859794"/>
              <a:ext cx="872490" cy="437515"/>
            </a:xfrm>
            <a:custGeom>
              <a:avLst/>
              <a:gdLst/>
              <a:ahLst/>
              <a:cxnLst/>
              <a:rect l="l" t="t" r="r" b="b"/>
              <a:pathLst>
                <a:path w="872489" h="437514">
                  <a:moveTo>
                    <a:pt x="80229" y="327802"/>
                  </a:moveTo>
                  <a:lnTo>
                    <a:pt x="0" y="437137"/>
                  </a:lnTo>
                  <a:lnTo>
                    <a:pt x="133379" y="437137"/>
                  </a:lnTo>
                  <a:lnTo>
                    <a:pt x="87048" y="410208"/>
                  </a:lnTo>
                  <a:lnTo>
                    <a:pt x="67902" y="410208"/>
                  </a:lnTo>
                  <a:lnTo>
                    <a:pt x="63052" y="405349"/>
                  </a:lnTo>
                  <a:lnTo>
                    <a:pt x="60627" y="400490"/>
                  </a:lnTo>
                  <a:lnTo>
                    <a:pt x="63052" y="398060"/>
                  </a:lnTo>
                  <a:lnTo>
                    <a:pt x="63052" y="393606"/>
                  </a:lnTo>
                  <a:lnTo>
                    <a:pt x="71863" y="389214"/>
                  </a:lnTo>
                  <a:lnTo>
                    <a:pt x="80229" y="327802"/>
                  </a:lnTo>
                  <a:close/>
                </a:path>
                <a:path w="872489" h="437514">
                  <a:moveTo>
                    <a:pt x="71863" y="389214"/>
                  </a:moveTo>
                  <a:lnTo>
                    <a:pt x="63052" y="393606"/>
                  </a:lnTo>
                  <a:lnTo>
                    <a:pt x="63052" y="398060"/>
                  </a:lnTo>
                  <a:lnTo>
                    <a:pt x="60627" y="400490"/>
                  </a:lnTo>
                  <a:lnTo>
                    <a:pt x="63052" y="405349"/>
                  </a:lnTo>
                  <a:lnTo>
                    <a:pt x="67902" y="410208"/>
                  </a:lnTo>
                  <a:lnTo>
                    <a:pt x="75177" y="410208"/>
                  </a:lnTo>
                  <a:lnTo>
                    <a:pt x="81591" y="407037"/>
                  </a:lnTo>
                  <a:lnTo>
                    <a:pt x="70327" y="400490"/>
                  </a:lnTo>
                  <a:lnTo>
                    <a:pt x="71863" y="389214"/>
                  </a:lnTo>
                  <a:close/>
                </a:path>
                <a:path w="872489" h="437514">
                  <a:moveTo>
                    <a:pt x="81591" y="407037"/>
                  </a:moveTo>
                  <a:lnTo>
                    <a:pt x="75177" y="410208"/>
                  </a:lnTo>
                  <a:lnTo>
                    <a:pt x="87048" y="410208"/>
                  </a:lnTo>
                  <a:lnTo>
                    <a:pt x="81591" y="407037"/>
                  </a:lnTo>
                  <a:close/>
                </a:path>
                <a:path w="872489" h="437514">
                  <a:moveTo>
                    <a:pt x="865147" y="0"/>
                  </a:moveTo>
                  <a:lnTo>
                    <a:pt x="857670" y="0"/>
                  </a:lnTo>
                  <a:lnTo>
                    <a:pt x="71863" y="389214"/>
                  </a:lnTo>
                  <a:lnTo>
                    <a:pt x="70327" y="400490"/>
                  </a:lnTo>
                  <a:lnTo>
                    <a:pt x="81591" y="407037"/>
                  </a:lnTo>
                  <a:lnTo>
                    <a:pt x="865147" y="19639"/>
                  </a:lnTo>
                  <a:lnTo>
                    <a:pt x="869997" y="17007"/>
                  </a:lnTo>
                  <a:lnTo>
                    <a:pt x="869997" y="12148"/>
                  </a:lnTo>
                  <a:lnTo>
                    <a:pt x="872422" y="9718"/>
                  </a:lnTo>
                  <a:lnTo>
                    <a:pt x="869997" y="4859"/>
                  </a:lnTo>
                  <a:lnTo>
                    <a:pt x="8651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79848" y="1859794"/>
              <a:ext cx="812165" cy="410209"/>
            </a:xfrm>
            <a:custGeom>
              <a:avLst/>
              <a:gdLst/>
              <a:ahLst/>
              <a:cxnLst/>
              <a:rect l="l" t="t" r="r" b="b"/>
              <a:pathLst>
                <a:path w="812164" h="410210">
                  <a:moveTo>
                    <a:pt x="804520" y="19639"/>
                  </a:moveTo>
                  <a:lnTo>
                    <a:pt x="14550" y="410208"/>
                  </a:lnTo>
                  <a:lnTo>
                    <a:pt x="12125" y="410208"/>
                  </a:lnTo>
                  <a:lnTo>
                    <a:pt x="7275" y="410208"/>
                  </a:lnTo>
                  <a:lnTo>
                    <a:pt x="4850" y="407779"/>
                  </a:lnTo>
                  <a:lnTo>
                    <a:pt x="2425" y="405349"/>
                  </a:lnTo>
                  <a:lnTo>
                    <a:pt x="0" y="400490"/>
                  </a:lnTo>
                  <a:lnTo>
                    <a:pt x="2425" y="398060"/>
                  </a:lnTo>
                  <a:lnTo>
                    <a:pt x="2425" y="393606"/>
                  </a:lnTo>
                  <a:lnTo>
                    <a:pt x="7275" y="391176"/>
                  </a:lnTo>
                  <a:lnTo>
                    <a:pt x="797043" y="0"/>
                  </a:lnTo>
                  <a:lnTo>
                    <a:pt x="799670" y="0"/>
                  </a:lnTo>
                  <a:lnTo>
                    <a:pt x="804520" y="0"/>
                  </a:lnTo>
                  <a:lnTo>
                    <a:pt x="806945" y="2429"/>
                  </a:lnTo>
                  <a:lnTo>
                    <a:pt x="809370" y="4859"/>
                  </a:lnTo>
                  <a:lnTo>
                    <a:pt x="811795" y="9718"/>
                  </a:lnTo>
                  <a:lnTo>
                    <a:pt x="809370" y="12148"/>
                  </a:lnTo>
                  <a:lnTo>
                    <a:pt x="809370" y="17007"/>
                  </a:lnTo>
                  <a:lnTo>
                    <a:pt x="804520" y="196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519221" y="2187597"/>
            <a:ext cx="133985" cy="109855"/>
          </a:xfrm>
          <a:custGeom>
            <a:avLst/>
            <a:gdLst/>
            <a:ahLst/>
            <a:cxnLst/>
            <a:rect l="l" t="t" r="r" b="b"/>
            <a:pathLst>
              <a:path w="133985" h="109855">
                <a:moveTo>
                  <a:pt x="70327" y="72687"/>
                </a:moveTo>
                <a:lnTo>
                  <a:pt x="133379" y="109335"/>
                </a:lnTo>
                <a:lnTo>
                  <a:pt x="0" y="109335"/>
                </a:lnTo>
                <a:lnTo>
                  <a:pt x="80229" y="0"/>
                </a:lnTo>
                <a:lnTo>
                  <a:pt x="70327" y="7268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0136" y="6329836"/>
            <a:ext cx="3879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152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180022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5" dirty="0"/>
              <a:t>FXML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618540" y="1061465"/>
            <a:ext cx="8281670" cy="451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 algn="just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375"/>
              <a:buFont typeface="Segoe UI Symbol"/>
              <a:buChar char="⚫"/>
              <a:tabLst>
                <a:tab pos="285750" algn="l"/>
              </a:tabLst>
            </a:pPr>
            <a:r>
              <a:rPr sz="3200" spc="-350" dirty="0">
                <a:latin typeface="Times New Roman"/>
                <a:cs typeface="Times New Roman"/>
              </a:rPr>
              <a:t>FXML </a:t>
            </a:r>
            <a:r>
              <a:rPr sz="3200" spc="-200" dirty="0">
                <a:latin typeface="Times New Roman"/>
                <a:cs typeface="Times New Roman"/>
              </a:rPr>
              <a:t>is </a:t>
            </a:r>
            <a:r>
              <a:rPr sz="3200" spc="-254" dirty="0">
                <a:latin typeface="Times New Roman"/>
                <a:cs typeface="Times New Roman"/>
              </a:rPr>
              <a:t>a </a:t>
            </a:r>
            <a:r>
              <a:rPr sz="3200" spc="-150" dirty="0">
                <a:latin typeface="Times New Roman"/>
                <a:cs typeface="Times New Roman"/>
              </a:rPr>
              <a:t>declarative </a:t>
            </a:r>
            <a:r>
              <a:rPr sz="3200" spc="-229" dirty="0">
                <a:latin typeface="Times New Roman"/>
                <a:cs typeface="Times New Roman"/>
              </a:rPr>
              <a:t>XML-based </a:t>
            </a:r>
            <a:r>
              <a:rPr sz="3200" spc="-195" dirty="0">
                <a:latin typeface="Times New Roman"/>
                <a:cs typeface="Times New Roman"/>
              </a:rPr>
              <a:t>language </a:t>
            </a:r>
            <a:r>
              <a:rPr sz="3200" spc="-114" dirty="0">
                <a:latin typeface="Times New Roman"/>
                <a:cs typeface="Times New Roman"/>
              </a:rPr>
              <a:t>created </a:t>
            </a:r>
            <a:r>
              <a:rPr sz="3200" spc="-245" dirty="0">
                <a:latin typeface="Times New Roman"/>
                <a:cs typeface="Times New Roman"/>
              </a:rPr>
              <a:t>by </a:t>
            </a:r>
            <a:r>
              <a:rPr sz="3200" spc="-240" dirty="0">
                <a:latin typeface="Times New Roman"/>
                <a:cs typeface="Times New Roman"/>
              </a:rPr>
              <a:t> </a:t>
            </a:r>
            <a:r>
              <a:rPr sz="3200" spc="-70" dirty="0">
                <a:latin typeface="Times New Roman"/>
                <a:cs typeface="Times New Roman"/>
              </a:rPr>
              <a:t>Or</a:t>
            </a:r>
            <a:r>
              <a:rPr sz="3200" spc="-55" dirty="0">
                <a:latin typeface="Times New Roman"/>
                <a:cs typeface="Times New Roman"/>
              </a:rPr>
              <a:t>a</a:t>
            </a:r>
            <a:r>
              <a:rPr sz="3200" spc="-145" dirty="0">
                <a:latin typeface="Times New Roman"/>
                <a:cs typeface="Times New Roman"/>
              </a:rPr>
              <a:t>cle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Co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120" dirty="0">
                <a:latin typeface="Times New Roman"/>
                <a:cs typeface="Times New Roman"/>
              </a:rPr>
              <a:t>por</a:t>
            </a:r>
            <a:r>
              <a:rPr sz="3200" spc="-160" dirty="0">
                <a:latin typeface="Times New Roman"/>
                <a:cs typeface="Times New Roman"/>
              </a:rPr>
              <a:t>a</a:t>
            </a:r>
            <a:r>
              <a:rPr sz="3200" spc="-95" dirty="0">
                <a:latin typeface="Times New Roman"/>
                <a:cs typeface="Times New Roman"/>
              </a:rPr>
              <a:t>tion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for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0" dirty="0">
                <a:latin typeface="Times New Roman"/>
                <a:cs typeface="Times New Roman"/>
              </a:rPr>
              <a:t>defi</a:t>
            </a:r>
            <a:r>
              <a:rPr sz="3200" spc="-200" dirty="0">
                <a:latin typeface="Times New Roman"/>
                <a:cs typeface="Times New Roman"/>
              </a:rPr>
              <a:t>n</a:t>
            </a:r>
            <a:r>
              <a:rPr sz="3200" spc="-185" dirty="0">
                <a:latin typeface="Times New Roman"/>
                <a:cs typeface="Times New Roman"/>
              </a:rPr>
              <a:t>ing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the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30" dirty="0">
                <a:latin typeface="Times New Roman"/>
                <a:cs typeface="Times New Roman"/>
              </a:rPr>
              <a:t>use</a:t>
            </a:r>
            <a:r>
              <a:rPr sz="3200" spc="-95" dirty="0">
                <a:latin typeface="Times New Roman"/>
                <a:cs typeface="Times New Roman"/>
              </a:rPr>
              <a:t>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5" dirty="0">
                <a:latin typeface="Times New Roman"/>
                <a:cs typeface="Times New Roman"/>
              </a:rPr>
              <a:t>i</a:t>
            </a:r>
            <a:r>
              <a:rPr sz="3200" spc="-204" dirty="0">
                <a:latin typeface="Times New Roman"/>
                <a:cs typeface="Times New Roman"/>
              </a:rPr>
              <a:t>n</a:t>
            </a:r>
            <a:r>
              <a:rPr sz="3200" spc="-70" dirty="0">
                <a:latin typeface="Times New Roman"/>
                <a:cs typeface="Times New Roman"/>
              </a:rPr>
              <a:t>ter</a:t>
            </a:r>
            <a:r>
              <a:rPr sz="3200" spc="-85" dirty="0">
                <a:latin typeface="Times New Roman"/>
                <a:cs typeface="Times New Roman"/>
              </a:rPr>
              <a:t>f</a:t>
            </a:r>
            <a:r>
              <a:rPr sz="3200" spc="-195" dirty="0">
                <a:latin typeface="Times New Roman"/>
                <a:cs typeface="Times New Roman"/>
              </a:rPr>
              <a:t>ac</a:t>
            </a:r>
            <a:r>
              <a:rPr sz="3200" spc="-190" dirty="0">
                <a:latin typeface="Times New Roman"/>
                <a:cs typeface="Times New Roman"/>
              </a:rPr>
              <a:t>e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225" dirty="0">
                <a:latin typeface="Times New Roman"/>
                <a:cs typeface="Times New Roman"/>
              </a:rPr>
              <a:t>o</a:t>
            </a:r>
            <a:r>
              <a:rPr sz="3200" spc="-150" dirty="0">
                <a:latin typeface="Times New Roman"/>
                <a:cs typeface="Times New Roman"/>
              </a:rPr>
              <a:t>f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80" dirty="0">
                <a:latin typeface="Times New Roman"/>
                <a:cs typeface="Times New Roman"/>
              </a:rPr>
              <a:t>a  </a:t>
            </a:r>
            <a:r>
              <a:rPr sz="3200" spc="-275" dirty="0">
                <a:latin typeface="Times New Roman"/>
                <a:cs typeface="Times New Roman"/>
              </a:rPr>
              <a:t>J</a:t>
            </a:r>
            <a:r>
              <a:rPr sz="3200" spc="-350" dirty="0">
                <a:latin typeface="Times New Roman"/>
                <a:cs typeface="Times New Roman"/>
              </a:rPr>
              <a:t>a</a:t>
            </a:r>
            <a:r>
              <a:rPr sz="3200" spc="-320" dirty="0">
                <a:latin typeface="Times New Roman"/>
                <a:cs typeface="Times New Roman"/>
              </a:rPr>
              <a:t>v</a:t>
            </a:r>
            <a:r>
              <a:rPr sz="3200" spc="-270" dirty="0">
                <a:latin typeface="Times New Roman"/>
                <a:cs typeface="Times New Roman"/>
              </a:rPr>
              <a:t>aF</a:t>
            </a:r>
            <a:r>
              <a:rPr sz="3200" spc="-380" dirty="0">
                <a:latin typeface="Times New Roman"/>
                <a:cs typeface="Times New Roman"/>
              </a:rPr>
              <a:t>X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45" dirty="0">
                <a:latin typeface="Times New Roman"/>
                <a:cs typeface="Times New Roman"/>
              </a:rPr>
              <a:t>2.</a:t>
            </a:r>
            <a:r>
              <a:rPr sz="3200" spc="-55" dirty="0">
                <a:latin typeface="Times New Roman"/>
                <a:cs typeface="Times New Roman"/>
              </a:rPr>
              <a:t>0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50" dirty="0">
                <a:latin typeface="Times New Roman"/>
                <a:cs typeface="Times New Roman"/>
              </a:rPr>
              <a:t>a</a:t>
            </a:r>
            <a:r>
              <a:rPr sz="3200" spc="-160" dirty="0">
                <a:latin typeface="Times New Roman"/>
                <a:cs typeface="Times New Roman"/>
              </a:rPr>
              <a:t>pplic</a:t>
            </a:r>
            <a:r>
              <a:rPr sz="3200" spc="-220" dirty="0">
                <a:latin typeface="Times New Roman"/>
                <a:cs typeface="Times New Roman"/>
              </a:rPr>
              <a:t>a</a:t>
            </a:r>
            <a:r>
              <a:rPr sz="3200" spc="-50" dirty="0">
                <a:latin typeface="Times New Roman"/>
                <a:cs typeface="Times New Roman"/>
              </a:rPr>
              <a:t>tion.</a:t>
            </a:r>
            <a:endParaRPr sz="3200">
              <a:latin typeface="Times New Roman"/>
              <a:cs typeface="Times New Roman"/>
            </a:endParaRPr>
          </a:p>
          <a:p>
            <a:pPr marL="560705" marR="232410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4375"/>
              <a:buFont typeface="Segoe UI Symbol"/>
              <a:buChar char="⚫"/>
              <a:tabLst>
                <a:tab pos="561340" algn="l"/>
              </a:tabLst>
            </a:pPr>
            <a:r>
              <a:rPr sz="3200" spc="-95" dirty="0">
                <a:latin typeface="Times New Roman"/>
                <a:cs typeface="Times New Roman"/>
              </a:rPr>
              <a:t>It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80" dirty="0">
                <a:latin typeface="Times New Roman"/>
                <a:cs typeface="Times New Roman"/>
              </a:rPr>
              <a:t>c</a:t>
            </a:r>
            <a:r>
              <a:rPr sz="3200" spc="-185" dirty="0">
                <a:latin typeface="Times New Roman"/>
                <a:cs typeface="Times New Roman"/>
              </a:rPr>
              <a:t>a</a:t>
            </a:r>
            <a:r>
              <a:rPr sz="3200" spc="-204" dirty="0">
                <a:latin typeface="Times New Roman"/>
                <a:cs typeface="Times New Roman"/>
              </a:rPr>
              <a:t>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45" dirty="0">
                <a:latin typeface="Times New Roman"/>
                <a:cs typeface="Times New Roman"/>
              </a:rPr>
              <a:t>be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5" dirty="0">
                <a:latin typeface="Times New Roman"/>
                <a:cs typeface="Times New Roman"/>
              </a:rPr>
              <a:t>edited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75" dirty="0">
                <a:latin typeface="Times New Roman"/>
                <a:cs typeface="Times New Roman"/>
              </a:rPr>
              <a:t>an</a:t>
            </a:r>
            <a:r>
              <a:rPr sz="3200" spc="-180" dirty="0">
                <a:latin typeface="Times New Roman"/>
                <a:cs typeface="Times New Roman"/>
              </a:rPr>
              <a:t>d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185" dirty="0">
                <a:latin typeface="Times New Roman"/>
                <a:cs typeface="Times New Roman"/>
              </a:rPr>
              <a:t>c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190" dirty="0">
                <a:latin typeface="Times New Roman"/>
                <a:cs typeface="Times New Roman"/>
              </a:rPr>
              <a:t>e</a:t>
            </a:r>
            <a:r>
              <a:rPr sz="3200" spc="-220" dirty="0">
                <a:latin typeface="Times New Roman"/>
                <a:cs typeface="Times New Roman"/>
              </a:rPr>
              <a:t>a</a:t>
            </a:r>
            <a:r>
              <a:rPr sz="3200" spc="-70" dirty="0">
                <a:latin typeface="Times New Roman"/>
                <a:cs typeface="Times New Roman"/>
              </a:rPr>
              <a:t>ted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15" dirty="0">
                <a:latin typeface="Times New Roman"/>
                <a:cs typeface="Times New Roman"/>
              </a:rPr>
              <a:t>u</a:t>
            </a:r>
            <a:r>
              <a:rPr sz="3200" spc="-155" dirty="0">
                <a:latin typeface="Times New Roman"/>
                <a:cs typeface="Times New Roman"/>
              </a:rPr>
              <a:t>s</a:t>
            </a:r>
            <a:r>
              <a:rPr sz="3200" spc="-185" dirty="0">
                <a:latin typeface="Times New Roman"/>
                <a:cs typeface="Times New Roman"/>
              </a:rPr>
              <a:t>ing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5" dirty="0">
                <a:latin typeface="Times New Roman"/>
                <a:cs typeface="Times New Roman"/>
              </a:rPr>
              <a:t>t</a:t>
            </a:r>
            <a:r>
              <a:rPr sz="3200" spc="-95" dirty="0">
                <a:latin typeface="Times New Roman"/>
                <a:cs typeface="Times New Roman"/>
              </a:rPr>
              <a:t>h</a:t>
            </a:r>
            <a:r>
              <a:rPr sz="3200" spc="-125" dirty="0">
                <a:latin typeface="Times New Roman"/>
                <a:cs typeface="Times New Roman"/>
              </a:rPr>
              <a:t>e </a:t>
            </a:r>
            <a:r>
              <a:rPr sz="3200" spc="-275" dirty="0">
                <a:latin typeface="Times New Roman"/>
                <a:cs typeface="Times New Roman"/>
              </a:rPr>
              <a:t>J</a:t>
            </a:r>
            <a:r>
              <a:rPr sz="3200" spc="-350" dirty="0">
                <a:latin typeface="Times New Roman"/>
                <a:cs typeface="Times New Roman"/>
              </a:rPr>
              <a:t>a</a:t>
            </a:r>
            <a:r>
              <a:rPr sz="3200" spc="-320" dirty="0">
                <a:latin typeface="Times New Roman"/>
                <a:cs typeface="Times New Roman"/>
              </a:rPr>
              <a:t>v</a:t>
            </a:r>
            <a:r>
              <a:rPr sz="3200" spc="-270" dirty="0">
                <a:latin typeface="Times New Roman"/>
                <a:cs typeface="Times New Roman"/>
              </a:rPr>
              <a:t>aF</a:t>
            </a:r>
            <a:r>
              <a:rPr sz="3200" spc="-380" dirty="0">
                <a:latin typeface="Times New Roman"/>
                <a:cs typeface="Times New Roman"/>
              </a:rPr>
              <a:t>X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220" dirty="0">
                <a:latin typeface="Times New Roman"/>
                <a:cs typeface="Times New Roman"/>
              </a:rPr>
              <a:t>Sce</a:t>
            </a:r>
            <a:r>
              <a:rPr sz="3200" spc="-240" dirty="0">
                <a:latin typeface="Times New Roman"/>
                <a:cs typeface="Times New Roman"/>
              </a:rPr>
              <a:t>n</a:t>
            </a:r>
            <a:r>
              <a:rPr sz="3200" spc="-90" dirty="0">
                <a:latin typeface="Times New Roman"/>
                <a:cs typeface="Times New Roman"/>
              </a:rPr>
              <a:t>e  </a:t>
            </a:r>
            <a:r>
              <a:rPr sz="3200" spc="-195" dirty="0">
                <a:latin typeface="Times New Roman"/>
                <a:cs typeface="Times New Roman"/>
              </a:rPr>
              <a:t>Build</a:t>
            </a:r>
            <a:r>
              <a:rPr sz="3200" spc="-210" dirty="0">
                <a:latin typeface="Times New Roman"/>
                <a:cs typeface="Times New Roman"/>
              </a:rPr>
              <a:t>e</a:t>
            </a:r>
            <a:r>
              <a:rPr sz="3200" spc="35" dirty="0">
                <a:latin typeface="Times New Roman"/>
                <a:cs typeface="Times New Roman"/>
              </a:rPr>
              <a:t>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2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5" dirty="0">
                <a:latin typeface="Times New Roman"/>
                <a:cs typeface="Times New Roman"/>
              </a:rPr>
              <a:t>(d</a:t>
            </a:r>
            <a:r>
              <a:rPr sz="3200" spc="-225" dirty="0">
                <a:latin typeface="Times New Roman"/>
                <a:cs typeface="Times New Roman"/>
              </a:rPr>
              <a:t>o</a:t>
            </a:r>
            <a:r>
              <a:rPr sz="3200" spc="-150" dirty="0">
                <a:latin typeface="Times New Roman"/>
                <a:cs typeface="Times New Roman"/>
              </a:rPr>
              <a:t>wnloaded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60" dirty="0">
                <a:latin typeface="Times New Roman"/>
                <a:cs typeface="Times New Roman"/>
              </a:rPr>
              <a:t>separ</a:t>
            </a:r>
            <a:r>
              <a:rPr sz="3200" spc="-195" dirty="0">
                <a:latin typeface="Times New Roman"/>
                <a:cs typeface="Times New Roman"/>
              </a:rPr>
              <a:t>a</a:t>
            </a:r>
            <a:r>
              <a:rPr sz="3200" spc="-70" dirty="0">
                <a:latin typeface="Times New Roman"/>
                <a:cs typeface="Times New Roman"/>
              </a:rPr>
              <a:t>te</a:t>
            </a:r>
            <a:r>
              <a:rPr sz="3200" spc="-120" dirty="0">
                <a:latin typeface="Times New Roman"/>
                <a:cs typeface="Times New Roman"/>
              </a:rPr>
              <a:t>l</a:t>
            </a:r>
            <a:r>
              <a:rPr sz="3200" spc="-265" dirty="0">
                <a:latin typeface="Times New Roman"/>
                <a:cs typeface="Times New Roman"/>
              </a:rPr>
              <a:t>y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0" dirty="0">
                <a:latin typeface="Times New Roman"/>
                <a:cs typeface="Times New Roman"/>
              </a:rPr>
              <a:t>f</a:t>
            </a:r>
            <a:r>
              <a:rPr sz="3200" spc="-130" dirty="0">
                <a:latin typeface="Times New Roman"/>
                <a:cs typeface="Times New Roman"/>
              </a:rPr>
              <a:t>ro</a:t>
            </a:r>
            <a:r>
              <a:rPr sz="3200" spc="-195" dirty="0">
                <a:latin typeface="Times New Roman"/>
                <a:cs typeface="Times New Roman"/>
              </a:rPr>
              <a:t>m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40" dirty="0">
                <a:latin typeface="Times New Roman"/>
                <a:cs typeface="Times New Roman"/>
              </a:rPr>
              <a:t>J2SE)</a:t>
            </a:r>
            <a:endParaRPr sz="3200">
              <a:latin typeface="Times New Roman"/>
              <a:cs typeface="Times New Roman"/>
            </a:endParaRPr>
          </a:p>
          <a:p>
            <a:pPr marL="560705" marR="41910" lvl="1" indent="-22860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4375"/>
              <a:buFont typeface="Segoe UI Symbol"/>
              <a:buChar char="⚫"/>
              <a:tabLst>
                <a:tab pos="561340" algn="l"/>
              </a:tabLst>
            </a:pPr>
            <a:r>
              <a:rPr sz="3200" spc="-90" dirty="0">
                <a:latin typeface="Times New Roman"/>
                <a:cs typeface="Times New Roman"/>
              </a:rPr>
              <a:t>C</a:t>
            </a:r>
            <a:r>
              <a:rPr sz="3200" spc="-80" dirty="0">
                <a:latin typeface="Times New Roman"/>
                <a:cs typeface="Times New Roman"/>
              </a:rPr>
              <a:t>r</a:t>
            </a:r>
            <a:r>
              <a:rPr sz="3200" spc="-190" dirty="0">
                <a:latin typeface="Times New Roman"/>
                <a:cs typeface="Times New Roman"/>
              </a:rPr>
              <a:t>e</a:t>
            </a:r>
            <a:r>
              <a:rPr sz="3200" spc="-220" dirty="0">
                <a:latin typeface="Times New Roman"/>
                <a:cs typeface="Times New Roman"/>
              </a:rPr>
              <a:t>a</a:t>
            </a:r>
            <a:r>
              <a:rPr sz="3200" spc="-40" dirty="0">
                <a:latin typeface="Times New Roman"/>
                <a:cs typeface="Times New Roman"/>
              </a:rPr>
              <a:t>te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254" dirty="0">
                <a:latin typeface="Times New Roman"/>
                <a:cs typeface="Times New Roman"/>
              </a:rPr>
              <a:t>a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n</a:t>
            </a:r>
            <a:r>
              <a:rPr sz="3200" spc="-165" dirty="0">
                <a:latin typeface="Times New Roman"/>
                <a:cs typeface="Times New Roman"/>
              </a:rPr>
              <a:t>e</a:t>
            </a:r>
            <a:r>
              <a:rPr sz="3200" spc="-175" dirty="0">
                <a:latin typeface="Times New Roman"/>
                <a:cs typeface="Times New Roman"/>
              </a:rPr>
              <a:t>w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275" dirty="0">
                <a:latin typeface="Times New Roman"/>
                <a:cs typeface="Times New Roman"/>
              </a:rPr>
              <a:t>J</a:t>
            </a:r>
            <a:r>
              <a:rPr sz="3200" spc="-345" dirty="0">
                <a:latin typeface="Times New Roman"/>
                <a:cs typeface="Times New Roman"/>
              </a:rPr>
              <a:t>a</a:t>
            </a:r>
            <a:r>
              <a:rPr sz="3200" spc="-320" dirty="0">
                <a:latin typeface="Times New Roman"/>
                <a:cs typeface="Times New Roman"/>
              </a:rPr>
              <a:t>v</a:t>
            </a:r>
            <a:r>
              <a:rPr sz="3200" spc="-270" dirty="0">
                <a:latin typeface="Times New Roman"/>
                <a:cs typeface="Times New Roman"/>
              </a:rPr>
              <a:t>aF</a:t>
            </a:r>
            <a:r>
              <a:rPr sz="3200" spc="-380" dirty="0">
                <a:latin typeface="Times New Roman"/>
                <a:cs typeface="Times New Roman"/>
              </a:rPr>
              <a:t>X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60" dirty="0">
                <a:latin typeface="Times New Roman"/>
                <a:cs typeface="Times New Roman"/>
              </a:rPr>
              <a:t>p</a:t>
            </a:r>
            <a:r>
              <a:rPr sz="3200" spc="-80" dirty="0">
                <a:latin typeface="Times New Roman"/>
                <a:cs typeface="Times New Roman"/>
              </a:rPr>
              <a:t>r</a:t>
            </a:r>
            <a:r>
              <a:rPr sz="3200" spc="-130" dirty="0">
                <a:latin typeface="Times New Roman"/>
                <a:cs typeface="Times New Roman"/>
              </a:rPr>
              <a:t>oj</a:t>
            </a:r>
            <a:r>
              <a:rPr sz="3200" spc="-160" dirty="0">
                <a:latin typeface="Times New Roman"/>
                <a:cs typeface="Times New Roman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ct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45" dirty="0">
                <a:latin typeface="Times New Roman"/>
                <a:cs typeface="Times New Roman"/>
              </a:rPr>
              <a:t>in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145" dirty="0">
                <a:latin typeface="Times New Roman"/>
                <a:cs typeface="Times New Roman"/>
              </a:rPr>
              <a:t>Netbeans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75" dirty="0">
                <a:latin typeface="Times New Roman"/>
                <a:cs typeface="Times New Roman"/>
              </a:rPr>
              <a:t>an</a:t>
            </a:r>
            <a:r>
              <a:rPr sz="3200" spc="-180" dirty="0">
                <a:latin typeface="Times New Roman"/>
                <a:cs typeface="Times New Roman"/>
              </a:rPr>
              <a:t>d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320" dirty="0">
                <a:latin typeface="Times New Roman"/>
                <a:cs typeface="Times New Roman"/>
              </a:rPr>
              <a:t>y</a:t>
            </a:r>
            <a:r>
              <a:rPr sz="3200" spc="-105" dirty="0">
                <a:latin typeface="Times New Roman"/>
                <a:cs typeface="Times New Roman"/>
              </a:rPr>
              <a:t>ou  </a:t>
            </a:r>
            <a:r>
              <a:rPr sz="3200" spc="-145" dirty="0">
                <a:latin typeface="Times New Roman"/>
                <a:cs typeface="Times New Roman"/>
              </a:rPr>
              <a:t>will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14" dirty="0">
                <a:latin typeface="Times New Roman"/>
                <a:cs typeface="Times New Roman"/>
              </a:rPr>
              <a:t>get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3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40" dirty="0">
                <a:latin typeface="Times New Roman"/>
                <a:cs typeface="Times New Roman"/>
              </a:rPr>
              <a:t>fil</a:t>
            </a:r>
            <a:r>
              <a:rPr sz="3200" spc="-220" dirty="0">
                <a:latin typeface="Times New Roman"/>
                <a:cs typeface="Times New Roman"/>
              </a:rPr>
              <a:t>e</a:t>
            </a:r>
            <a:r>
              <a:rPr sz="3200" spc="-100" dirty="0">
                <a:latin typeface="Times New Roman"/>
                <a:cs typeface="Times New Roman"/>
              </a:rPr>
              <a:t>s:</a:t>
            </a:r>
            <a:r>
              <a:rPr sz="3200" spc="-185" dirty="0">
                <a:latin typeface="Times New Roman"/>
                <a:cs typeface="Times New Roman"/>
              </a:rPr>
              <a:t> a</a:t>
            </a:r>
            <a:r>
              <a:rPr sz="3200" spc="-204" dirty="0">
                <a:latin typeface="Times New Roman"/>
                <a:cs typeface="Times New Roman"/>
              </a:rPr>
              <a:t>n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305" dirty="0">
                <a:latin typeface="Times New Roman"/>
                <a:cs typeface="Times New Roman"/>
              </a:rPr>
              <a:t>FX</a:t>
            </a:r>
            <a:r>
              <a:rPr sz="3200" spc="-420" dirty="0">
                <a:latin typeface="Times New Roman"/>
                <a:cs typeface="Times New Roman"/>
              </a:rPr>
              <a:t>M</a:t>
            </a:r>
            <a:r>
              <a:rPr sz="3200" spc="-355" dirty="0">
                <a:latin typeface="Times New Roman"/>
                <a:cs typeface="Times New Roman"/>
              </a:rPr>
              <a:t>L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60" dirty="0">
                <a:latin typeface="Times New Roman"/>
                <a:cs typeface="Times New Roman"/>
              </a:rPr>
              <a:t>file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20" dirty="0">
                <a:latin typeface="Times New Roman"/>
                <a:cs typeface="Times New Roman"/>
              </a:rPr>
              <a:t>with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the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204" dirty="0">
                <a:latin typeface="Times New Roman"/>
                <a:cs typeface="Times New Roman"/>
              </a:rPr>
              <a:t>UI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80" dirty="0">
                <a:latin typeface="Times New Roman"/>
                <a:cs typeface="Times New Roman"/>
              </a:rPr>
              <a:t>de</a:t>
            </a:r>
            <a:r>
              <a:rPr sz="3200" spc="-140" dirty="0">
                <a:latin typeface="Times New Roman"/>
                <a:cs typeface="Times New Roman"/>
              </a:rPr>
              <a:t>s</a:t>
            </a:r>
            <a:r>
              <a:rPr sz="3200" spc="-105" dirty="0">
                <a:latin typeface="Times New Roman"/>
                <a:cs typeface="Times New Roman"/>
              </a:rPr>
              <a:t>ign,</a:t>
            </a:r>
            <a:r>
              <a:rPr sz="3200" spc="-210" dirty="0">
                <a:latin typeface="Times New Roman"/>
                <a:cs typeface="Times New Roman"/>
              </a:rPr>
              <a:t> </a:t>
            </a:r>
            <a:r>
              <a:rPr sz="3200" spc="-180" dirty="0">
                <a:latin typeface="Times New Roman"/>
                <a:cs typeface="Times New Roman"/>
              </a:rPr>
              <a:t>a  </a:t>
            </a:r>
            <a:r>
              <a:rPr sz="3200" spc="-185" dirty="0">
                <a:latin typeface="Times New Roman"/>
                <a:cs typeface="Times New Roman"/>
              </a:rPr>
              <a:t>main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5" dirty="0">
                <a:latin typeface="Times New Roman"/>
                <a:cs typeface="Times New Roman"/>
              </a:rPr>
              <a:t>application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90" dirty="0">
                <a:latin typeface="Times New Roman"/>
                <a:cs typeface="Times New Roman"/>
              </a:rPr>
              <a:t>.java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60" dirty="0">
                <a:latin typeface="Times New Roman"/>
                <a:cs typeface="Times New Roman"/>
              </a:rPr>
              <a:t>file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that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80" dirty="0">
                <a:latin typeface="Times New Roman"/>
                <a:cs typeface="Times New Roman"/>
              </a:rPr>
              <a:t>loads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the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345" dirty="0">
                <a:latin typeface="Times New Roman"/>
                <a:cs typeface="Times New Roman"/>
              </a:rPr>
              <a:t>FXML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80" dirty="0">
                <a:latin typeface="Times New Roman"/>
                <a:cs typeface="Times New Roman"/>
              </a:rPr>
              <a:t>and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54" dirty="0">
                <a:latin typeface="Times New Roman"/>
                <a:cs typeface="Times New Roman"/>
              </a:rPr>
              <a:t>a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controller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for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the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45" dirty="0">
                <a:latin typeface="Times New Roman"/>
                <a:cs typeface="Times New Roman"/>
              </a:rPr>
              <a:t>event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40" dirty="0">
                <a:latin typeface="Times New Roman"/>
                <a:cs typeface="Times New Roman"/>
              </a:rPr>
              <a:t>handlers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for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the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04" dirty="0">
                <a:latin typeface="Times New Roman"/>
                <a:cs typeface="Times New Roman"/>
              </a:rPr>
              <a:t>UI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125" dirty="0">
                <a:latin typeface="Times New Roman"/>
                <a:cs typeface="Times New Roman"/>
              </a:rPr>
              <a:t>Nodes.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0136" y="6329836"/>
            <a:ext cx="3879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153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392" y="111378"/>
            <a:ext cx="21672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80" dirty="0">
                <a:solidFill>
                  <a:srgbClr val="000000"/>
                </a:solidFill>
                <a:latin typeface="Times New Roman"/>
                <a:cs typeface="Times New Roman"/>
              </a:rPr>
              <a:t>FXML</a:t>
            </a:r>
            <a:r>
              <a:rPr sz="26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1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600" spc="-125" dirty="0">
                <a:solidFill>
                  <a:srgbClr val="000000"/>
                </a:solidFill>
                <a:latin typeface="Times New Roman"/>
                <a:cs typeface="Times New Roman"/>
              </a:rPr>
              <a:t>oc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sz="2600" spc="-100" dirty="0">
                <a:solidFill>
                  <a:srgbClr val="000000"/>
                </a:solidFill>
                <a:latin typeface="Times New Roman"/>
                <a:cs typeface="Times New Roman"/>
              </a:rPr>
              <a:t>men</a:t>
            </a:r>
            <a:r>
              <a:rPr sz="2600" spc="-6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35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92" y="531813"/>
            <a:ext cx="8568690" cy="563499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spc="-5" dirty="0">
                <a:latin typeface="Courier New"/>
                <a:cs typeface="Courier New"/>
              </a:rPr>
              <a:t>&lt;?xml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version="1.0"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encoding="UTF-8"?&gt;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&lt;?import</a:t>
            </a:r>
            <a:r>
              <a:rPr sz="1600" b="1" spc="-6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java.lang.*?&gt;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b="1" spc="-5" dirty="0">
                <a:latin typeface="Courier New"/>
                <a:cs typeface="Courier New"/>
              </a:rPr>
              <a:t>&lt;?import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java.util.*?&gt;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&lt;?import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javafx.scene.*?&gt;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&lt;?import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javafx.scene.control.*?&gt;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&lt;?import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javafx.scene.layout.*?&gt;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&lt;AnchorPane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id="AnchorPane"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prefHeight="200"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prefWidth="200"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xmlns:fx=</a:t>
            </a:r>
            <a:r>
              <a:rPr sz="1600" b="1" spc="-5" dirty="0">
                <a:latin typeface="Courier New"/>
                <a:cs typeface="Courier New"/>
                <a:hlinkClick r:id="rId2"/>
              </a:rPr>
              <a:t>"h</a:t>
            </a:r>
            <a:r>
              <a:rPr sz="1600" b="1" spc="-5" dirty="0">
                <a:latin typeface="Courier New"/>
                <a:cs typeface="Courier New"/>
              </a:rPr>
              <a:t>t</a:t>
            </a:r>
            <a:r>
              <a:rPr sz="1600" b="1" spc="-5" dirty="0">
                <a:latin typeface="Courier New"/>
                <a:cs typeface="Courier New"/>
                <a:hlinkClick r:id="rId2"/>
              </a:rPr>
              <a:t>tp://javafx.com/fxml/1"</a:t>
            </a:r>
            <a:r>
              <a:rPr sz="1600" b="1" spc="35" dirty="0">
                <a:latin typeface="Courier New"/>
                <a:cs typeface="Courier New"/>
                <a:hlinkClick r:id="rId2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xmlns="</a:t>
            </a:r>
            <a:r>
              <a:rPr sz="1600" b="1" spc="-5" dirty="0">
                <a:latin typeface="Courier New"/>
                <a:cs typeface="Courier New"/>
                <a:hlinkClick r:id="rId3"/>
              </a:rPr>
              <a:t>http://javafx.com/javafx/8</a:t>
            </a:r>
            <a:r>
              <a:rPr sz="1600" b="1" spc="-5" dirty="0">
                <a:latin typeface="Courier New"/>
                <a:cs typeface="Courier New"/>
              </a:rPr>
              <a:t>"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fx:controller="javafxapplication1.FXMLDocumentController"&gt;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&lt;children&gt;</a:t>
            </a:r>
            <a:endParaRPr sz="16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  <a:spcBef>
                <a:spcPts val="605"/>
              </a:spcBef>
            </a:pPr>
            <a:r>
              <a:rPr sz="1600" b="1" spc="-5" dirty="0">
                <a:latin typeface="Courier New"/>
                <a:cs typeface="Courier New"/>
              </a:rPr>
              <a:t>&lt;FlowPane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prefHeight="200.0"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prefWidth="200.0"&gt;</a:t>
            </a:r>
            <a:endParaRPr sz="1600">
              <a:latin typeface="Courier New"/>
              <a:cs typeface="Courier New"/>
            </a:endParaRPr>
          </a:p>
          <a:p>
            <a:pPr marL="111125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&lt;children&gt;</a:t>
            </a:r>
            <a:endParaRPr sz="1600">
              <a:latin typeface="Courier New"/>
              <a:cs typeface="Courier New"/>
            </a:endParaRPr>
          </a:p>
          <a:p>
            <a:pPr marL="172212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&lt;Label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fx:id="label"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minHeight="16"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minWidth="69"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text="Welcome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to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FXML"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5" dirty="0"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11125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&lt;/children&gt;</a:t>
            </a:r>
            <a:endParaRPr sz="16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&lt;/FlowPane&gt;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&lt;/children&gt;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Courier New"/>
                <a:cs typeface="Courier New"/>
              </a:rPr>
              <a:t>&lt;/AnchorPane&gt;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4011" y="164591"/>
            <a:ext cx="2075688" cy="23530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0136" y="6329836"/>
            <a:ext cx="3879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154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4492" y="137286"/>
            <a:ext cx="8856345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9107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564324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 javafx.scene.Scene;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-9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javafx.fxml.FXMLLoader;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javafx.scene.Parent;</a:t>
            </a:r>
            <a:endParaRPr sz="1400">
              <a:latin typeface="Courier New"/>
              <a:cs typeface="Courier New"/>
            </a:endParaRPr>
          </a:p>
          <a:p>
            <a:pPr marL="439420" marR="3194050" indent="-4267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JavaFXApplication5 extends 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stage)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throws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Exception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Parent</a:t>
            </a:r>
            <a:r>
              <a:rPr sz="1400" b="1" spc="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root</a:t>
            </a:r>
            <a:r>
              <a:rPr sz="1400" b="1" spc="6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50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FXMLLoader.load(getClass().getResource("FXMLDocument.fxml"));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</a:t>
            </a:r>
            <a:r>
              <a:rPr sz="1400" b="1" dirty="0">
                <a:latin typeface="Courier New"/>
                <a:cs typeface="Courier New"/>
              </a:rPr>
              <a:t> 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Scene(root);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stage.setScene(scene);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stage.show();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 marR="4153535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static 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7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java.net.URL;</a:t>
            </a:r>
            <a:endParaRPr sz="1400">
              <a:latin typeface="Courier New"/>
              <a:cs typeface="Courier New"/>
            </a:endParaRPr>
          </a:p>
          <a:p>
            <a:pPr marL="12700" marR="542988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java.util.ResourceBundle;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javafx.fxml.FXML;</a:t>
            </a:r>
            <a:endParaRPr sz="1400">
              <a:latin typeface="Courier New"/>
              <a:cs typeface="Courier New"/>
            </a:endParaRPr>
          </a:p>
          <a:p>
            <a:pPr marL="12700" marR="52165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javafx.fxml.Initializable;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8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javafx.scene.control.Label;</a:t>
            </a:r>
            <a:endParaRPr sz="1400">
              <a:latin typeface="Courier New"/>
              <a:cs typeface="Courier New"/>
            </a:endParaRPr>
          </a:p>
          <a:p>
            <a:pPr marL="439420" marR="2237740" indent="-42672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 class FXMLDocumentController implements </a:t>
            </a:r>
            <a:r>
              <a:rPr sz="1400" b="1" spc="-10" dirty="0">
                <a:latin typeface="Courier New"/>
                <a:cs typeface="Courier New"/>
              </a:rPr>
              <a:t>Initializable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@FXML</a:t>
            </a:r>
            <a:endParaRPr sz="1400">
              <a:latin typeface="Courier New"/>
              <a:cs typeface="Courier New"/>
            </a:endParaRPr>
          </a:p>
          <a:p>
            <a:pPr marL="439420" marR="62801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private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Label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label;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initialize(URL </a:t>
            </a:r>
            <a:r>
              <a:rPr sz="1400" b="1" dirty="0">
                <a:latin typeface="Courier New"/>
                <a:cs typeface="Courier New"/>
              </a:rPr>
              <a:t>url,</a:t>
            </a:r>
            <a:r>
              <a:rPr sz="1400" b="1" spc="-10" dirty="0">
                <a:latin typeface="Courier New"/>
                <a:cs typeface="Courier New"/>
              </a:rPr>
              <a:t> ResourceBundle</a:t>
            </a:r>
            <a:r>
              <a:rPr sz="1400" b="1" spc="-5" dirty="0">
                <a:latin typeface="Courier New"/>
                <a:cs typeface="Courier New"/>
              </a:rPr>
              <a:t> rb)</a:t>
            </a:r>
            <a:r>
              <a:rPr sz="1400" b="1" dirty="0">
                <a:latin typeface="Courier New"/>
                <a:cs typeface="Courier New"/>
              </a:rPr>
              <a:t> {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536" y="6329836"/>
            <a:ext cx="337185" cy="2540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100" spc="-900" baseline="3968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b="1" spc="-270" dirty="0">
                <a:latin typeface="Courier New"/>
                <a:cs typeface="Courier New"/>
              </a:rPr>
              <a:t>}</a:t>
            </a:r>
            <a:r>
              <a:rPr sz="2100" baseline="3968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55</a:t>
            </a:r>
            <a:endParaRPr sz="2100" baseline="3968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45408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HTML</a:t>
            </a:r>
            <a:r>
              <a:rPr spc="-35" dirty="0"/>
              <a:t> </a:t>
            </a:r>
            <a:r>
              <a:rPr spc="-45" dirty="0"/>
              <a:t>in</a:t>
            </a:r>
            <a:r>
              <a:rPr spc="-40" dirty="0"/>
              <a:t> </a:t>
            </a:r>
            <a:r>
              <a:rPr spc="-85" dirty="0"/>
              <a:t>JavaFX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146571"/>
            <a:ext cx="6035040" cy="10312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695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235" dirty="0">
                <a:latin typeface="Times New Roman"/>
                <a:cs typeface="Times New Roman"/>
              </a:rPr>
              <a:t>HTML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int</a:t>
            </a:r>
            <a:r>
              <a:rPr sz="2800" spc="-80" dirty="0">
                <a:latin typeface="Times New Roman"/>
                <a:cs typeface="Times New Roman"/>
              </a:rPr>
              <a:t>r</a:t>
            </a:r>
            <a:r>
              <a:rPr sz="2800" spc="-260" dirty="0">
                <a:latin typeface="Times New Roman"/>
                <a:cs typeface="Times New Roman"/>
              </a:rPr>
              <a:t>o</a:t>
            </a:r>
            <a:r>
              <a:rPr sz="2800" spc="75" dirty="0">
                <a:latin typeface="Times New Roman"/>
                <a:cs typeface="Times New Roman"/>
              </a:rPr>
              <a:t>.: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the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Inte</a:t>
            </a:r>
            <a:r>
              <a:rPr sz="2800" spc="20" dirty="0">
                <a:latin typeface="Times New Roman"/>
                <a:cs typeface="Times New Roman"/>
              </a:rPr>
              <a:t>r</a:t>
            </a:r>
            <a:r>
              <a:rPr sz="2800" spc="-65" dirty="0">
                <a:latin typeface="Times New Roman"/>
                <a:cs typeface="Times New Roman"/>
              </a:rPr>
              <a:t>net</a:t>
            </a:r>
            <a:r>
              <a:rPr sz="2800" spc="-430" dirty="0">
                <a:latin typeface="Times New Roman"/>
                <a:cs typeface="Times New Roman"/>
              </a:rPr>
              <a:t> </a:t>
            </a:r>
            <a:r>
              <a:rPr sz="2800" spc="-390" dirty="0">
                <a:latin typeface="Times New Roman"/>
                <a:cs typeface="Times New Roman"/>
              </a:rPr>
              <a:t>W</a:t>
            </a:r>
            <a:r>
              <a:rPr sz="2800" spc="-130" dirty="0">
                <a:latin typeface="Times New Roman"/>
                <a:cs typeface="Times New Roman"/>
              </a:rPr>
              <a:t>eb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pages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fo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4" dirty="0">
                <a:latin typeface="Times New Roman"/>
                <a:cs typeface="Times New Roman"/>
              </a:rPr>
              <a:t>m</a:t>
            </a:r>
            <a:r>
              <a:rPr sz="2800" spc="-170" dirty="0">
                <a:latin typeface="Times New Roman"/>
                <a:cs typeface="Times New Roman"/>
              </a:rPr>
              <a:t>a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185" dirty="0">
                <a:latin typeface="Times New Roman"/>
                <a:cs typeface="Times New Roman"/>
              </a:rPr>
              <a:t>Examp</a:t>
            </a:r>
            <a:r>
              <a:rPr sz="2800" spc="-90" dirty="0">
                <a:latin typeface="Times New Roman"/>
                <a:cs typeface="Times New Roman"/>
              </a:rPr>
              <a:t>l</a:t>
            </a:r>
            <a:r>
              <a:rPr sz="2800" spc="-35" dirty="0">
                <a:latin typeface="Times New Roman"/>
                <a:cs typeface="Times New Roman"/>
              </a:rPr>
              <a:t>e:</a:t>
            </a:r>
            <a:r>
              <a:rPr sz="2800" spc="-185" dirty="0">
                <a:latin typeface="Times New Roman"/>
                <a:cs typeface="Times New Roman"/>
              </a:rPr>
              <a:t> </a:t>
            </a:r>
            <a:r>
              <a:rPr sz="2000" b="1" spc="25" dirty="0">
                <a:latin typeface="Times New Roman"/>
                <a:cs typeface="Times New Roman"/>
              </a:rPr>
              <a:t>h</a:t>
            </a:r>
            <a:r>
              <a:rPr sz="2000" b="1" spc="5" dirty="0">
                <a:latin typeface="Times New Roman"/>
                <a:cs typeface="Times New Roman"/>
              </a:rPr>
              <a:t>t</a:t>
            </a:r>
            <a:r>
              <a:rPr sz="2000" b="1" spc="-25" dirty="0">
                <a:latin typeface="Times New Roman"/>
                <a:cs typeface="Times New Roman"/>
              </a:rPr>
              <a:t>ml_sample_0</a:t>
            </a:r>
            <a:r>
              <a:rPr sz="2000" b="1" spc="-40" dirty="0">
                <a:latin typeface="Times New Roman"/>
                <a:cs typeface="Times New Roman"/>
              </a:rPr>
              <a:t>1</a:t>
            </a:r>
            <a:r>
              <a:rPr sz="2000" b="1" spc="10" dirty="0">
                <a:latin typeface="Times New Roman"/>
                <a:cs typeface="Times New Roman"/>
              </a:rPr>
              <a:t>.</a:t>
            </a:r>
            <a:r>
              <a:rPr sz="2000" b="1" spc="15" dirty="0">
                <a:latin typeface="Times New Roman"/>
                <a:cs typeface="Times New Roman"/>
              </a:rPr>
              <a:t>h</a:t>
            </a:r>
            <a:r>
              <a:rPr sz="2000" b="1" spc="10" dirty="0">
                <a:latin typeface="Times New Roman"/>
                <a:cs typeface="Times New Roman"/>
              </a:rPr>
              <a:t>t</a:t>
            </a:r>
            <a:r>
              <a:rPr sz="2000" b="1" spc="-15" dirty="0">
                <a:latin typeface="Times New Roman"/>
                <a:cs typeface="Times New Roman"/>
              </a:rPr>
              <a:t>ml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3433" y="2472334"/>
            <a:ext cx="1855470" cy="9112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600" b="1" spc="-5" dirty="0">
                <a:latin typeface="Courier New"/>
                <a:cs typeface="Courier New"/>
              </a:rPr>
              <a:t>&lt;!DOCTYPE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html&gt;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600" b="1" spc="-5" dirty="0">
                <a:latin typeface="Courier New"/>
                <a:cs typeface="Courier New"/>
              </a:rPr>
              <a:t>&lt;html&gt;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b="1" spc="-5" dirty="0">
                <a:latin typeface="Courier New"/>
                <a:cs typeface="Courier New"/>
              </a:rPr>
              <a:t>&lt;body&gt;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433" y="3704590"/>
            <a:ext cx="3076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&lt;h1&gt;My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First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Heading&lt;/h1&gt;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3433" y="4292549"/>
            <a:ext cx="3200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&lt;p&gt;My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first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paragraph.&lt;/p&gt;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3433" y="4883022"/>
            <a:ext cx="7228840" cy="1153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&lt;span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style="background-color:red;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color:blue"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&gt;NOW?&lt;/span&gt;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&lt;/body&gt;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b="1" spc="-5" dirty="0">
                <a:latin typeface="Courier New"/>
                <a:cs typeface="Courier New"/>
              </a:rPr>
              <a:t>&lt;/html&gt;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61815" y="2850895"/>
            <a:ext cx="4347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←</a:t>
            </a:r>
            <a:r>
              <a:rPr sz="16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6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HTML</a:t>
            </a:r>
            <a:r>
              <a:rPr sz="1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tag.</a:t>
            </a:r>
            <a:r>
              <a:rPr sz="16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Every</a:t>
            </a: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HTML</a:t>
            </a:r>
            <a:r>
              <a:rPr sz="1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page</a:t>
            </a:r>
            <a:r>
              <a:rPr sz="16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has one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09869" y="3671697"/>
            <a:ext cx="1660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←</a:t>
            </a:r>
            <a:r>
              <a:rPr sz="16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is a heading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9869" y="4129278"/>
            <a:ext cx="18281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←</a:t>
            </a:r>
            <a:r>
              <a:rPr sz="16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a paragraph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5333998"/>
            <a:ext cx="1524000" cy="14859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0136" y="6329836"/>
            <a:ext cx="3879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156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16922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146571"/>
            <a:ext cx="7264400" cy="35464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695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235" dirty="0">
                <a:latin typeface="Times New Roman"/>
                <a:cs typeface="Times New Roman"/>
              </a:rPr>
              <a:t>HTML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is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languag</a:t>
            </a:r>
            <a:r>
              <a:rPr sz="2800" spc="-170" dirty="0">
                <a:latin typeface="Times New Roman"/>
                <a:cs typeface="Times New Roman"/>
              </a:rPr>
              <a:t>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f</a:t>
            </a:r>
            <a:r>
              <a:rPr sz="2800" spc="-195" dirty="0">
                <a:latin typeface="Times New Roman"/>
                <a:cs typeface="Times New Roman"/>
              </a:rPr>
              <a:t>o</a:t>
            </a:r>
            <a:r>
              <a:rPr sz="2800" spc="30" dirty="0">
                <a:latin typeface="Times New Roman"/>
                <a:cs typeface="Times New Roman"/>
              </a:rPr>
              <a:t>r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desc</a:t>
            </a:r>
            <a:r>
              <a:rPr sz="2800" spc="-35" dirty="0">
                <a:latin typeface="Times New Roman"/>
                <a:cs typeface="Times New Roman"/>
              </a:rPr>
              <a:t>r</a:t>
            </a:r>
            <a:r>
              <a:rPr sz="2800" spc="-105" dirty="0">
                <a:latin typeface="Times New Roman"/>
                <a:cs typeface="Times New Roman"/>
              </a:rPr>
              <a:t>i</a:t>
            </a:r>
            <a:r>
              <a:rPr sz="2800" spc="-195" dirty="0">
                <a:latin typeface="Times New Roman"/>
                <a:cs typeface="Times New Roman"/>
              </a:rPr>
              <a:t>b</a:t>
            </a:r>
            <a:r>
              <a:rPr sz="2800" spc="-165" dirty="0">
                <a:latin typeface="Times New Roman"/>
                <a:cs typeface="Times New Roman"/>
              </a:rPr>
              <a:t>ing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70" dirty="0">
                <a:latin typeface="Times New Roman"/>
                <a:cs typeface="Times New Roman"/>
              </a:rPr>
              <a:t>w</a:t>
            </a:r>
            <a:r>
              <a:rPr sz="2800" spc="-130" dirty="0">
                <a:latin typeface="Times New Roman"/>
                <a:cs typeface="Times New Roman"/>
              </a:rPr>
              <a:t>eb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p</a:t>
            </a:r>
            <a:r>
              <a:rPr sz="2800" spc="-210" dirty="0">
                <a:latin typeface="Times New Roman"/>
                <a:cs typeface="Times New Roman"/>
              </a:rPr>
              <a:t>age</a:t>
            </a:r>
            <a:r>
              <a:rPr sz="2800" spc="-235" dirty="0">
                <a:latin typeface="Times New Roman"/>
                <a:cs typeface="Times New Roman"/>
              </a:rPr>
              <a:t>s</a:t>
            </a:r>
            <a:r>
              <a:rPr sz="2800" spc="114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240" dirty="0">
                <a:latin typeface="Times New Roman"/>
                <a:cs typeface="Times New Roman"/>
              </a:rPr>
              <a:t>HTML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stands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for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H</a:t>
            </a:r>
            <a:r>
              <a:rPr sz="2800" spc="-90" dirty="0">
                <a:latin typeface="Times New Roman"/>
                <a:cs typeface="Times New Roman"/>
              </a:rPr>
              <a:t>yper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b="1" spc="-125" dirty="0">
                <a:latin typeface="Times New Roman"/>
                <a:cs typeface="Times New Roman"/>
              </a:rPr>
              <a:t>T</a:t>
            </a:r>
            <a:r>
              <a:rPr sz="2800" spc="-125" dirty="0">
                <a:latin typeface="Times New Roman"/>
                <a:cs typeface="Times New Roman"/>
              </a:rPr>
              <a:t>ext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b="1" spc="-125" dirty="0">
                <a:latin typeface="Times New Roman"/>
                <a:cs typeface="Times New Roman"/>
              </a:rPr>
              <a:t>M</a:t>
            </a:r>
            <a:r>
              <a:rPr sz="2800" spc="-125" dirty="0">
                <a:latin typeface="Times New Roman"/>
                <a:cs typeface="Times New Roman"/>
              </a:rPr>
              <a:t>arkup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b="1" spc="-220" dirty="0">
                <a:latin typeface="Times New Roman"/>
                <a:cs typeface="Times New Roman"/>
              </a:rPr>
              <a:t>L</a:t>
            </a:r>
            <a:r>
              <a:rPr sz="2800" spc="-220" dirty="0">
                <a:latin typeface="Times New Roman"/>
                <a:cs typeface="Times New Roman"/>
              </a:rPr>
              <a:t>anguage</a:t>
            </a:r>
            <a:endParaRPr sz="28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235" dirty="0">
                <a:latin typeface="Times New Roman"/>
                <a:cs typeface="Times New Roman"/>
              </a:rPr>
              <a:t>HTML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is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b="1" spc="-120" dirty="0">
                <a:latin typeface="Times New Roman"/>
                <a:cs typeface="Times New Roman"/>
              </a:rPr>
              <a:t>ma</a:t>
            </a:r>
            <a:r>
              <a:rPr sz="2800" b="1" spc="-75" dirty="0">
                <a:latin typeface="Times New Roman"/>
                <a:cs typeface="Times New Roman"/>
              </a:rPr>
              <a:t>r</a:t>
            </a:r>
            <a:r>
              <a:rPr sz="2800" b="1" spc="25" dirty="0">
                <a:latin typeface="Times New Roman"/>
                <a:cs typeface="Times New Roman"/>
              </a:rPr>
              <a:t>kup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language</a:t>
            </a:r>
            <a:endParaRPr sz="28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365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marku</a:t>
            </a:r>
            <a:r>
              <a:rPr sz="2800" spc="-130" dirty="0">
                <a:latin typeface="Times New Roman"/>
                <a:cs typeface="Times New Roman"/>
              </a:rPr>
              <a:t>p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la</a:t>
            </a:r>
            <a:r>
              <a:rPr sz="2800" spc="-180" dirty="0">
                <a:latin typeface="Times New Roman"/>
                <a:cs typeface="Times New Roman"/>
              </a:rPr>
              <a:t>n</a:t>
            </a:r>
            <a:r>
              <a:rPr sz="2800" spc="-185" dirty="0">
                <a:latin typeface="Times New Roman"/>
                <a:cs typeface="Times New Roman"/>
              </a:rPr>
              <a:t>guage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is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55" dirty="0">
                <a:latin typeface="Times New Roman"/>
                <a:cs typeface="Times New Roman"/>
              </a:rPr>
              <a:t>s</a:t>
            </a:r>
            <a:r>
              <a:rPr sz="2800" spc="-170" dirty="0">
                <a:latin typeface="Times New Roman"/>
                <a:cs typeface="Times New Roman"/>
              </a:rPr>
              <a:t>e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of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marku</a:t>
            </a:r>
            <a:r>
              <a:rPr sz="2800" spc="-130" dirty="0">
                <a:latin typeface="Times New Roman"/>
                <a:cs typeface="Times New Roman"/>
              </a:rPr>
              <a:t>p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b="1" spc="-40" dirty="0">
                <a:latin typeface="Times New Roman"/>
                <a:cs typeface="Times New Roman"/>
              </a:rPr>
              <a:t>tags</a:t>
            </a:r>
            <a:endParaRPr sz="28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140" dirty="0">
                <a:latin typeface="Times New Roman"/>
                <a:cs typeface="Times New Roman"/>
              </a:rPr>
              <a:t>The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tags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b="1" spc="60" dirty="0">
                <a:latin typeface="Times New Roman"/>
                <a:cs typeface="Times New Roman"/>
              </a:rPr>
              <a:t>d</a:t>
            </a:r>
            <a:r>
              <a:rPr sz="2800" b="1" spc="40" dirty="0">
                <a:latin typeface="Times New Roman"/>
                <a:cs typeface="Times New Roman"/>
              </a:rPr>
              <a:t>e</a:t>
            </a:r>
            <a:r>
              <a:rPr sz="2800" b="1" spc="-45" dirty="0">
                <a:latin typeface="Times New Roman"/>
                <a:cs typeface="Times New Roman"/>
              </a:rPr>
              <a:t>sc</a:t>
            </a:r>
            <a:r>
              <a:rPr sz="2800" b="1" spc="15" dirty="0">
                <a:latin typeface="Times New Roman"/>
                <a:cs typeface="Times New Roman"/>
              </a:rPr>
              <a:t>r</a:t>
            </a:r>
            <a:r>
              <a:rPr sz="2800" b="1" spc="30" dirty="0">
                <a:latin typeface="Times New Roman"/>
                <a:cs typeface="Times New Roman"/>
              </a:rPr>
              <a:t>ibe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do</a:t>
            </a:r>
            <a:r>
              <a:rPr sz="2800" spc="-120" dirty="0">
                <a:latin typeface="Times New Roman"/>
                <a:cs typeface="Times New Roman"/>
              </a:rPr>
              <a:t>c</a:t>
            </a:r>
            <a:r>
              <a:rPr sz="2800" spc="-114" dirty="0">
                <a:latin typeface="Times New Roman"/>
                <a:cs typeface="Times New Roman"/>
              </a:rPr>
              <a:t>u</a:t>
            </a:r>
            <a:r>
              <a:rPr sz="2800" spc="-170" dirty="0">
                <a:latin typeface="Times New Roman"/>
                <a:cs typeface="Times New Roman"/>
              </a:rPr>
              <a:t>m</a:t>
            </a:r>
            <a:r>
              <a:rPr sz="2800" spc="-65" dirty="0">
                <a:latin typeface="Times New Roman"/>
                <a:cs typeface="Times New Roman"/>
              </a:rPr>
              <a:t>ent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c</a:t>
            </a:r>
            <a:r>
              <a:rPr sz="2800" spc="-150" dirty="0">
                <a:latin typeface="Times New Roman"/>
                <a:cs typeface="Times New Roman"/>
              </a:rPr>
              <a:t>o</a:t>
            </a:r>
            <a:r>
              <a:rPr sz="2800" spc="-75" dirty="0">
                <a:latin typeface="Times New Roman"/>
                <a:cs typeface="Times New Roman"/>
              </a:rPr>
              <a:t>nte</a:t>
            </a:r>
            <a:r>
              <a:rPr sz="2800" spc="-85" dirty="0">
                <a:latin typeface="Times New Roman"/>
                <a:cs typeface="Times New Roman"/>
              </a:rPr>
              <a:t>n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235" dirty="0">
                <a:latin typeface="Times New Roman"/>
                <a:cs typeface="Times New Roman"/>
              </a:rPr>
              <a:t>HTML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documents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contain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235" dirty="0">
                <a:latin typeface="Times New Roman"/>
                <a:cs typeface="Times New Roman"/>
              </a:rPr>
              <a:t>HTML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b="1" spc="-40" dirty="0">
                <a:latin typeface="Times New Roman"/>
                <a:cs typeface="Times New Roman"/>
              </a:rPr>
              <a:t>tags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and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plain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b="1" spc="60" dirty="0">
                <a:latin typeface="Times New Roman"/>
                <a:cs typeface="Times New Roman"/>
              </a:rPr>
              <a:t>text</a:t>
            </a:r>
            <a:endParaRPr sz="28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160" dirty="0">
                <a:latin typeface="Times New Roman"/>
                <a:cs typeface="Times New Roman"/>
              </a:rPr>
              <a:t>H</a:t>
            </a:r>
            <a:r>
              <a:rPr sz="2800" spc="-150" dirty="0">
                <a:latin typeface="Times New Roman"/>
                <a:cs typeface="Times New Roman"/>
              </a:rPr>
              <a:t>T</a:t>
            </a:r>
            <a:r>
              <a:rPr sz="2800" spc="-325" dirty="0">
                <a:latin typeface="Times New Roman"/>
                <a:cs typeface="Times New Roman"/>
              </a:rPr>
              <a:t>ML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do</a:t>
            </a:r>
            <a:r>
              <a:rPr sz="2800" spc="-120" dirty="0">
                <a:latin typeface="Times New Roman"/>
                <a:cs typeface="Times New Roman"/>
              </a:rPr>
              <a:t>c</a:t>
            </a:r>
            <a:r>
              <a:rPr sz="2800" spc="-145" dirty="0">
                <a:latin typeface="Times New Roman"/>
                <a:cs typeface="Times New Roman"/>
              </a:rPr>
              <a:t>um</a:t>
            </a:r>
            <a:r>
              <a:rPr sz="2800" spc="-100" dirty="0">
                <a:latin typeface="Times New Roman"/>
                <a:cs typeface="Times New Roman"/>
              </a:rPr>
              <a:t>ents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a</a:t>
            </a:r>
            <a:r>
              <a:rPr sz="2800" spc="-120" dirty="0">
                <a:latin typeface="Times New Roman"/>
                <a:cs typeface="Times New Roman"/>
              </a:rPr>
              <a:t>r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als</a:t>
            </a:r>
            <a:r>
              <a:rPr sz="2800" spc="-204" dirty="0">
                <a:latin typeface="Times New Roman"/>
                <a:cs typeface="Times New Roman"/>
              </a:rPr>
              <a:t>o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c</a:t>
            </a:r>
            <a:r>
              <a:rPr sz="2800" spc="-130" dirty="0">
                <a:latin typeface="Times New Roman"/>
                <a:cs typeface="Times New Roman"/>
              </a:rPr>
              <a:t>alle</a:t>
            </a:r>
            <a:r>
              <a:rPr sz="2800" spc="-170" dirty="0">
                <a:latin typeface="Times New Roman"/>
                <a:cs typeface="Times New Roman"/>
              </a:rPr>
              <a:t>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b="1" spc="10" dirty="0">
                <a:latin typeface="Times New Roman"/>
                <a:cs typeface="Times New Roman"/>
              </a:rPr>
              <a:t>w</a:t>
            </a:r>
            <a:r>
              <a:rPr sz="2800" b="1" spc="20" dirty="0">
                <a:latin typeface="Times New Roman"/>
                <a:cs typeface="Times New Roman"/>
              </a:rPr>
              <a:t>e</a:t>
            </a:r>
            <a:r>
              <a:rPr sz="2800" b="1" spc="30" dirty="0">
                <a:latin typeface="Times New Roman"/>
                <a:cs typeface="Times New Roman"/>
              </a:rPr>
              <a:t>b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pages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0136" y="6329836"/>
            <a:ext cx="3879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157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16922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150841"/>
            <a:ext cx="7588250" cy="49187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69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15" dirty="0">
                <a:latin typeface="Times New Roman"/>
                <a:cs typeface="Times New Roman"/>
              </a:rPr>
              <a:t>HTML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markup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tags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are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usually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called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15" dirty="0">
                <a:latin typeface="Times New Roman"/>
                <a:cs typeface="Times New Roman"/>
              </a:rPr>
              <a:t>HTML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tags</a:t>
            </a:r>
            <a:endParaRPr sz="2600">
              <a:latin typeface="Times New Roman"/>
              <a:cs typeface="Times New Roman"/>
            </a:endParaRPr>
          </a:p>
          <a:p>
            <a:pPr marL="285115" marR="19431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15" dirty="0">
                <a:latin typeface="Times New Roman"/>
                <a:cs typeface="Times New Roman"/>
              </a:rPr>
              <a:t>HTML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tags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are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keywords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(tag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names)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surrounded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00" dirty="0">
                <a:latin typeface="Times New Roman"/>
                <a:cs typeface="Times New Roman"/>
              </a:rPr>
              <a:t>by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angle </a:t>
            </a:r>
            <a:r>
              <a:rPr sz="2600" b="1" spc="-635" dirty="0">
                <a:latin typeface="Times New Roman"/>
                <a:cs typeface="Times New Roman"/>
              </a:rPr>
              <a:t> </a:t>
            </a:r>
            <a:r>
              <a:rPr sz="2600" b="1" spc="-25" dirty="0">
                <a:latin typeface="Times New Roman"/>
                <a:cs typeface="Times New Roman"/>
              </a:rPr>
              <a:t>brac</a:t>
            </a:r>
            <a:r>
              <a:rPr sz="2600" b="1" spc="-80" dirty="0">
                <a:latin typeface="Times New Roman"/>
                <a:cs typeface="Times New Roman"/>
              </a:rPr>
              <a:t>k</a:t>
            </a:r>
            <a:r>
              <a:rPr sz="2600" b="1" spc="5" dirty="0">
                <a:latin typeface="Times New Roman"/>
                <a:cs typeface="Times New Roman"/>
              </a:rPr>
              <a:t>et</a:t>
            </a:r>
            <a:r>
              <a:rPr sz="2600" b="1" spc="10" dirty="0">
                <a:latin typeface="Times New Roman"/>
                <a:cs typeface="Times New Roman"/>
              </a:rPr>
              <a:t>s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li</a:t>
            </a:r>
            <a:r>
              <a:rPr sz="2600" spc="-220" dirty="0">
                <a:latin typeface="Times New Roman"/>
                <a:cs typeface="Times New Roman"/>
              </a:rPr>
              <a:t>k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25" dirty="0">
                <a:latin typeface="Times New Roman"/>
                <a:cs typeface="Times New Roman"/>
              </a:rPr>
              <a:t>&lt;html&gt;</a:t>
            </a:r>
            <a:endParaRPr sz="2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15" dirty="0">
                <a:latin typeface="Times New Roman"/>
                <a:cs typeface="Times New Roman"/>
              </a:rPr>
              <a:t>HTML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20" dirty="0">
                <a:latin typeface="Times New Roman"/>
                <a:cs typeface="Times New Roman"/>
              </a:rPr>
              <a:t>t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235" dirty="0">
                <a:latin typeface="Times New Roman"/>
                <a:cs typeface="Times New Roman"/>
              </a:rPr>
              <a:t>g</a:t>
            </a:r>
            <a:r>
              <a:rPr sz="2600" spc="-200" dirty="0">
                <a:latin typeface="Times New Roman"/>
                <a:cs typeface="Times New Roman"/>
              </a:rPr>
              <a:t>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n</a:t>
            </a:r>
            <a:r>
              <a:rPr sz="2600" spc="-125" dirty="0">
                <a:latin typeface="Times New Roman"/>
                <a:cs typeface="Times New Roman"/>
              </a:rPr>
              <a:t>o</a:t>
            </a:r>
            <a:r>
              <a:rPr sz="2600" spc="100" dirty="0">
                <a:latin typeface="Times New Roman"/>
                <a:cs typeface="Times New Roman"/>
              </a:rPr>
              <a:t>r</a:t>
            </a:r>
            <a:r>
              <a:rPr sz="2600" spc="-160" dirty="0">
                <a:latin typeface="Times New Roman"/>
                <a:cs typeface="Times New Roman"/>
              </a:rPr>
              <a:t>mal</a:t>
            </a:r>
            <a:r>
              <a:rPr sz="2600" spc="-145" dirty="0">
                <a:latin typeface="Times New Roman"/>
                <a:cs typeface="Times New Roman"/>
              </a:rPr>
              <a:t>l</a:t>
            </a:r>
            <a:r>
              <a:rPr sz="2600" spc="-215" dirty="0">
                <a:latin typeface="Times New Roman"/>
                <a:cs typeface="Times New Roman"/>
              </a:rPr>
              <a:t>y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b="1" spc="40" dirty="0">
                <a:latin typeface="Times New Roman"/>
                <a:cs typeface="Times New Roman"/>
              </a:rPr>
              <a:t>com</a:t>
            </a:r>
            <a:r>
              <a:rPr sz="2600" b="1" spc="30" dirty="0">
                <a:latin typeface="Times New Roman"/>
                <a:cs typeface="Times New Roman"/>
              </a:rPr>
              <a:t>e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spc="25" dirty="0">
                <a:latin typeface="Times New Roman"/>
                <a:cs typeface="Times New Roman"/>
              </a:rPr>
              <a:t>in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-35" dirty="0">
                <a:latin typeface="Times New Roman"/>
                <a:cs typeface="Times New Roman"/>
              </a:rPr>
              <a:t>p</a:t>
            </a:r>
            <a:r>
              <a:rPr sz="2600" b="1" spc="-40" dirty="0">
                <a:latin typeface="Times New Roman"/>
                <a:cs typeface="Times New Roman"/>
              </a:rPr>
              <a:t>a</a:t>
            </a:r>
            <a:r>
              <a:rPr sz="2600" b="1" spc="-25" dirty="0">
                <a:latin typeface="Times New Roman"/>
                <a:cs typeface="Times New Roman"/>
              </a:rPr>
              <a:t>ir</a:t>
            </a:r>
            <a:r>
              <a:rPr sz="2600" b="1" spc="-65" dirty="0">
                <a:latin typeface="Times New Roman"/>
                <a:cs typeface="Times New Roman"/>
              </a:rPr>
              <a:t>s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li</a:t>
            </a:r>
            <a:r>
              <a:rPr sz="2600" spc="-220" dirty="0">
                <a:latin typeface="Times New Roman"/>
                <a:cs typeface="Times New Roman"/>
              </a:rPr>
              <a:t>k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135" dirty="0">
                <a:latin typeface="Times New Roman"/>
                <a:cs typeface="Times New Roman"/>
              </a:rPr>
              <a:t>&lt;b&gt;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245" dirty="0">
                <a:latin typeface="Times New Roman"/>
                <a:cs typeface="Times New Roman"/>
              </a:rPr>
              <a:t>&lt;/b&gt;</a:t>
            </a:r>
            <a:endParaRPr sz="2600">
              <a:latin typeface="Times New Roman"/>
              <a:cs typeface="Times New Roman"/>
            </a:endParaRPr>
          </a:p>
          <a:p>
            <a:pPr marL="285115" marR="76009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first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tag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in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pair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is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b="1" spc="-30" dirty="0">
                <a:latin typeface="Times New Roman"/>
                <a:cs typeface="Times New Roman"/>
              </a:rPr>
              <a:t>start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tag,</a:t>
            </a:r>
            <a:r>
              <a:rPr sz="2600" b="1" spc="-5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spc="-135" dirty="0">
                <a:latin typeface="Times New Roman"/>
                <a:cs typeface="Times New Roman"/>
              </a:rPr>
              <a:t>second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tag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is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 </a:t>
            </a:r>
            <a:r>
              <a:rPr sz="2600" b="1" spc="40" dirty="0">
                <a:latin typeface="Times New Roman"/>
                <a:cs typeface="Times New Roman"/>
              </a:rPr>
              <a:t>end</a:t>
            </a:r>
            <a:r>
              <a:rPr sz="2600" b="1" spc="-70" dirty="0">
                <a:latin typeface="Times New Roman"/>
                <a:cs typeface="Times New Roman"/>
              </a:rPr>
              <a:t> </a:t>
            </a:r>
            <a:r>
              <a:rPr sz="2600" b="1" spc="-25" dirty="0">
                <a:latin typeface="Times New Roman"/>
                <a:cs typeface="Times New Roman"/>
              </a:rPr>
              <a:t>tag</a:t>
            </a:r>
            <a:endParaRPr sz="2600">
              <a:latin typeface="Times New Roman"/>
              <a:cs typeface="Times New Roman"/>
            </a:endParaRPr>
          </a:p>
          <a:p>
            <a:pPr marL="285115" marR="561975" indent="-273050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end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tag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written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like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start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tag,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with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b="1" spc="-20" dirty="0">
                <a:latin typeface="Times New Roman"/>
                <a:cs typeface="Times New Roman"/>
              </a:rPr>
              <a:t>forward </a:t>
            </a:r>
            <a:r>
              <a:rPr sz="2600" b="1" spc="-635" dirty="0">
                <a:latin typeface="Times New Roman"/>
                <a:cs typeface="Times New Roman"/>
              </a:rPr>
              <a:t> </a:t>
            </a:r>
            <a:r>
              <a:rPr sz="2600" b="1" spc="-20" dirty="0">
                <a:latin typeface="Times New Roman"/>
                <a:cs typeface="Times New Roman"/>
              </a:rPr>
              <a:t>sl</a:t>
            </a:r>
            <a:r>
              <a:rPr sz="2600" b="1" spc="-95" dirty="0">
                <a:latin typeface="Times New Roman"/>
                <a:cs typeface="Times New Roman"/>
              </a:rPr>
              <a:t>a</a:t>
            </a:r>
            <a:r>
              <a:rPr sz="2600" b="1" spc="-85" dirty="0">
                <a:latin typeface="Times New Roman"/>
                <a:cs typeface="Times New Roman"/>
              </a:rPr>
              <a:t>s</a:t>
            </a:r>
            <a:r>
              <a:rPr sz="2600" b="1" spc="20" dirty="0">
                <a:latin typeface="Times New Roman"/>
                <a:cs typeface="Times New Roman"/>
              </a:rPr>
              <a:t>h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be</a:t>
            </a:r>
            <a:r>
              <a:rPr sz="2600" spc="-120" dirty="0">
                <a:latin typeface="Times New Roman"/>
                <a:cs typeface="Times New Roman"/>
              </a:rPr>
              <a:t>f</a:t>
            </a:r>
            <a:r>
              <a:rPr sz="2600" spc="-45" dirty="0">
                <a:latin typeface="Times New Roman"/>
                <a:cs typeface="Times New Roman"/>
              </a:rPr>
              <a:t>o</a:t>
            </a:r>
            <a:r>
              <a:rPr sz="2600" spc="-60" dirty="0">
                <a:latin typeface="Times New Roman"/>
                <a:cs typeface="Times New Roman"/>
              </a:rPr>
              <a:t>r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t</a:t>
            </a:r>
            <a:r>
              <a:rPr sz="2600" spc="-114" dirty="0">
                <a:latin typeface="Times New Roman"/>
                <a:cs typeface="Times New Roman"/>
              </a:rPr>
              <a:t>a</a:t>
            </a:r>
            <a:r>
              <a:rPr sz="2600" spc="-215" dirty="0">
                <a:latin typeface="Times New Roman"/>
                <a:cs typeface="Times New Roman"/>
              </a:rPr>
              <a:t>g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n</a:t>
            </a:r>
            <a:r>
              <a:rPr sz="2600" spc="-155" dirty="0">
                <a:latin typeface="Times New Roman"/>
                <a:cs typeface="Times New Roman"/>
              </a:rPr>
              <a:t>a</a:t>
            </a:r>
            <a:r>
              <a:rPr sz="2600" spc="-130" dirty="0">
                <a:latin typeface="Times New Roman"/>
                <a:cs typeface="Times New Roman"/>
              </a:rPr>
              <a:t>me</a:t>
            </a:r>
            <a:endParaRPr sz="2600">
              <a:latin typeface="Times New Roman"/>
              <a:cs typeface="Times New Roman"/>
            </a:endParaRPr>
          </a:p>
          <a:p>
            <a:pPr marL="285115" marR="508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80" dirty="0">
                <a:latin typeface="Times New Roman"/>
                <a:cs typeface="Times New Roman"/>
              </a:rPr>
              <a:t>Start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end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tags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are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also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called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b="1" spc="45" dirty="0">
                <a:latin typeface="Times New Roman"/>
                <a:cs typeface="Times New Roman"/>
              </a:rPr>
              <a:t>opening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spc="-35" dirty="0">
                <a:latin typeface="Times New Roman"/>
                <a:cs typeface="Times New Roman"/>
              </a:rPr>
              <a:t>tags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b="1" spc="25" dirty="0">
                <a:latin typeface="Times New Roman"/>
                <a:cs typeface="Times New Roman"/>
              </a:rPr>
              <a:t>closing </a:t>
            </a:r>
            <a:r>
              <a:rPr sz="2600" b="1" spc="-635" dirty="0">
                <a:latin typeface="Times New Roman"/>
                <a:cs typeface="Times New Roman"/>
              </a:rPr>
              <a:t> </a:t>
            </a:r>
            <a:r>
              <a:rPr sz="2600" b="1" spc="-35" dirty="0">
                <a:latin typeface="Times New Roman"/>
                <a:cs typeface="Times New Roman"/>
              </a:rPr>
              <a:t>tags</a:t>
            </a:r>
            <a:endParaRPr sz="26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605"/>
              </a:spcBef>
            </a:pPr>
            <a:r>
              <a:rPr sz="2600" spc="-30" dirty="0">
                <a:latin typeface="Times New Roman"/>
                <a:cs typeface="Times New Roman"/>
              </a:rPr>
              <a:t>&lt;tagname&gt;content&lt;/tagname&gt;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22194" y="6178851"/>
            <a:ext cx="3688079" cy="404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600" spc="140" dirty="0">
                <a:latin typeface="Times New Roman"/>
                <a:cs typeface="Times New Roman"/>
              </a:rPr>
              <a:t>&lt;p</a:t>
            </a:r>
            <a:r>
              <a:rPr sz="2600" spc="155" dirty="0">
                <a:latin typeface="Times New Roman"/>
                <a:cs typeface="Times New Roman"/>
              </a:rPr>
              <a:t>&gt;</a:t>
            </a:r>
            <a:r>
              <a:rPr sz="2600" spc="-155" dirty="0">
                <a:latin typeface="Times New Roman"/>
                <a:cs typeface="Times New Roman"/>
              </a:rPr>
              <a:t>This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para</a:t>
            </a:r>
            <a:r>
              <a:rPr sz="2600" spc="-120" dirty="0">
                <a:latin typeface="Times New Roman"/>
                <a:cs typeface="Times New Roman"/>
              </a:rPr>
              <a:t>g</a:t>
            </a:r>
            <a:r>
              <a:rPr sz="2600" spc="70" dirty="0">
                <a:latin typeface="Times New Roman"/>
                <a:cs typeface="Times New Roman"/>
              </a:rPr>
              <a:t>raph.&lt;</a:t>
            </a:r>
            <a:r>
              <a:rPr sz="2600" spc="55" dirty="0">
                <a:latin typeface="Times New Roman"/>
                <a:cs typeface="Times New Roman"/>
              </a:rPr>
              <a:t>/</a:t>
            </a:r>
            <a:r>
              <a:rPr sz="2600" spc="80" dirty="0">
                <a:latin typeface="Times New Roman"/>
                <a:cs typeface="Times New Roman"/>
              </a:rPr>
              <a:t>p&gt;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136" y="6329836"/>
            <a:ext cx="3879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158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54590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HTML</a:t>
            </a:r>
            <a:r>
              <a:rPr spc="-30" dirty="0"/>
              <a:t> </a:t>
            </a:r>
            <a:r>
              <a:rPr spc="-120" dirty="0"/>
              <a:t>by</a:t>
            </a:r>
            <a:r>
              <a:rPr spc="-35" dirty="0"/>
              <a:t> </a:t>
            </a:r>
            <a:r>
              <a:rPr spc="-70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150841"/>
            <a:ext cx="7293609" cy="31127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69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u="heavy" spc="-5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2"/>
              </a:rPr>
              <a:t>http://www.w3schools.com/html/html_examples.asp</a:t>
            </a:r>
            <a:endParaRPr sz="2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15" dirty="0">
                <a:latin typeface="Times New Roman"/>
                <a:cs typeface="Times New Roman"/>
              </a:rPr>
              <a:t>HTML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links:</a:t>
            </a:r>
            <a:endParaRPr sz="2600">
              <a:latin typeface="Times New Roman"/>
              <a:cs typeface="Times New Roman"/>
            </a:endParaRPr>
          </a:p>
          <a:p>
            <a:pPr marL="560705" lvl="1" indent="-229235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&lt;a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href=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"http://ww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.w3schools.com"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&gt;This</a:t>
            </a:r>
            <a:r>
              <a:rPr sz="24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5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9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FF0000"/>
                </a:solidFill>
                <a:latin typeface="Times New Roman"/>
                <a:cs typeface="Times New Roman"/>
              </a:rPr>
              <a:t>link&lt;/a&gt;</a:t>
            </a:r>
            <a:endParaRPr sz="2400">
              <a:latin typeface="Times New Roman"/>
              <a:cs typeface="Times New Roman"/>
            </a:endParaRPr>
          </a:p>
          <a:p>
            <a:pPr marL="560705" lvl="1" indent="-22923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75" dirty="0">
                <a:latin typeface="Times New Roman"/>
                <a:cs typeface="Times New Roman"/>
              </a:rPr>
              <a:t>It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appea</a:t>
            </a:r>
            <a:r>
              <a:rPr sz="2400" spc="-40" dirty="0">
                <a:latin typeface="Times New Roman"/>
                <a:cs typeface="Times New Roman"/>
              </a:rPr>
              <a:t>r</a:t>
            </a:r>
            <a:r>
              <a:rPr sz="2400" spc="-185" dirty="0">
                <a:latin typeface="Times New Roman"/>
                <a:cs typeface="Times New Roman"/>
              </a:rPr>
              <a:t>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as</a:t>
            </a:r>
            <a:r>
              <a:rPr sz="2400" spc="65" dirty="0">
                <a:latin typeface="Times New Roman"/>
                <a:cs typeface="Times New Roman"/>
              </a:rPr>
              <a:t>:</a:t>
            </a:r>
            <a:r>
              <a:rPr sz="2400" u="heavy" spc="-1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T</a:t>
            </a:r>
            <a:r>
              <a:rPr sz="2400" u="heavy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h</a:t>
            </a:r>
            <a:r>
              <a:rPr sz="2400" u="heavy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i</a:t>
            </a:r>
            <a:r>
              <a:rPr sz="2400" u="heavy" spc="-1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s</a:t>
            </a:r>
            <a:r>
              <a:rPr sz="2400" u="heavy" spc="-8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400" u="heavy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i</a:t>
            </a:r>
            <a:r>
              <a:rPr sz="2400" u="heavy" spc="-1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s</a:t>
            </a:r>
            <a:r>
              <a:rPr sz="2400" u="heavy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400" u="heavy" spc="-1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a</a:t>
            </a:r>
            <a:r>
              <a:rPr sz="2400" u="heavy" spc="-6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400" u="heavy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li</a:t>
            </a:r>
            <a:r>
              <a:rPr sz="2400" u="heavy" spc="-15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nk</a:t>
            </a:r>
            <a:endParaRPr sz="24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58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15" dirty="0">
                <a:latin typeface="Times New Roman"/>
                <a:cs typeface="Times New Roman"/>
              </a:rPr>
              <a:t>HTML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ima</a:t>
            </a:r>
            <a:r>
              <a:rPr sz="2600" spc="-185" dirty="0">
                <a:latin typeface="Times New Roman"/>
                <a:cs typeface="Times New Roman"/>
              </a:rPr>
              <a:t>g</a:t>
            </a:r>
            <a:r>
              <a:rPr sz="2600" spc="-85" dirty="0">
                <a:latin typeface="Times New Roman"/>
                <a:cs typeface="Times New Roman"/>
              </a:rPr>
              <a:t>es:</a:t>
            </a:r>
            <a:endParaRPr sz="2600">
              <a:latin typeface="Times New Roman"/>
              <a:cs typeface="Times New Roman"/>
            </a:endParaRPr>
          </a:p>
          <a:p>
            <a:pPr marL="560705" lvl="1" indent="-229235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55" dirty="0">
                <a:solidFill>
                  <a:srgbClr val="FF0000"/>
                </a:solidFill>
                <a:latin typeface="Times New Roman"/>
                <a:cs typeface="Times New Roman"/>
              </a:rPr>
              <a:t>&lt;img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Times New Roman"/>
                <a:cs typeface="Times New Roman"/>
              </a:rPr>
              <a:t>src="w3schools.jpg"</a:t>
            </a:r>
            <a:r>
              <a:rPr sz="24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width="104"</a:t>
            </a:r>
            <a:r>
              <a:rPr sz="24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height="142"&gt;</a:t>
            </a:r>
            <a:endParaRPr sz="2400">
              <a:latin typeface="Times New Roman"/>
              <a:cs typeface="Times New Roman"/>
            </a:endParaRPr>
          </a:p>
          <a:p>
            <a:pPr marL="560705" lvl="1" indent="-22923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75" dirty="0">
                <a:latin typeface="Times New Roman"/>
                <a:cs typeface="Times New Roman"/>
              </a:rPr>
              <a:t>It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appea</a:t>
            </a:r>
            <a:r>
              <a:rPr sz="2400" spc="-40" dirty="0">
                <a:latin typeface="Times New Roman"/>
                <a:cs typeface="Times New Roman"/>
              </a:rPr>
              <a:t>r</a:t>
            </a:r>
            <a:r>
              <a:rPr sz="2400" spc="-185" dirty="0">
                <a:latin typeface="Times New Roman"/>
                <a:cs typeface="Times New Roman"/>
              </a:rPr>
              <a:t>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as: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200" y="4191000"/>
            <a:ext cx="990600" cy="13533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0136" y="6329836"/>
            <a:ext cx="3879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159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0"/>
            <a:ext cx="59378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0" dirty="0"/>
              <a:t>Binding</a:t>
            </a:r>
            <a:r>
              <a:rPr sz="6000" spc="-90" dirty="0"/>
              <a:t> </a:t>
            </a:r>
            <a:r>
              <a:rPr sz="6000" spc="-40" dirty="0"/>
              <a:t>Properties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993444" y="1226057"/>
            <a:ext cx="7411084" cy="3253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0" marR="177800" indent="-273050" algn="r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73050" algn="l"/>
              </a:tabLst>
            </a:pPr>
            <a:r>
              <a:rPr sz="2600" spc="-254" dirty="0">
                <a:latin typeface="Times New Roman"/>
                <a:cs typeface="Times New Roman"/>
              </a:rPr>
              <a:t>JavaFX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introduces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new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concept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called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binding</a:t>
            </a:r>
            <a:r>
              <a:rPr sz="2600" b="1" i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property</a:t>
            </a:r>
            <a:endParaRPr sz="2600">
              <a:latin typeface="Times New Roman"/>
              <a:cs typeface="Times New Roman"/>
            </a:endParaRPr>
          </a:p>
          <a:p>
            <a:pPr marR="172720" algn="r">
              <a:lnSpc>
                <a:spcPct val="100000"/>
              </a:lnSpc>
            </a:pPr>
            <a:r>
              <a:rPr sz="2600" spc="-80" dirty="0">
                <a:latin typeface="Times New Roman"/>
                <a:cs typeface="Times New Roman"/>
              </a:rPr>
              <a:t>that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enables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target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object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be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bound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source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object.</a:t>
            </a:r>
            <a:endParaRPr sz="2600">
              <a:latin typeface="Times New Roman"/>
              <a:cs typeface="Times New Roman"/>
            </a:endParaRPr>
          </a:p>
          <a:p>
            <a:pPr marL="560705" marR="5080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180" dirty="0">
                <a:latin typeface="Times New Roman"/>
                <a:cs typeface="Times New Roman"/>
              </a:rPr>
              <a:t>If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45" dirty="0">
                <a:latin typeface="Times New Roman"/>
                <a:cs typeface="Times New Roman"/>
              </a:rPr>
              <a:t>v</a:t>
            </a:r>
            <a:r>
              <a:rPr sz="2400" spc="-125" dirty="0">
                <a:latin typeface="Times New Roman"/>
                <a:cs typeface="Times New Roman"/>
              </a:rPr>
              <a:t>alu</a:t>
            </a:r>
            <a:r>
              <a:rPr sz="2400" spc="-130" dirty="0">
                <a:latin typeface="Times New Roman"/>
                <a:cs typeface="Times New Roman"/>
              </a:rPr>
              <a:t>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in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so</a:t>
            </a:r>
            <a:r>
              <a:rPr sz="2400" spc="-75" dirty="0">
                <a:latin typeface="Times New Roman"/>
                <a:cs typeface="Times New Roman"/>
              </a:rPr>
              <a:t>urc</a:t>
            </a:r>
            <a:r>
              <a:rPr sz="2400" spc="-95" dirty="0">
                <a:latin typeface="Times New Roman"/>
                <a:cs typeface="Times New Roman"/>
              </a:rPr>
              <a:t>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o</a:t>
            </a:r>
            <a:r>
              <a:rPr sz="2400" spc="-110" dirty="0">
                <a:latin typeface="Times New Roman"/>
                <a:cs typeface="Times New Roman"/>
              </a:rPr>
              <a:t>b</a:t>
            </a:r>
            <a:r>
              <a:rPr sz="2400" spc="-80" dirty="0">
                <a:latin typeface="Times New Roman"/>
                <a:cs typeface="Times New Roman"/>
              </a:rPr>
              <a:t>ject </a:t>
            </a:r>
            <a:r>
              <a:rPr sz="2400" spc="-100" dirty="0">
                <a:latin typeface="Times New Roman"/>
                <a:cs typeface="Times New Roman"/>
              </a:rPr>
              <a:t>c</a:t>
            </a:r>
            <a:r>
              <a:rPr sz="2400" spc="-145" dirty="0">
                <a:latin typeface="Times New Roman"/>
                <a:cs typeface="Times New Roman"/>
              </a:rPr>
              <a:t>ha</a:t>
            </a:r>
            <a:r>
              <a:rPr sz="2400" spc="-150" dirty="0">
                <a:latin typeface="Times New Roman"/>
                <a:cs typeface="Times New Roman"/>
              </a:rPr>
              <a:t>n</a:t>
            </a:r>
            <a:r>
              <a:rPr sz="2400" spc="-95" dirty="0">
                <a:latin typeface="Times New Roman"/>
                <a:cs typeface="Times New Roman"/>
              </a:rPr>
              <a:t>ges,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t</a:t>
            </a:r>
            <a:r>
              <a:rPr sz="2400" spc="-95" dirty="0">
                <a:latin typeface="Times New Roman"/>
                <a:cs typeface="Times New Roman"/>
              </a:rPr>
              <a:t>arge</a:t>
            </a:r>
            <a:r>
              <a:rPr sz="2400" spc="-60" dirty="0">
                <a:latin typeface="Times New Roman"/>
                <a:cs typeface="Times New Roman"/>
              </a:rPr>
              <a:t>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p</a:t>
            </a:r>
            <a:r>
              <a:rPr sz="2400" spc="-50" dirty="0">
                <a:latin typeface="Times New Roman"/>
                <a:cs typeface="Times New Roman"/>
              </a:rPr>
              <a:t>r</a:t>
            </a:r>
            <a:r>
              <a:rPr sz="2400" spc="-105" dirty="0">
                <a:latin typeface="Times New Roman"/>
                <a:cs typeface="Times New Roman"/>
              </a:rPr>
              <a:t>o</a:t>
            </a:r>
            <a:r>
              <a:rPr sz="2400" spc="-100" dirty="0">
                <a:latin typeface="Times New Roman"/>
                <a:cs typeface="Times New Roman"/>
              </a:rPr>
              <a:t>p</a:t>
            </a:r>
            <a:r>
              <a:rPr sz="2400" spc="-40" dirty="0">
                <a:latin typeface="Times New Roman"/>
                <a:cs typeface="Times New Roman"/>
              </a:rPr>
              <a:t>e</a:t>
            </a:r>
            <a:r>
              <a:rPr sz="2400" spc="50" dirty="0">
                <a:latin typeface="Times New Roman"/>
                <a:cs typeface="Times New Roman"/>
              </a:rPr>
              <a:t>r</a:t>
            </a:r>
            <a:r>
              <a:rPr sz="2400" spc="-85" dirty="0">
                <a:latin typeface="Times New Roman"/>
                <a:cs typeface="Times New Roman"/>
              </a:rPr>
              <a:t>ty </a:t>
            </a:r>
            <a:r>
              <a:rPr sz="2400" spc="-135" dirty="0">
                <a:latin typeface="Times New Roman"/>
                <a:cs typeface="Times New Roman"/>
              </a:rPr>
              <a:t>is  als</a:t>
            </a:r>
            <a:r>
              <a:rPr sz="2400" spc="-175" dirty="0">
                <a:latin typeface="Times New Roman"/>
                <a:cs typeface="Times New Roman"/>
              </a:rPr>
              <a:t>o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c</a:t>
            </a:r>
            <a:r>
              <a:rPr sz="2400" spc="-145" dirty="0">
                <a:latin typeface="Times New Roman"/>
                <a:cs typeface="Times New Roman"/>
              </a:rPr>
              <a:t>ha</a:t>
            </a:r>
            <a:r>
              <a:rPr sz="2400" spc="-150" dirty="0">
                <a:latin typeface="Times New Roman"/>
                <a:cs typeface="Times New Roman"/>
              </a:rPr>
              <a:t>n</a:t>
            </a:r>
            <a:r>
              <a:rPr sz="2400" spc="-135" dirty="0">
                <a:latin typeface="Times New Roman"/>
                <a:cs typeface="Times New Roman"/>
              </a:rPr>
              <a:t>ged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auto</a:t>
            </a:r>
            <a:r>
              <a:rPr sz="2400" spc="-155" dirty="0">
                <a:latin typeface="Times New Roman"/>
                <a:cs typeface="Times New Roman"/>
              </a:rPr>
              <a:t>m</a:t>
            </a:r>
            <a:r>
              <a:rPr sz="2400" spc="-215" dirty="0">
                <a:latin typeface="Times New Roman"/>
                <a:cs typeface="Times New Roman"/>
              </a:rPr>
              <a:t>a</a:t>
            </a:r>
            <a:r>
              <a:rPr sz="2400" spc="-105" dirty="0">
                <a:latin typeface="Times New Roman"/>
                <a:cs typeface="Times New Roman"/>
              </a:rPr>
              <a:t>tical</a:t>
            </a:r>
            <a:r>
              <a:rPr sz="2400" spc="-140" dirty="0">
                <a:latin typeface="Times New Roman"/>
                <a:cs typeface="Times New Roman"/>
              </a:rPr>
              <a:t>l</a:t>
            </a:r>
            <a:r>
              <a:rPr sz="2400" spc="-445" dirty="0">
                <a:latin typeface="Times New Roman"/>
                <a:cs typeface="Times New Roman"/>
              </a:rPr>
              <a:t>y</a:t>
            </a:r>
            <a:r>
              <a:rPr sz="2400" spc="1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560705" marR="3111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target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object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simply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called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binding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object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binding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property.</a:t>
            </a:r>
            <a:endParaRPr sz="2400">
              <a:latin typeface="Times New Roman"/>
              <a:cs typeface="Times New Roman"/>
            </a:endParaRPr>
          </a:p>
          <a:p>
            <a:pPr marL="285115" marR="186690" indent="-273050">
              <a:lnSpc>
                <a:spcPct val="100000"/>
              </a:lnSpc>
              <a:spcBef>
                <a:spcPts val="58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65" dirty="0">
                <a:latin typeface="Times New Roman"/>
                <a:cs typeface="Times New Roman"/>
              </a:rPr>
              <a:t>Resizing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window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previous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example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would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cover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80" dirty="0">
                <a:latin typeface="Times New Roman"/>
                <a:cs typeface="Times New Roman"/>
              </a:rPr>
              <a:t> object: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7311" y="4427220"/>
            <a:ext cx="3368040" cy="16901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8876" y="6329836"/>
            <a:ext cx="224154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16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9804" algn="l"/>
              </a:tabLst>
            </a:pPr>
            <a:r>
              <a:rPr spc="10" dirty="0"/>
              <a:t>J</a:t>
            </a:r>
            <a:r>
              <a:rPr spc="-190" dirty="0"/>
              <a:t>a</a:t>
            </a:r>
            <a:r>
              <a:rPr spc="-15" dirty="0"/>
              <a:t>v</a:t>
            </a:r>
            <a:r>
              <a:rPr spc="-105" dirty="0"/>
              <a:t>aFX</a:t>
            </a:r>
            <a:r>
              <a:rPr spc="-45" dirty="0"/>
              <a:t> </a:t>
            </a:r>
            <a:r>
              <a:rPr spc="-90" dirty="0"/>
              <a:t>wit</a:t>
            </a:r>
            <a:r>
              <a:rPr spc="-105" dirty="0"/>
              <a:t>h</a:t>
            </a:r>
            <a:r>
              <a:rPr dirty="0"/>
              <a:t>	</a:t>
            </a:r>
            <a:r>
              <a:rPr spc="5" dirty="0"/>
              <a:t>HTML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363" y="865378"/>
            <a:ext cx="7367905" cy="3883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indent="-273050">
              <a:lnSpc>
                <a:spcPts val="1864"/>
              </a:lnSpc>
              <a:spcBef>
                <a:spcPts val="95"/>
              </a:spcBef>
              <a:buClr>
                <a:srgbClr val="D24717"/>
              </a:buClr>
              <a:buSzPct val="84375"/>
              <a:buFont typeface="Segoe UI Symbol"/>
              <a:buChar char="⚫"/>
              <a:tabLst>
                <a:tab pos="285115" algn="l"/>
                <a:tab pos="285750" algn="l"/>
              </a:tabLst>
            </a:pPr>
            <a:r>
              <a:rPr sz="1600" b="1" spc="-65" dirty="0">
                <a:latin typeface="Times New Roman"/>
                <a:cs typeface="Times New Roman"/>
              </a:rPr>
              <a:t>You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can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put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HTML</a:t>
            </a:r>
            <a:r>
              <a:rPr sz="1600" b="1" spc="-8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code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in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JavaFX:</a:t>
            </a:r>
            <a:endParaRPr sz="1600">
              <a:latin typeface="Times New Roman"/>
              <a:cs typeface="Times New Roman"/>
            </a:endParaRPr>
          </a:p>
          <a:p>
            <a:pPr marL="12700" marR="3302635">
              <a:lnSpc>
                <a:spcPts val="1680"/>
              </a:lnSpc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25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0" dirty="0">
                <a:latin typeface="Courier New"/>
                <a:cs typeface="Courier New"/>
              </a:rPr>
              <a:t> javafx.scene.Scene;</a:t>
            </a:r>
            <a:endParaRPr sz="1400">
              <a:latin typeface="Courier New"/>
              <a:cs typeface="Courier New"/>
            </a:endParaRPr>
          </a:p>
          <a:p>
            <a:pPr marL="12700" marR="340931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javafx.scene.layout.StackPane;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javafx.event.ActionEvent;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javafx.event.EventHandler;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javafx.scene.control.Button;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javafx.scene.web.WebEngine;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javafx.scene.web.WebView;</a:t>
            </a:r>
            <a:endParaRPr sz="1400">
              <a:latin typeface="Courier New"/>
              <a:cs typeface="Courier New"/>
            </a:endParaRPr>
          </a:p>
          <a:p>
            <a:pPr marL="226060" marR="2771775" indent="-21336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 class HTMLDemo extends 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 marR="2452370" indent="-2139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 primaryStage)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WebView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browser</a:t>
            </a:r>
            <a:r>
              <a:rPr sz="1400" b="1" spc="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WebView();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WebEngine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webEngine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=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browser.getEngine();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webEngine.loadContent("&lt;html&gt;&lt;b&gt;&lt;u&gt;T&lt;/u&gt;wo&lt;/b&gt;&lt;br&gt;lines&lt;/html&gt;");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StackPane</a:t>
            </a:r>
            <a:r>
              <a:rPr sz="1400" b="1" spc="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root</a:t>
            </a:r>
            <a:r>
              <a:rPr sz="1400" b="1" spc="7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6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StackPane();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root.getChildren().add(browser);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388" y="4722114"/>
            <a:ext cx="428053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Scene(root, 100, 150);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primaryStage.setTitle("Hello World!");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724" y="5575808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1724" y="5789167"/>
            <a:ext cx="4281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060" marR="5080" indent="-21399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363" y="6428943"/>
            <a:ext cx="132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1660" y="6314947"/>
            <a:ext cx="3854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16</a:t>
            </a:r>
            <a:r>
              <a:rPr sz="2100" b="1" spc="-337" baseline="31746" dirty="0">
                <a:latin typeface="Courier New"/>
                <a:cs typeface="Courier New"/>
              </a:rPr>
              <a:t>}</a:t>
            </a:r>
            <a:r>
              <a:rPr sz="1400" spc="-2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0</a:t>
            </a:r>
            <a:endParaRPr sz="1400">
              <a:latin typeface="Franklin Gothic Medium"/>
              <a:cs typeface="Franklin Gothic Medium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457200"/>
            <a:ext cx="1696211" cy="187604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879847" y="4773167"/>
            <a:ext cx="4264660" cy="1201420"/>
          </a:xfrm>
          <a:custGeom>
            <a:avLst/>
            <a:gdLst/>
            <a:ahLst/>
            <a:cxnLst/>
            <a:rect l="l" t="t" r="r" b="b"/>
            <a:pathLst>
              <a:path w="4264659" h="1201420">
                <a:moveTo>
                  <a:pt x="0" y="1200911"/>
                </a:moveTo>
                <a:lnTo>
                  <a:pt x="4264152" y="1200911"/>
                </a:lnTo>
              </a:path>
              <a:path w="4264659" h="1201420">
                <a:moveTo>
                  <a:pt x="4264152" y="0"/>
                </a:moveTo>
                <a:lnTo>
                  <a:pt x="0" y="0"/>
                </a:lnTo>
                <a:lnTo>
                  <a:pt x="0" y="1200911"/>
                </a:lnTo>
              </a:path>
            </a:pathLst>
          </a:custGeom>
          <a:ln w="9144">
            <a:solidFill>
              <a:srgbClr val="D24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59477" y="4789119"/>
            <a:ext cx="39820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org.w3c.dom.Document;</a:t>
            </a:r>
            <a:endParaRPr sz="1200">
              <a:latin typeface="Courier New"/>
              <a:cs typeface="Courier New"/>
            </a:endParaRPr>
          </a:p>
          <a:p>
            <a:pPr marL="12700" marR="37338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...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get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 document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of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 engine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Document</a:t>
            </a:r>
            <a:r>
              <a:rPr sz="1200" b="1" dirty="0">
                <a:latin typeface="Courier New"/>
                <a:cs typeface="Courier New"/>
              </a:rPr>
              <a:t> doc 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webEngine.getDocument();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and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elements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org.w3c.dom.Element;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...</a:t>
            </a:r>
            <a:r>
              <a:rPr sz="1200" b="1" dirty="0">
                <a:latin typeface="Courier New"/>
                <a:cs typeface="Courier New"/>
              </a:rPr>
              <a:t> Element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el</a:t>
            </a:r>
            <a:r>
              <a:rPr sz="1200" b="1" dirty="0">
                <a:latin typeface="Courier New"/>
                <a:cs typeface="Courier New"/>
              </a:rPr>
              <a:t> = doc.getElementById("id1");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9804" algn="l"/>
              </a:tabLst>
            </a:pPr>
            <a:r>
              <a:rPr spc="10" dirty="0"/>
              <a:t>J</a:t>
            </a:r>
            <a:r>
              <a:rPr spc="-190" dirty="0"/>
              <a:t>a</a:t>
            </a:r>
            <a:r>
              <a:rPr spc="-15" dirty="0"/>
              <a:t>v</a:t>
            </a:r>
            <a:r>
              <a:rPr spc="-105" dirty="0"/>
              <a:t>aFX</a:t>
            </a:r>
            <a:r>
              <a:rPr spc="-45" dirty="0"/>
              <a:t> </a:t>
            </a:r>
            <a:r>
              <a:rPr spc="-90" dirty="0"/>
              <a:t>wit</a:t>
            </a:r>
            <a:r>
              <a:rPr spc="-105" dirty="0"/>
              <a:t>h</a:t>
            </a:r>
            <a:r>
              <a:rPr dirty="0"/>
              <a:t>	</a:t>
            </a:r>
            <a:r>
              <a:rPr spc="5" dirty="0"/>
              <a:t>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363" y="862330"/>
            <a:ext cx="8818880" cy="4242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701675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5000"/>
              <a:buFont typeface="Segoe UI Symbol"/>
              <a:buChar char="⚫"/>
              <a:tabLst>
                <a:tab pos="285115" algn="l"/>
                <a:tab pos="285750" algn="l"/>
              </a:tabLst>
            </a:pPr>
            <a:r>
              <a:rPr sz="2000" b="1" spc="-70" dirty="0">
                <a:latin typeface="Times New Roman"/>
                <a:cs typeface="Times New Roman"/>
              </a:rPr>
              <a:t>You </a:t>
            </a:r>
            <a:r>
              <a:rPr sz="2000" b="1" dirty="0">
                <a:latin typeface="Times New Roman"/>
                <a:cs typeface="Times New Roman"/>
              </a:rPr>
              <a:t>can get the Document only when the </a:t>
            </a:r>
            <a:r>
              <a:rPr sz="2000" b="1" spc="-5" dirty="0">
                <a:latin typeface="Times New Roman"/>
                <a:cs typeface="Times New Roman"/>
              </a:rPr>
              <a:t>asynchronized </a:t>
            </a:r>
            <a:r>
              <a:rPr sz="2000" b="1" spc="-15" dirty="0">
                <a:latin typeface="Times New Roman"/>
                <a:cs typeface="Times New Roman"/>
              </a:rPr>
              <a:t>WebEngine </a:t>
            </a:r>
            <a:r>
              <a:rPr sz="2000" b="1" dirty="0">
                <a:latin typeface="Times New Roman"/>
                <a:cs typeface="Times New Roman"/>
              </a:rPr>
              <a:t>had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finished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loading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page.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That </a:t>
            </a:r>
            <a:r>
              <a:rPr sz="2000" b="1" spc="-5" dirty="0">
                <a:latin typeface="Times New Roman"/>
                <a:cs typeface="Times New Roman"/>
              </a:rPr>
              <a:t>is,</a:t>
            </a:r>
            <a:endParaRPr sz="2000">
              <a:latin typeface="Times New Roman"/>
              <a:cs typeface="Times New Roman"/>
            </a:endParaRPr>
          </a:p>
          <a:p>
            <a:pPr marL="317500">
              <a:lnSpc>
                <a:spcPts val="2230"/>
              </a:lnSpc>
            </a:pPr>
            <a:r>
              <a:rPr sz="2000" b="1" spc="-5" dirty="0">
                <a:latin typeface="Courier New"/>
                <a:cs typeface="Courier New"/>
              </a:rPr>
              <a:t>Document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doc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webEngine.getDocument();</a:t>
            </a:r>
            <a:endParaRPr sz="2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35"/>
              </a:spcBef>
            </a:pPr>
            <a:r>
              <a:rPr sz="2000" b="1" dirty="0">
                <a:latin typeface="Times New Roman"/>
                <a:cs typeface="Times New Roman"/>
              </a:rPr>
              <a:t>may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null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if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page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loaded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yet.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buClr>
                <a:srgbClr val="9B2C1F"/>
              </a:buClr>
              <a:buSzPct val="83333"/>
              <a:buFont typeface="Segoe UI Symbol"/>
              <a:buChar char="⚫"/>
              <a:tabLst>
                <a:tab pos="56197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Solution:</a:t>
            </a:r>
            <a:r>
              <a:rPr sz="1800" b="1" dirty="0">
                <a:latin typeface="Times New Roman"/>
                <a:cs typeface="Times New Roman"/>
              </a:rPr>
              <a:t> listen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the </a:t>
            </a:r>
            <a:r>
              <a:rPr sz="1800" b="1" dirty="0">
                <a:latin typeface="Times New Roman"/>
                <a:cs typeface="Times New Roman"/>
              </a:rPr>
              <a:t>state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 </a:t>
            </a:r>
            <a:r>
              <a:rPr sz="1800" b="1" spc="-5" dirty="0">
                <a:latin typeface="Times New Roman"/>
                <a:cs typeface="Times New Roman"/>
              </a:rPr>
              <a:t>the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WebEngine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object to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know</a:t>
            </a:r>
            <a:r>
              <a:rPr sz="1800" b="1" dirty="0">
                <a:latin typeface="Times New Roman"/>
                <a:cs typeface="Times New Roman"/>
              </a:rPr>
              <a:t> when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it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is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done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loading:</a:t>
            </a:r>
            <a:endParaRPr sz="1800">
              <a:latin typeface="Times New Roman"/>
              <a:cs typeface="Times New Roman"/>
            </a:endParaRPr>
          </a:p>
          <a:p>
            <a:pPr marL="561340">
              <a:lnSpc>
                <a:spcPct val="100000"/>
              </a:lnSpc>
              <a:spcBef>
                <a:spcPts val="220"/>
              </a:spcBef>
            </a:pPr>
            <a:r>
              <a:rPr sz="2000" b="1" spc="-5" dirty="0">
                <a:latin typeface="Courier New"/>
                <a:cs typeface="Courier New"/>
              </a:rPr>
              <a:t>engine.getLoadWorker().stateProperty().addListener(</a:t>
            </a:r>
            <a:endParaRPr sz="2000">
              <a:latin typeface="Courier New"/>
              <a:cs typeface="Courier New"/>
            </a:endParaRPr>
          </a:p>
          <a:p>
            <a:pPr marL="1841500" marR="1025525" indent="-914400">
              <a:lnSpc>
                <a:spcPct val="116500"/>
              </a:lnSpc>
              <a:spcBef>
                <a:spcPts val="15"/>
              </a:spcBef>
            </a:pPr>
            <a:r>
              <a:rPr sz="2000" b="1" spc="-5" dirty="0">
                <a:latin typeface="Courier New"/>
                <a:cs typeface="Courier New"/>
              </a:rPr>
              <a:t>(ObservableValue&lt;?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extends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State&gt;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observable, </a:t>
            </a:r>
            <a:r>
              <a:rPr sz="2000" b="1" spc="-118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State oldValue, State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newValue)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395"/>
              </a:spcBef>
            </a:pPr>
            <a:r>
              <a:rPr sz="2000" b="1" spc="-5" dirty="0">
                <a:latin typeface="Courier New"/>
                <a:cs typeface="Courier New"/>
              </a:rPr>
              <a:t>-&gt;</a:t>
            </a:r>
            <a:r>
              <a:rPr sz="2000" b="1" spc="-6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1841500" marR="109855">
              <a:lnSpc>
                <a:spcPct val="100000"/>
              </a:lnSpc>
              <a:spcBef>
                <a:spcPts val="414"/>
              </a:spcBef>
            </a:pPr>
            <a:r>
              <a:rPr sz="2000" b="1" spc="-5" dirty="0">
                <a:latin typeface="Courier New"/>
                <a:cs typeface="Courier New"/>
              </a:rPr>
              <a:t>if (newValue == State.SUCCEEDED) 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docManager.setStatsDoc(engine.getDocument());</a:t>
            </a:r>
            <a:endParaRPr sz="20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395"/>
              </a:spcBef>
            </a:pPr>
            <a:r>
              <a:rPr sz="2000" b="1" spc="-5" dirty="0">
                <a:latin typeface="Courier New"/>
                <a:cs typeface="Courier New"/>
              </a:rPr>
              <a:t>});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161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155524"/>
            <a:ext cx="7162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" dirty="0"/>
              <a:t>javafx.scene.canvas.Canvas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79831" y="1072388"/>
            <a:ext cx="8300720" cy="451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55" dirty="0">
                <a:latin typeface="Times New Roman"/>
                <a:cs typeface="Times New Roman"/>
              </a:rPr>
              <a:t>javafx.scene.canvas.Canvas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an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image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that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can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be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drawn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on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using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set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of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graphics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commands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provided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00" dirty="0">
                <a:latin typeface="Times New Roman"/>
                <a:cs typeface="Times New Roman"/>
              </a:rPr>
              <a:t>by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GraphicsContext.</a:t>
            </a:r>
            <a:endParaRPr sz="2600">
              <a:latin typeface="Times New Roman"/>
              <a:cs typeface="Times New Roman"/>
            </a:endParaRPr>
          </a:p>
          <a:p>
            <a:pPr marL="285115" marR="129794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javafx.scene.canvas.GraphicsContext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issues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draw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calls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Ca</a:t>
            </a:r>
            <a:r>
              <a:rPr sz="2600" spc="-195" dirty="0">
                <a:latin typeface="Times New Roman"/>
                <a:cs typeface="Times New Roman"/>
              </a:rPr>
              <a:t>n</a:t>
            </a:r>
            <a:r>
              <a:rPr sz="2600" spc="-260" dirty="0">
                <a:latin typeface="Times New Roman"/>
                <a:cs typeface="Times New Roman"/>
              </a:rPr>
              <a:t>v</a:t>
            </a:r>
            <a:r>
              <a:rPr sz="2600" spc="-220" dirty="0">
                <a:latin typeface="Times New Roman"/>
                <a:cs typeface="Times New Roman"/>
              </a:rPr>
              <a:t>a</a:t>
            </a:r>
            <a:r>
              <a:rPr sz="2600" spc="-190" dirty="0">
                <a:latin typeface="Times New Roman"/>
                <a:cs typeface="Times New Roman"/>
              </a:rPr>
              <a:t>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using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b</a:t>
            </a:r>
            <a:r>
              <a:rPr sz="2600" spc="-180" dirty="0">
                <a:latin typeface="Times New Roman"/>
                <a:cs typeface="Times New Roman"/>
              </a:rPr>
              <a:t>u</a:t>
            </a:r>
            <a:r>
              <a:rPr sz="2600" spc="-135" dirty="0">
                <a:latin typeface="Times New Roman"/>
                <a:cs typeface="Times New Roman"/>
              </a:rPr>
              <a:t>f</a:t>
            </a:r>
            <a:r>
              <a:rPr sz="2600" spc="-90" dirty="0">
                <a:latin typeface="Times New Roman"/>
                <a:cs typeface="Times New Roman"/>
              </a:rPr>
              <a:t>fe</a:t>
            </a:r>
            <a:r>
              <a:rPr sz="2600" spc="-110" dirty="0">
                <a:latin typeface="Times New Roman"/>
                <a:cs typeface="Times New Roman"/>
              </a:rPr>
              <a:t>r</a:t>
            </a:r>
            <a:r>
              <a:rPr sz="2600" spc="3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  <a:p>
            <a:pPr marL="561340" marR="171450" lvl="1" indent="-229235">
              <a:lnSpc>
                <a:spcPct val="100000"/>
              </a:lnSpc>
              <a:spcBef>
                <a:spcPts val="42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975" algn="l"/>
              </a:tabLst>
            </a:pPr>
            <a:r>
              <a:rPr sz="2400" spc="-135" dirty="0">
                <a:latin typeface="Times New Roman"/>
                <a:cs typeface="Times New Roman"/>
              </a:rPr>
              <a:t>each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call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pushes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necessary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parameters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onto 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buffer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where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they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will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be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later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rendered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onto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image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85" dirty="0">
                <a:latin typeface="Times New Roman"/>
                <a:cs typeface="Times New Roman"/>
              </a:rPr>
              <a:t>Canvas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node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85" dirty="0">
                <a:latin typeface="Times New Roman"/>
                <a:cs typeface="Times New Roman"/>
              </a:rPr>
              <a:t>by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 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0" dirty="0">
                <a:latin typeface="Times New Roman"/>
                <a:cs typeface="Times New Roman"/>
              </a:rPr>
              <a:t>end</a:t>
            </a:r>
            <a:r>
              <a:rPr sz="2400" spc="-40" dirty="0">
                <a:latin typeface="Times New Roman"/>
                <a:cs typeface="Times New Roman"/>
              </a:rPr>
              <a:t>e</a:t>
            </a:r>
            <a:r>
              <a:rPr sz="2400" spc="15" dirty="0">
                <a:latin typeface="Times New Roman"/>
                <a:cs typeface="Times New Roman"/>
              </a:rPr>
              <a:t>r</a:t>
            </a:r>
            <a:r>
              <a:rPr sz="2400" spc="-140" dirty="0">
                <a:latin typeface="Times New Roman"/>
                <a:cs typeface="Times New Roman"/>
              </a:rPr>
              <a:t>ing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th</a:t>
            </a:r>
            <a:r>
              <a:rPr sz="2400" spc="-55" dirty="0">
                <a:latin typeface="Times New Roman"/>
                <a:cs typeface="Times New Roman"/>
              </a:rPr>
              <a:t>r</a:t>
            </a:r>
            <a:r>
              <a:rPr sz="2400" spc="-130" dirty="0">
                <a:latin typeface="Times New Roman"/>
                <a:cs typeface="Times New Roman"/>
              </a:rPr>
              <a:t>ead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215" dirty="0">
                <a:latin typeface="Times New Roman"/>
                <a:cs typeface="Times New Roman"/>
              </a:rPr>
              <a:t>a</a:t>
            </a:r>
            <a:r>
              <a:rPr sz="2400" spc="30" dirty="0">
                <a:latin typeface="Times New Roman"/>
                <a:cs typeface="Times New Roman"/>
              </a:rPr>
              <a:t>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t</a:t>
            </a:r>
            <a:r>
              <a:rPr sz="2400" spc="-125" dirty="0">
                <a:latin typeface="Times New Roman"/>
                <a:cs typeface="Times New Roman"/>
              </a:rPr>
              <a:t>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end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p</a:t>
            </a:r>
            <a:r>
              <a:rPr sz="2400" spc="-100" dirty="0">
                <a:latin typeface="Times New Roman"/>
                <a:cs typeface="Times New Roman"/>
              </a:rPr>
              <a:t>u</a:t>
            </a:r>
            <a:r>
              <a:rPr sz="2400" spc="-114" dirty="0">
                <a:latin typeface="Times New Roman"/>
                <a:cs typeface="Times New Roman"/>
              </a:rPr>
              <a:t>ls</a:t>
            </a:r>
            <a:r>
              <a:rPr sz="2400" spc="-200" dirty="0">
                <a:latin typeface="Times New Roman"/>
                <a:cs typeface="Times New Roman"/>
              </a:rPr>
              <a:t>e</a:t>
            </a:r>
            <a:r>
              <a:rPr sz="2400" spc="1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  <a:spcBef>
                <a:spcPts val="459"/>
              </a:spcBef>
            </a:pPr>
            <a:r>
              <a:rPr sz="2400" b="1" spc="-5" dirty="0">
                <a:latin typeface="Courier New"/>
                <a:cs typeface="Courier New"/>
              </a:rPr>
              <a:t>Canvas</a:t>
            </a:r>
            <a:r>
              <a:rPr sz="2400" b="1" spc="-20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canvas</a:t>
            </a:r>
            <a:r>
              <a:rPr sz="2400" b="1" spc="-1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3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new </a:t>
            </a:r>
            <a:r>
              <a:rPr sz="2400" b="1" spc="-10" dirty="0">
                <a:latin typeface="Courier New"/>
                <a:cs typeface="Courier New"/>
              </a:rPr>
              <a:t>Canvas(250,250);</a:t>
            </a:r>
            <a:endParaRPr sz="2400">
              <a:latin typeface="Courier New"/>
              <a:cs typeface="Courier New"/>
            </a:endParaRPr>
          </a:p>
          <a:p>
            <a:pPr marL="927100" marR="1887855" indent="-594995">
              <a:lnSpc>
                <a:spcPts val="3290"/>
              </a:lnSpc>
              <a:spcBef>
                <a:spcPts val="165"/>
              </a:spcBef>
            </a:pPr>
            <a:r>
              <a:rPr sz="2400" b="1" spc="-10" dirty="0">
                <a:latin typeface="Courier New"/>
                <a:cs typeface="Courier New"/>
              </a:rPr>
              <a:t>GraphicsContext </a:t>
            </a:r>
            <a:r>
              <a:rPr sz="2400" b="1" spc="-5" dirty="0">
                <a:latin typeface="Courier New"/>
                <a:cs typeface="Courier New"/>
              </a:rPr>
              <a:t>gc </a:t>
            </a:r>
            <a:r>
              <a:rPr sz="2400" b="1" dirty="0">
                <a:latin typeface="Courier New"/>
                <a:cs typeface="Courier New"/>
              </a:rPr>
              <a:t>= </a:t>
            </a:r>
            <a:r>
              <a:rPr sz="2400" b="1" spc="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canvas.getGraphicsContext2D();</a:t>
            </a:r>
            <a:endParaRPr sz="24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  <a:spcBef>
                <a:spcPts val="219"/>
              </a:spcBef>
            </a:pPr>
            <a:r>
              <a:rPr sz="2400" b="1" spc="-10" dirty="0">
                <a:latin typeface="Courier New"/>
                <a:cs typeface="Courier New"/>
              </a:rPr>
              <a:t>gc.fillRect(75,75,100,100);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162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060" y="6314947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63</a:t>
            </a:r>
            <a:endParaRPr sz="1400">
              <a:latin typeface="Franklin Gothic Medium"/>
              <a:cs typeface="Franklin Gothic Medi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1991" y="318515"/>
            <a:ext cx="2962656" cy="27492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5783" y="136398"/>
            <a:ext cx="6616700" cy="6366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javafx.application.Application;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javafx.stage.Stage;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 javafx.scene.Scene;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javafx.scene.canvas.Canvas;</a:t>
            </a:r>
            <a:endParaRPr sz="1600">
              <a:latin typeface="Courier New"/>
              <a:cs typeface="Courier New"/>
            </a:endParaRPr>
          </a:p>
          <a:p>
            <a:pPr marL="12700" marR="134366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javafx.scene.canvas.GraphicsContext; </a:t>
            </a:r>
            <a:r>
              <a:rPr sz="1600" b="1" spc="-9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javafx.geometry.Point2D;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javafx.geometry.Rectangle2D;</a:t>
            </a:r>
            <a:endParaRPr sz="1600">
              <a:latin typeface="Courier New"/>
              <a:cs typeface="Courier New"/>
            </a:endParaRPr>
          </a:p>
          <a:p>
            <a:pPr marL="12700" marR="268668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0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javafx.scene.Group;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javafx.scene.image.Image;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javafx.stage.Screen;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java.util.ArrayList;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java.util.Iterator;</a:t>
            </a:r>
            <a:endParaRPr sz="1600">
              <a:latin typeface="Courier New"/>
              <a:cs typeface="Courier New"/>
            </a:endParaRPr>
          </a:p>
          <a:p>
            <a:pPr marL="500380" marR="1101090" indent="-4876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 class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CanvasDemo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extends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Application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Stage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primaryStage;</a:t>
            </a:r>
            <a:endParaRPr sz="1600">
              <a:latin typeface="Courier New"/>
              <a:cs typeface="Courier New"/>
            </a:endParaRPr>
          </a:p>
          <a:p>
            <a:pPr marL="500380" marR="439801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Scene scene;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Canvas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canvas;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GraphicsContext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gc;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Image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logo1Image,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logo2Image;</a:t>
            </a:r>
            <a:endParaRPr sz="1600">
              <a:latin typeface="Courier New"/>
              <a:cs typeface="Courier New"/>
            </a:endParaRPr>
          </a:p>
          <a:p>
            <a:pPr marL="500380" marR="50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ArrayList&lt;Point2D&gt;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logo1Locations,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logo2Locations;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@Override</a:t>
            </a:r>
            <a:endParaRPr sz="1600">
              <a:latin typeface="Courier New"/>
              <a:cs typeface="Courier New"/>
            </a:endParaRPr>
          </a:p>
          <a:p>
            <a:pPr marL="989330" marR="854075" indent="-48958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start(Stage</a:t>
            </a:r>
            <a:r>
              <a:rPr sz="1600" b="1" spc="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initPrimaryStage)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 =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initPrimaryStage;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initStage();</a:t>
            </a:r>
            <a:endParaRPr sz="1600">
              <a:latin typeface="Courier New"/>
              <a:cs typeface="Courier New"/>
            </a:endParaRPr>
          </a:p>
          <a:p>
            <a:pPr marL="989330" marR="37871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initData();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initGUI();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i</a:t>
            </a:r>
            <a:r>
              <a:rPr sz="1600" b="1" spc="-5" dirty="0">
                <a:latin typeface="Courier New"/>
                <a:cs typeface="Courier New"/>
              </a:rPr>
              <a:t>n</a:t>
            </a:r>
            <a:r>
              <a:rPr sz="1600" b="1" spc="-10" dirty="0">
                <a:latin typeface="Courier New"/>
                <a:cs typeface="Courier New"/>
              </a:rPr>
              <a:t>i</a:t>
            </a:r>
            <a:r>
              <a:rPr sz="1600" b="1" spc="10" dirty="0">
                <a:latin typeface="Courier New"/>
                <a:cs typeface="Courier New"/>
              </a:rPr>
              <a:t>t</a:t>
            </a:r>
            <a:r>
              <a:rPr sz="1600" b="1" spc="-10" dirty="0">
                <a:latin typeface="Courier New"/>
                <a:cs typeface="Courier New"/>
              </a:rPr>
              <a:t>H</a:t>
            </a:r>
            <a:r>
              <a:rPr sz="1600" b="1" spc="-5" dirty="0">
                <a:latin typeface="Courier New"/>
                <a:cs typeface="Courier New"/>
              </a:rPr>
              <a:t>a</a:t>
            </a:r>
            <a:r>
              <a:rPr sz="1600" b="1" spc="-10" dirty="0">
                <a:latin typeface="Courier New"/>
                <a:cs typeface="Courier New"/>
              </a:rPr>
              <a:t>n</a:t>
            </a:r>
            <a:r>
              <a:rPr sz="1600" b="1" spc="-5" dirty="0">
                <a:latin typeface="Courier New"/>
                <a:cs typeface="Courier New"/>
              </a:rPr>
              <a:t>d</a:t>
            </a:r>
            <a:r>
              <a:rPr sz="1600" b="1" spc="-10" dirty="0">
                <a:latin typeface="Courier New"/>
                <a:cs typeface="Courier New"/>
              </a:rPr>
              <a:t>l</a:t>
            </a:r>
            <a:r>
              <a:rPr sz="1600" b="1" spc="-5" dirty="0">
                <a:latin typeface="Courier New"/>
                <a:cs typeface="Courier New"/>
              </a:rPr>
              <a:t>e</a:t>
            </a:r>
            <a:r>
              <a:rPr sz="1600" b="1" spc="5" dirty="0">
                <a:latin typeface="Courier New"/>
                <a:cs typeface="Courier New"/>
              </a:rPr>
              <a:t>rs</a:t>
            </a:r>
            <a:r>
              <a:rPr sz="1600" b="1" spc="-5" dirty="0">
                <a:latin typeface="Courier New"/>
                <a:cs typeface="Courier New"/>
              </a:rPr>
              <a:t>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463" y="6477406"/>
            <a:ext cx="147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536" y="136398"/>
            <a:ext cx="8546465" cy="6417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initStage() {</a:t>
            </a:r>
            <a:endParaRPr sz="1600">
              <a:latin typeface="Courier New"/>
              <a:cs typeface="Courier New"/>
            </a:endParaRPr>
          </a:p>
          <a:p>
            <a:pPr marL="979805" marR="193802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Screen screen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Screen.getPrimary();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Rectangle2D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bounds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screen.getVisualBounds();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primaryStage.setX(bounds.getMinX());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primaryStage.setY(bounds.getMinY());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primaryStage.setWidth(bounds.getWidth());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primaryStage.setHeight(bounds.getHeight());</a:t>
            </a:r>
            <a:endParaRPr sz="1600">
              <a:latin typeface="Courier New"/>
              <a:cs typeface="Courier New"/>
            </a:endParaRPr>
          </a:p>
          <a:p>
            <a:pPr marL="49022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79805" marR="3526790" indent="-48958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 void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initData()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logo1Locations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ArrayList();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logo2Locations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ArrayList();</a:t>
            </a:r>
            <a:endParaRPr sz="1600">
              <a:latin typeface="Courier New"/>
              <a:cs typeface="Courier New"/>
            </a:endParaRPr>
          </a:p>
          <a:p>
            <a:pPr marL="97980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logo1Image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Image("file:images/logo1.png");</a:t>
            </a:r>
            <a:endParaRPr sz="1600">
              <a:latin typeface="Courier New"/>
              <a:cs typeface="Courier New"/>
            </a:endParaRPr>
          </a:p>
          <a:p>
            <a:pPr marL="97980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logo2Image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Image("file:images/logo2.png");</a:t>
            </a:r>
            <a:endParaRPr sz="1600">
              <a:latin typeface="Courier New"/>
              <a:cs typeface="Courier New"/>
            </a:endParaRPr>
          </a:p>
          <a:p>
            <a:pPr marL="49022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79805" marR="4873625" indent="-48958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 void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initGUI() {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canvas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new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Canvas();</a:t>
            </a:r>
            <a:endParaRPr sz="1600">
              <a:latin typeface="Courier New"/>
              <a:cs typeface="Courier New"/>
            </a:endParaRPr>
          </a:p>
          <a:p>
            <a:pPr marL="979805">
              <a:lnSpc>
                <a:spcPct val="100000"/>
              </a:lnSpc>
              <a:spcBef>
                <a:spcPts val="200"/>
              </a:spcBef>
            </a:pPr>
            <a:r>
              <a:rPr sz="1400" b="1" dirty="0">
                <a:latin typeface="Courier New"/>
                <a:cs typeface="Courier New"/>
              </a:rPr>
              <a:t>gc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canvas.getGraphicsContext2D();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//</a:t>
            </a:r>
            <a:r>
              <a:rPr sz="1400" b="1" spc="-10" dirty="0">
                <a:latin typeface="Courier New"/>
                <a:cs typeface="Courier New"/>
              </a:rPr>
              <a:t> is </a:t>
            </a:r>
            <a:r>
              <a:rPr sz="1400" b="1" spc="-5" dirty="0">
                <a:latin typeface="Courier New"/>
                <a:cs typeface="Courier New"/>
              </a:rPr>
              <a:t>graphics destination: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monitor</a:t>
            </a:r>
            <a:endParaRPr sz="1400">
              <a:latin typeface="Courier New"/>
              <a:cs typeface="Courier New"/>
            </a:endParaRPr>
          </a:p>
          <a:p>
            <a:pPr marL="979805" marR="3159760">
              <a:lnSpc>
                <a:spcPct val="100000"/>
              </a:lnSpc>
              <a:spcBef>
                <a:spcPts val="45"/>
              </a:spcBef>
            </a:pPr>
            <a:r>
              <a:rPr sz="1600" b="1" spc="-5" dirty="0">
                <a:latin typeface="Courier New"/>
                <a:cs typeface="Courier New"/>
              </a:rPr>
              <a:t>Group root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 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Group();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root.getChildren().add(canvas);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 = new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Scene(root);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primaryStage.setScene(scene);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primaryStage.show();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canvas.setWidth(scene.getWidth());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canvas.setHeight(scene.getHeight());</a:t>
            </a:r>
            <a:endParaRPr sz="1600">
              <a:latin typeface="Courier New"/>
              <a:cs typeface="Courier New"/>
            </a:endParaRPr>
          </a:p>
          <a:p>
            <a:pPr marL="49022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164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2463" y="137922"/>
            <a:ext cx="8217534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void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initHandlers()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canvas.setOnMouseClicked(mouseEvent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-&gt;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183005" marR="508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Point2D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point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Point2D(mouseEvent.getX(),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mouseEvent.getY());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if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(!logo1Locations.contains(point))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60845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logo1Locations.add(point);</a:t>
            </a:r>
            <a:endParaRPr sz="1400">
              <a:latin typeface="Courier New"/>
              <a:cs typeface="Courier New"/>
            </a:endParaRPr>
          </a:p>
          <a:p>
            <a:pPr marL="118300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18300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draw();</a:t>
            </a:r>
            <a:endParaRPr sz="14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canvas.setOnMouseDragged(mouseEvent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-&gt;</a:t>
            </a:r>
            <a:r>
              <a:rPr sz="1400" b="1" spc="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183005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Point2D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point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Point2D(mouseEvent.getX(),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mouseEvent.getY());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if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(!logo2Locations.contains(point))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60845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logo2Locations.add(point);</a:t>
            </a:r>
            <a:endParaRPr sz="1400">
              <a:latin typeface="Courier New"/>
              <a:cs typeface="Courier New"/>
            </a:endParaRPr>
          </a:p>
          <a:p>
            <a:pPr marL="118300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18300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draw();</a:t>
            </a:r>
            <a:endParaRPr sz="14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draw()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757555" marR="223837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Iterator&lt;Point2D&gt;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it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logo1Locations.iterator();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(it.hasNext())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183005" marR="223901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Point2D </a:t>
            </a:r>
            <a:r>
              <a:rPr sz="1400" b="1" dirty="0">
                <a:latin typeface="Courier New"/>
                <a:cs typeface="Courier New"/>
              </a:rPr>
              <a:t>p = </a:t>
            </a:r>
            <a:r>
              <a:rPr sz="1400" b="1" spc="-5" dirty="0">
                <a:latin typeface="Courier New"/>
                <a:cs typeface="Courier New"/>
              </a:rPr>
              <a:t>it.next();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gc.drawImage(logo1Image,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p.getX(),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p.getY());</a:t>
            </a:r>
            <a:endParaRPr sz="14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757555" marR="4151629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it</a:t>
            </a:r>
            <a:r>
              <a:rPr sz="1400" b="1" spc="-6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logo2Locations.iterator();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(it.hasNext())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18300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Point2D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p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it.next();</a:t>
            </a:r>
            <a:endParaRPr sz="1400">
              <a:latin typeface="Courier New"/>
              <a:cs typeface="Courier New"/>
            </a:endParaRPr>
          </a:p>
          <a:p>
            <a:pPr marL="118300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gc.drawImage(logo2Image,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p.getX(),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p.getY());</a:t>
            </a:r>
            <a:endParaRPr sz="14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static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main(String[]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args)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060" y="6326835"/>
            <a:ext cx="18243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2805" algn="l"/>
              </a:tabLst>
            </a:pPr>
            <a:r>
              <a:rPr sz="2100" spc="-67" baseline="3968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2100" baseline="3968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65	</a:t>
            </a:r>
            <a:r>
              <a:rPr sz="1400" b="1" spc="-5" dirty="0">
                <a:latin typeface="Courier New"/>
                <a:cs typeface="Courier New"/>
              </a:rPr>
              <a:t>la</a:t>
            </a:r>
            <a:r>
              <a:rPr sz="1400" b="1" spc="-15" dirty="0">
                <a:latin typeface="Courier New"/>
                <a:cs typeface="Courier New"/>
              </a:rPr>
              <a:t>u</a:t>
            </a:r>
            <a:r>
              <a:rPr sz="1400" b="1" spc="-5" dirty="0">
                <a:latin typeface="Courier New"/>
                <a:cs typeface="Courier New"/>
              </a:rPr>
              <a:t>nc</a:t>
            </a:r>
            <a:r>
              <a:rPr sz="1400" b="1" spc="-15" dirty="0">
                <a:latin typeface="Courier New"/>
                <a:cs typeface="Courier New"/>
              </a:rPr>
              <a:t>h</a:t>
            </a:r>
            <a:r>
              <a:rPr sz="1400" b="1" spc="-5" dirty="0">
                <a:latin typeface="Courier New"/>
                <a:cs typeface="Courier New"/>
              </a:rPr>
              <a:t>()</a:t>
            </a:r>
            <a:r>
              <a:rPr sz="1400" b="1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503" y="6539890"/>
            <a:ext cx="2387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}}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060" y="6314947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66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83" y="136398"/>
            <a:ext cx="5278120" cy="441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javafx.application.Application;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javafx.stage.Stage;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 javafx.scene.Scene;</a:t>
            </a:r>
            <a:endParaRPr sz="1600">
              <a:latin typeface="Courier New"/>
              <a:cs typeface="Courier New"/>
            </a:endParaRPr>
          </a:p>
          <a:p>
            <a:pPr marL="12700" marR="98679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 javafx.geometry.Rectangle2D;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javafx.scene.Group;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javafx.scene.canvas.Canvas;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javafx.scene.canvas.GraphicsContext;</a:t>
            </a:r>
            <a:endParaRPr sz="1600">
              <a:latin typeface="Courier New"/>
              <a:cs typeface="Courier New"/>
            </a:endParaRPr>
          </a:p>
          <a:p>
            <a:pPr marL="12700" marR="134810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javafx.scene.paint.Color;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javafx.stage.Screen;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java.util.ArrayList;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PentaApp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extends Application {</a:t>
            </a:r>
            <a:endParaRPr sz="1600">
              <a:latin typeface="Courier New"/>
              <a:cs typeface="Courier New"/>
            </a:endParaRPr>
          </a:p>
          <a:p>
            <a:pPr marL="500380" marR="147129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private Stage primaryStage;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private</a:t>
            </a:r>
            <a:r>
              <a:rPr sz="1600" b="1" spc="9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10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private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Canvas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canvas;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private GraphicsContext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gc;</a:t>
            </a:r>
            <a:endParaRPr sz="1600">
              <a:latin typeface="Courier New"/>
              <a:cs typeface="Courier New"/>
            </a:endParaRPr>
          </a:p>
          <a:p>
            <a:pPr marL="500380" marR="370840" algn="just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private ArrayList&lt;double[]&gt; xPoints;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private ArrayList&lt;double[]&gt; yPoints;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private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ArrayList&lt;Color&gt; colors;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463" y="4770501"/>
            <a:ext cx="527939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@Override</a:t>
            </a:r>
            <a:endParaRPr sz="1600">
              <a:latin typeface="Courier New"/>
              <a:cs typeface="Courier New"/>
            </a:endParaRPr>
          </a:p>
          <a:p>
            <a:pPr marL="501650" marR="5080" indent="-48958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start(Stage</a:t>
            </a:r>
            <a:r>
              <a:rPr sz="1600" b="1" spc="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initPrimaryStage)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 =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initPrimaryStage;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initStage();</a:t>
            </a:r>
            <a:endParaRPr sz="1600">
              <a:latin typeface="Courier New"/>
              <a:cs typeface="Courier New"/>
            </a:endParaRPr>
          </a:p>
          <a:p>
            <a:pPr marL="501650" marR="293751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initData();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initGUI();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i</a:t>
            </a:r>
            <a:r>
              <a:rPr sz="1600" b="1" spc="-5" dirty="0">
                <a:latin typeface="Courier New"/>
                <a:cs typeface="Courier New"/>
              </a:rPr>
              <a:t>n</a:t>
            </a:r>
            <a:r>
              <a:rPr sz="1600" b="1" spc="-10" dirty="0">
                <a:latin typeface="Courier New"/>
                <a:cs typeface="Courier New"/>
              </a:rPr>
              <a:t>i</a:t>
            </a:r>
            <a:r>
              <a:rPr sz="1600" b="1" spc="10" dirty="0">
                <a:latin typeface="Courier New"/>
                <a:cs typeface="Courier New"/>
              </a:rPr>
              <a:t>t</a:t>
            </a:r>
            <a:r>
              <a:rPr sz="1600" b="1" spc="-10" dirty="0">
                <a:latin typeface="Courier New"/>
                <a:cs typeface="Courier New"/>
              </a:rPr>
              <a:t>H</a:t>
            </a:r>
            <a:r>
              <a:rPr sz="1600" b="1" spc="-5" dirty="0">
                <a:latin typeface="Courier New"/>
                <a:cs typeface="Courier New"/>
              </a:rPr>
              <a:t>a</a:t>
            </a:r>
            <a:r>
              <a:rPr sz="1600" b="1" spc="-10" dirty="0">
                <a:latin typeface="Courier New"/>
                <a:cs typeface="Courier New"/>
              </a:rPr>
              <a:t>n</a:t>
            </a:r>
            <a:r>
              <a:rPr sz="1600" b="1" spc="-5" dirty="0">
                <a:latin typeface="Courier New"/>
                <a:cs typeface="Courier New"/>
              </a:rPr>
              <a:t>d</a:t>
            </a:r>
            <a:r>
              <a:rPr sz="1600" b="1" spc="-10" dirty="0">
                <a:latin typeface="Courier New"/>
                <a:cs typeface="Courier New"/>
              </a:rPr>
              <a:t>l</a:t>
            </a:r>
            <a:r>
              <a:rPr sz="1600" b="1" spc="-5" dirty="0">
                <a:latin typeface="Courier New"/>
                <a:cs typeface="Courier New"/>
              </a:rPr>
              <a:t>e</a:t>
            </a:r>
            <a:r>
              <a:rPr sz="1600" b="1" spc="5" dirty="0">
                <a:latin typeface="Courier New"/>
                <a:cs typeface="Courier New"/>
              </a:rPr>
              <a:t>rs</a:t>
            </a:r>
            <a:r>
              <a:rPr sz="1600" b="1" spc="-5" dirty="0">
                <a:latin typeface="Courier New"/>
                <a:cs typeface="Courier New"/>
              </a:rPr>
              <a:t>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463" y="6477406"/>
            <a:ext cx="147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8028" y="126492"/>
            <a:ext cx="3451860" cy="299465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060" y="6314947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67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103" y="137922"/>
            <a:ext cx="8161655" cy="652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initStage()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62915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primaryStage.setTitle("Penta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App");</a:t>
            </a:r>
            <a:endParaRPr sz="1400">
              <a:latin typeface="Courier New"/>
              <a:cs typeface="Courier New"/>
            </a:endParaRPr>
          </a:p>
          <a:p>
            <a:pPr marL="462915" marR="3048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Screen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screen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Screen.getPrimary();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is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graphics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destination: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monitor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Rectangle2D </a:t>
            </a:r>
            <a:r>
              <a:rPr sz="1400" b="1" spc="-10" dirty="0">
                <a:latin typeface="Courier New"/>
                <a:cs typeface="Courier New"/>
              </a:rPr>
              <a:t>bounds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10" dirty="0">
                <a:latin typeface="Courier New"/>
                <a:cs typeface="Courier New"/>
              </a:rPr>
              <a:t>screen.getVisualBounds();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primaryStage.setX(bounds.getMinX());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primaryStage.setY(bounds.getMinY()); </a:t>
            </a:r>
            <a:r>
              <a:rPr sz="1400" b="1" spc="-5" dirty="0">
                <a:latin typeface="Courier New"/>
                <a:cs typeface="Courier New"/>
              </a:rPr>
              <a:t> primaryStage.setWidth(bounds.getWidth());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primaryStage.setHeight(bounds.getHeight());</a:t>
            </a:r>
            <a:endParaRPr sz="140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62915" marR="492379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void initData()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xPoints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ArrayList();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yPoints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ArrayList();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colors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ArrayList();</a:t>
            </a:r>
            <a:endParaRPr sz="140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62915" marR="5349875" indent="-42545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 void initGUI()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canvas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Canvas();</a:t>
            </a:r>
            <a:endParaRPr sz="1400">
              <a:latin typeface="Courier New"/>
              <a:cs typeface="Courier New"/>
            </a:endParaRPr>
          </a:p>
          <a:p>
            <a:pPr marL="462915" marR="38608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gc</a:t>
            </a:r>
            <a:r>
              <a:rPr sz="1400" b="1" dirty="0">
                <a:latin typeface="Courier New"/>
                <a:cs typeface="Courier New"/>
              </a:rPr>
              <a:t> =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canvas.getGraphicsContext2D(); </a:t>
            </a:r>
            <a:r>
              <a:rPr sz="1400" b="1" spc="-5" dirty="0">
                <a:latin typeface="Courier New"/>
                <a:cs typeface="Courier New"/>
              </a:rPr>
              <a:t> Group root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Group();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root.getChildren().add(canvas);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Scene(root); </a:t>
            </a:r>
            <a:r>
              <a:rPr sz="1400" b="1" spc="-5" dirty="0">
                <a:latin typeface="Courier New"/>
                <a:cs typeface="Courier New"/>
              </a:rPr>
              <a:t> primaryStage.setScene(scene);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primaryStage.show();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canvas.setWidth(scene.getWidth());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canvas.setHeight(scene.getHeight());</a:t>
            </a:r>
            <a:endParaRPr sz="140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62915" marR="3434079" indent="-31877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 void </a:t>
            </a:r>
            <a:r>
              <a:rPr sz="1400" b="1" spc="-10" dirty="0">
                <a:latin typeface="Courier New"/>
                <a:cs typeface="Courier New"/>
              </a:rPr>
              <a:t>initHandlers()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canvas.setOnMouseClicked(mouseEvent</a:t>
            </a:r>
            <a:r>
              <a:rPr sz="1400" b="1" spc="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-&gt;</a:t>
            </a:r>
            <a:r>
              <a:rPr sz="1400" b="1" spc="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313815" marR="3222625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if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(mouseEvent.getClickCount()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==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2)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xPoints.clear();</a:t>
            </a:r>
            <a:endParaRPr sz="1400">
              <a:latin typeface="Courier New"/>
              <a:cs typeface="Courier New"/>
            </a:endParaRPr>
          </a:p>
          <a:p>
            <a:pPr marL="1313815">
              <a:lnSpc>
                <a:spcPct val="100000"/>
              </a:lnSpc>
              <a:spcBef>
                <a:spcPts val="720"/>
              </a:spcBef>
            </a:pPr>
            <a:r>
              <a:rPr sz="2100" b="1" spc="-37" baseline="27777" dirty="0">
                <a:latin typeface="Courier New"/>
                <a:cs typeface="Courier New"/>
              </a:rPr>
              <a:t>yPoints.clear();</a:t>
            </a:r>
            <a:r>
              <a:rPr sz="1000" spc="-25" dirty="0">
                <a:latin typeface="Arial MT"/>
                <a:cs typeface="Arial MT"/>
              </a:rPr>
              <a:t>(c)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 Fodor and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3691" y="140969"/>
            <a:ext cx="6525259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0735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ourier New"/>
                <a:cs typeface="Courier New"/>
              </a:rPr>
              <a:t>colors.clear();</a:t>
            </a:r>
            <a:endParaRPr sz="1300">
              <a:latin typeface="Courier New"/>
              <a:cs typeface="Courier New"/>
            </a:endParaRPr>
          </a:p>
          <a:p>
            <a:pPr marL="800735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gc.clearRect(0, 0, canvas.getWidth(),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canvas.getHeight());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5" dirty="0">
                <a:latin typeface="Courier New"/>
                <a:cs typeface="Courier New"/>
              </a:rPr>
              <a:t>}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});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691" y="933704"/>
            <a:ext cx="4655185" cy="571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7670" marR="694055" indent="-395605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ourier New"/>
                <a:cs typeface="Courier New"/>
              </a:rPr>
              <a:t>canvas.setOnMouseDragged(mouseEvent -&gt; </a:t>
            </a:r>
            <a:r>
              <a:rPr sz="1300" b="1" spc="-5" dirty="0">
                <a:latin typeface="Courier New"/>
                <a:cs typeface="Courier New"/>
              </a:rPr>
              <a:t>{ </a:t>
            </a:r>
            <a:r>
              <a:rPr sz="1300" b="1" spc="-77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double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x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mouseEvent.getX();</a:t>
            </a:r>
            <a:endParaRPr sz="1300">
              <a:latin typeface="Courier New"/>
              <a:cs typeface="Courier New"/>
            </a:endParaRPr>
          </a:p>
          <a:p>
            <a:pPr marL="407670" marR="1384935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double </a:t>
            </a:r>
            <a:r>
              <a:rPr sz="1300" b="1" spc="-5" dirty="0">
                <a:latin typeface="Courier New"/>
                <a:cs typeface="Courier New"/>
              </a:rPr>
              <a:t>y = </a:t>
            </a:r>
            <a:r>
              <a:rPr sz="1300" b="1" spc="-10" dirty="0">
                <a:latin typeface="Courier New"/>
                <a:cs typeface="Courier New"/>
              </a:rPr>
              <a:t>mouseEvent.getY(); </a:t>
            </a:r>
            <a:r>
              <a:rPr sz="1300" b="1" spc="-77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double[] </a:t>
            </a:r>
            <a:r>
              <a:rPr sz="1300" b="1" spc="-5" dirty="0">
                <a:latin typeface="Courier New"/>
                <a:cs typeface="Courier New"/>
              </a:rPr>
              <a:t>xs = </a:t>
            </a:r>
            <a:r>
              <a:rPr sz="1300" b="1" spc="-10" dirty="0">
                <a:latin typeface="Courier New"/>
                <a:cs typeface="Courier New"/>
              </a:rPr>
              <a:t>new double[5]; </a:t>
            </a:r>
            <a:r>
              <a:rPr sz="1300" b="1" spc="-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double[]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ys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new</a:t>
            </a:r>
            <a:r>
              <a:rPr sz="1300" b="1" spc="-2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double[5];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//</a:t>
            </a:r>
            <a:r>
              <a:rPr sz="1300" b="1" spc="-7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CENTER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xs[0]</a:t>
            </a:r>
            <a:r>
              <a:rPr sz="1300" b="1" spc="-4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4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x;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ys[0]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y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-</a:t>
            </a:r>
            <a:r>
              <a:rPr sz="1300" b="1" spc="-10" dirty="0">
                <a:latin typeface="Courier New"/>
                <a:cs typeface="Courier New"/>
              </a:rPr>
              <a:t> (int)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(Math.random()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*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20)</a:t>
            </a:r>
            <a:r>
              <a:rPr sz="1300" b="1" spc="-5" dirty="0">
                <a:latin typeface="Courier New"/>
                <a:cs typeface="Courier New"/>
              </a:rPr>
              <a:t> -</a:t>
            </a:r>
            <a:r>
              <a:rPr sz="1300" b="1" spc="-1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1;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//</a:t>
            </a:r>
            <a:r>
              <a:rPr sz="1300" b="1" spc="-4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TOP-RIGHT</a:t>
            </a:r>
            <a:r>
              <a:rPr sz="1300" b="1" spc="-3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POINT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xs[1]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x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+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(int)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(Math.random()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*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15)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+</a:t>
            </a:r>
            <a:r>
              <a:rPr sz="1300" b="1" spc="-10" dirty="0">
                <a:latin typeface="Courier New"/>
                <a:cs typeface="Courier New"/>
              </a:rPr>
              <a:t> 1;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ys[1]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y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-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(int)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(Math.random()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* </a:t>
            </a:r>
            <a:r>
              <a:rPr sz="1300" b="1" spc="-10" dirty="0">
                <a:latin typeface="Courier New"/>
                <a:cs typeface="Courier New"/>
              </a:rPr>
              <a:t>10) </a:t>
            </a:r>
            <a:r>
              <a:rPr sz="1300" b="1" spc="-5" dirty="0">
                <a:latin typeface="Courier New"/>
                <a:cs typeface="Courier New"/>
              </a:rPr>
              <a:t>-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1;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  <a:spcBef>
                <a:spcPts val="5"/>
              </a:spcBef>
            </a:pPr>
            <a:r>
              <a:rPr sz="1300" b="1" spc="-10" dirty="0">
                <a:latin typeface="Courier New"/>
                <a:cs typeface="Courier New"/>
              </a:rPr>
              <a:t>//</a:t>
            </a:r>
            <a:r>
              <a:rPr sz="1300" b="1" spc="-3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BOTTOM-RIGHT</a:t>
            </a:r>
            <a:r>
              <a:rPr sz="1300" b="1" spc="-3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POINT</a:t>
            </a:r>
            <a:endParaRPr sz="1300">
              <a:latin typeface="Courier New"/>
              <a:cs typeface="Courier New"/>
            </a:endParaRPr>
          </a:p>
          <a:p>
            <a:pPr marL="407670" marR="5715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xs[2] </a:t>
            </a:r>
            <a:r>
              <a:rPr sz="1300" b="1" spc="-5" dirty="0">
                <a:latin typeface="Courier New"/>
                <a:cs typeface="Courier New"/>
              </a:rPr>
              <a:t>= x + </a:t>
            </a:r>
            <a:r>
              <a:rPr sz="1300" b="1" spc="-10" dirty="0">
                <a:latin typeface="Courier New"/>
                <a:cs typeface="Courier New"/>
              </a:rPr>
              <a:t>(int) (Math.random() </a:t>
            </a:r>
            <a:r>
              <a:rPr sz="1300" b="1" spc="-5" dirty="0">
                <a:latin typeface="Courier New"/>
                <a:cs typeface="Courier New"/>
              </a:rPr>
              <a:t>* </a:t>
            </a:r>
            <a:r>
              <a:rPr sz="1300" b="1" spc="-10" dirty="0">
                <a:latin typeface="Courier New"/>
                <a:cs typeface="Courier New"/>
              </a:rPr>
              <a:t>10) </a:t>
            </a:r>
            <a:r>
              <a:rPr sz="1300" b="1" spc="-5" dirty="0">
                <a:latin typeface="Courier New"/>
                <a:cs typeface="Courier New"/>
              </a:rPr>
              <a:t>+ </a:t>
            </a:r>
            <a:r>
              <a:rPr sz="1300" b="1" spc="-10" dirty="0">
                <a:latin typeface="Courier New"/>
                <a:cs typeface="Courier New"/>
              </a:rPr>
              <a:t>1; </a:t>
            </a:r>
            <a:r>
              <a:rPr sz="1300" b="1" spc="-77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ys[2]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y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+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(int)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(Math.random()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*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15)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+</a:t>
            </a:r>
            <a:r>
              <a:rPr sz="1300" b="1" spc="-10" dirty="0">
                <a:latin typeface="Courier New"/>
                <a:cs typeface="Courier New"/>
              </a:rPr>
              <a:t> 1;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//</a:t>
            </a:r>
            <a:r>
              <a:rPr sz="1300" b="1" spc="-4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BOTTOM-LEFT</a:t>
            </a:r>
            <a:r>
              <a:rPr sz="1300" b="1" spc="-2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POINT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xs[3]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x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-</a:t>
            </a:r>
            <a:r>
              <a:rPr sz="1300" b="1" spc="-10" dirty="0">
                <a:latin typeface="Courier New"/>
                <a:cs typeface="Courier New"/>
              </a:rPr>
              <a:t> (int)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(Math.random()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*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10)</a:t>
            </a:r>
            <a:r>
              <a:rPr sz="1300" b="1" spc="-5" dirty="0">
                <a:latin typeface="Courier New"/>
                <a:cs typeface="Courier New"/>
              </a:rPr>
              <a:t> -</a:t>
            </a:r>
            <a:r>
              <a:rPr sz="1300" b="1" spc="-1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1;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ys[3]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y +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(int)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(Math.random()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* </a:t>
            </a:r>
            <a:r>
              <a:rPr sz="1300" b="1" spc="-10" dirty="0">
                <a:latin typeface="Courier New"/>
                <a:cs typeface="Courier New"/>
              </a:rPr>
              <a:t>15)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+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1;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//</a:t>
            </a:r>
            <a:r>
              <a:rPr sz="1300" b="1" spc="-3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TOP-LEFT</a:t>
            </a:r>
            <a:r>
              <a:rPr sz="1300" b="1" spc="-3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POINT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xs[4]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=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x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-</a:t>
            </a:r>
            <a:r>
              <a:rPr sz="1300" b="1" spc="-10" dirty="0">
                <a:latin typeface="Courier New"/>
                <a:cs typeface="Courier New"/>
              </a:rPr>
              <a:t> (int)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(Math.random()</a:t>
            </a:r>
            <a:r>
              <a:rPr sz="1300" b="1" spc="-15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*</a:t>
            </a:r>
            <a:r>
              <a:rPr sz="1300" b="1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15)</a:t>
            </a:r>
            <a:r>
              <a:rPr sz="1300" b="1" spc="-5" dirty="0">
                <a:latin typeface="Courier New"/>
                <a:cs typeface="Courier New"/>
              </a:rPr>
              <a:t> -</a:t>
            </a:r>
            <a:r>
              <a:rPr sz="1300" b="1" spc="-1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1;</a:t>
            </a:r>
            <a:endParaRPr sz="1300">
              <a:latin typeface="Courier New"/>
              <a:cs typeface="Courier New"/>
            </a:endParaRPr>
          </a:p>
          <a:p>
            <a:pPr marL="407670" marR="508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ys[4] </a:t>
            </a:r>
            <a:r>
              <a:rPr sz="1300" b="1" spc="-5" dirty="0">
                <a:latin typeface="Courier New"/>
                <a:cs typeface="Courier New"/>
              </a:rPr>
              <a:t>= y - </a:t>
            </a:r>
            <a:r>
              <a:rPr sz="1300" b="1" spc="-10" dirty="0">
                <a:latin typeface="Courier New"/>
                <a:cs typeface="Courier New"/>
              </a:rPr>
              <a:t>(int) (Math.random() </a:t>
            </a:r>
            <a:r>
              <a:rPr sz="1300" b="1" spc="-5" dirty="0">
                <a:latin typeface="Courier New"/>
                <a:cs typeface="Courier New"/>
              </a:rPr>
              <a:t>* </a:t>
            </a:r>
            <a:r>
              <a:rPr sz="1300" b="1" spc="-10" dirty="0">
                <a:latin typeface="Courier New"/>
                <a:cs typeface="Courier New"/>
              </a:rPr>
              <a:t>10) </a:t>
            </a:r>
            <a:r>
              <a:rPr sz="1300" b="1" spc="-5" dirty="0">
                <a:latin typeface="Courier New"/>
                <a:cs typeface="Courier New"/>
              </a:rPr>
              <a:t>- 1; </a:t>
            </a:r>
            <a:r>
              <a:rPr sz="1300" b="1" spc="-77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xPoints.add(xs);</a:t>
            </a:r>
            <a:endParaRPr sz="1300">
              <a:latin typeface="Courier New"/>
              <a:cs typeface="Courier New"/>
            </a:endParaRPr>
          </a:p>
          <a:p>
            <a:pPr marL="40767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yPoints.add(ys);</a:t>
            </a:r>
            <a:endParaRPr sz="1300">
              <a:latin typeface="Courier New"/>
              <a:cs typeface="Courier New"/>
            </a:endParaRPr>
          </a:p>
          <a:p>
            <a:pPr marL="407670" marR="694690">
              <a:lnSpc>
                <a:spcPct val="100000"/>
              </a:lnSpc>
            </a:pPr>
            <a:r>
              <a:rPr sz="1300" b="1" spc="-10" dirty="0">
                <a:latin typeface="Courier New"/>
                <a:cs typeface="Courier New"/>
              </a:rPr>
              <a:t>int </a:t>
            </a:r>
            <a:r>
              <a:rPr sz="1300" b="1" spc="-5" dirty="0">
                <a:latin typeface="Courier New"/>
                <a:cs typeface="Courier New"/>
              </a:rPr>
              <a:t>r = (int) </a:t>
            </a:r>
            <a:r>
              <a:rPr sz="1300" b="1" spc="-10" dirty="0">
                <a:latin typeface="Courier New"/>
                <a:cs typeface="Courier New"/>
              </a:rPr>
              <a:t>(Math.random() </a:t>
            </a:r>
            <a:r>
              <a:rPr sz="1300" b="1" spc="-5" dirty="0">
                <a:latin typeface="Courier New"/>
                <a:cs typeface="Courier New"/>
              </a:rPr>
              <a:t>* </a:t>
            </a:r>
            <a:r>
              <a:rPr sz="1300" b="1" spc="-10" dirty="0">
                <a:latin typeface="Courier New"/>
                <a:cs typeface="Courier New"/>
              </a:rPr>
              <a:t>256); </a:t>
            </a:r>
            <a:r>
              <a:rPr sz="1300" b="1" spc="-77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int </a:t>
            </a:r>
            <a:r>
              <a:rPr sz="1300" b="1" spc="-5" dirty="0">
                <a:latin typeface="Courier New"/>
                <a:cs typeface="Courier New"/>
              </a:rPr>
              <a:t>g = </a:t>
            </a:r>
            <a:r>
              <a:rPr sz="1300" b="1" spc="-10" dirty="0">
                <a:latin typeface="Courier New"/>
                <a:cs typeface="Courier New"/>
              </a:rPr>
              <a:t>(int) (Math.random() </a:t>
            </a:r>
            <a:r>
              <a:rPr sz="1300" b="1" spc="-5" dirty="0">
                <a:latin typeface="Courier New"/>
                <a:cs typeface="Courier New"/>
              </a:rPr>
              <a:t>* </a:t>
            </a:r>
            <a:r>
              <a:rPr sz="1300" b="1" spc="-10" dirty="0">
                <a:latin typeface="Courier New"/>
                <a:cs typeface="Courier New"/>
              </a:rPr>
              <a:t>256); </a:t>
            </a:r>
            <a:r>
              <a:rPr sz="1300" b="1" spc="-77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int </a:t>
            </a:r>
            <a:r>
              <a:rPr sz="1300" b="1" spc="-5" dirty="0">
                <a:latin typeface="Courier New"/>
                <a:cs typeface="Courier New"/>
              </a:rPr>
              <a:t>b = </a:t>
            </a:r>
            <a:r>
              <a:rPr sz="1300" b="1" spc="-10" dirty="0">
                <a:latin typeface="Courier New"/>
                <a:cs typeface="Courier New"/>
              </a:rPr>
              <a:t>(int) (Math.random() </a:t>
            </a:r>
            <a:r>
              <a:rPr sz="1300" b="1" spc="-5" dirty="0">
                <a:latin typeface="Courier New"/>
                <a:cs typeface="Courier New"/>
              </a:rPr>
              <a:t>* </a:t>
            </a:r>
            <a:r>
              <a:rPr sz="1300" b="1" spc="-10" dirty="0">
                <a:latin typeface="Courier New"/>
                <a:cs typeface="Courier New"/>
              </a:rPr>
              <a:t>256); </a:t>
            </a:r>
            <a:r>
              <a:rPr sz="1300" b="1" spc="-77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colors.add(Color.rgb(r, </a:t>
            </a:r>
            <a:r>
              <a:rPr sz="1300" b="1" spc="-5" dirty="0">
                <a:latin typeface="Courier New"/>
                <a:cs typeface="Courier New"/>
              </a:rPr>
              <a:t>g, </a:t>
            </a:r>
            <a:r>
              <a:rPr sz="1300" b="1" spc="-10" dirty="0">
                <a:latin typeface="Courier New"/>
                <a:cs typeface="Courier New"/>
              </a:rPr>
              <a:t>b)); </a:t>
            </a:r>
            <a:r>
              <a:rPr sz="1300" b="1" spc="-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PentaApp.this.draw();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ts val="1515"/>
              </a:lnSpc>
              <a:spcBef>
                <a:spcPts val="5"/>
              </a:spcBef>
            </a:pPr>
            <a:r>
              <a:rPr sz="1300" b="1" spc="-10" dirty="0">
                <a:latin typeface="Courier New"/>
                <a:cs typeface="Courier New"/>
              </a:rPr>
              <a:t>});</a:t>
            </a:r>
            <a:endParaRPr sz="1300">
              <a:latin typeface="Courier New"/>
              <a:cs typeface="Courier New"/>
            </a:endParaRPr>
          </a:p>
          <a:p>
            <a:pPr marL="2588260">
              <a:lnSpc>
                <a:spcPts val="1155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060" y="6314947"/>
            <a:ext cx="50800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95"/>
              </a:lnSpc>
              <a:spcBef>
                <a:spcPts val="100"/>
              </a:spcBef>
            </a:pPr>
            <a:r>
              <a:rPr sz="1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168</a:t>
            </a:r>
            <a:endParaRPr sz="1400">
              <a:latin typeface="Franklin Gothic Medium"/>
              <a:cs typeface="Franklin Gothic Medium"/>
            </a:endParaRPr>
          </a:p>
          <a:p>
            <a:pPr marR="5080" algn="r">
              <a:lnSpc>
                <a:spcPts val="1375"/>
              </a:lnSpc>
            </a:pPr>
            <a:r>
              <a:rPr sz="1300" b="1" spc="-5" dirty="0">
                <a:latin typeface="Courier New"/>
                <a:cs typeface="Courier New"/>
              </a:rPr>
              <a:t>}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060" y="6314947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69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2899" y="131826"/>
            <a:ext cx="63042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public</a:t>
            </a:r>
            <a:r>
              <a:rPr sz="1800" b="1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void</a:t>
            </a:r>
            <a:r>
              <a:rPr sz="1800" b="1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draw()</a:t>
            </a:r>
            <a:r>
              <a:rPr sz="1800" b="1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103630" marR="5080" indent="-546100">
              <a:lnSpc>
                <a:spcPct val="100000"/>
              </a:lnSpc>
            </a:pP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for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(int</a:t>
            </a:r>
            <a:r>
              <a:rPr sz="1800" b="1" spc="-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sz="1800" b="1" spc="-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0;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xPoints.size();</a:t>
            </a:r>
            <a:r>
              <a:rPr sz="1800" b="1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i++)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{ </a:t>
            </a:r>
            <a:r>
              <a:rPr sz="1800" b="1" spc="-106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double[] xVertices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=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xPoints.get(i); 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double[] yVertices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=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yPoints.get(i); 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for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(int</a:t>
            </a:r>
            <a:r>
              <a:rPr sz="1800" b="1" spc="-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j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0;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j</a:t>
            </a:r>
            <a:r>
              <a:rPr sz="1800" b="1" spc="-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5; j++) </a:t>
            </a:r>
            <a:r>
              <a:rPr sz="1800" b="1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64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xVertices[j]</a:t>
            </a:r>
            <a:r>
              <a:rPr spc="-5" dirty="0"/>
              <a:t> </a:t>
            </a:r>
            <a:r>
              <a:rPr spc="-10" dirty="0"/>
              <a:t>+=</a:t>
            </a:r>
            <a:r>
              <a:rPr spc="-15" dirty="0"/>
              <a:t> </a:t>
            </a:r>
            <a:r>
              <a:rPr spc="-10" dirty="0"/>
              <a:t>(int)</a:t>
            </a:r>
            <a:r>
              <a:rPr spc="-15" dirty="0"/>
              <a:t> </a:t>
            </a:r>
            <a:r>
              <a:rPr spc="-10" dirty="0"/>
              <a:t>(Math.random()</a:t>
            </a:r>
            <a:r>
              <a:rPr spc="-15" dirty="0"/>
              <a:t> </a:t>
            </a:r>
            <a:r>
              <a:rPr dirty="0"/>
              <a:t>*</a:t>
            </a:r>
            <a:r>
              <a:rPr spc="-30" dirty="0"/>
              <a:t> </a:t>
            </a:r>
            <a:r>
              <a:rPr spc="-5" dirty="0"/>
              <a:t>9)</a:t>
            </a:r>
            <a:r>
              <a:rPr spc="-2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4;</a:t>
            </a:r>
          </a:p>
          <a:p>
            <a:pPr marL="2196465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yVertices[j] +=</a:t>
            </a:r>
            <a:r>
              <a:rPr spc="-15" dirty="0"/>
              <a:t> </a:t>
            </a:r>
            <a:r>
              <a:rPr spc="-10" dirty="0"/>
              <a:t>(int)</a:t>
            </a:r>
            <a:r>
              <a:rPr spc="-20" dirty="0"/>
              <a:t> </a:t>
            </a:r>
            <a:r>
              <a:rPr spc="-10" dirty="0"/>
              <a:t>(Math.random()</a:t>
            </a:r>
            <a:r>
              <a:rPr spc="-15" dirty="0"/>
              <a:t> </a:t>
            </a:r>
            <a:r>
              <a:rPr dirty="0"/>
              <a:t>*</a:t>
            </a:r>
            <a:r>
              <a:rPr spc="-35" dirty="0"/>
              <a:t> </a:t>
            </a:r>
            <a:r>
              <a:rPr spc="-5" dirty="0"/>
              <a:t>9)</a:t>
            </a:r>
            <a:r>
              <a:rPr spc="-1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4;</a:t>
            </a:r>
          </a:p>
          <a:p>
            <a:pPr marL="1651000">
              <a:lnSpc>
                <a:spcPct val="100000"/>
              </a:lnSpc>
            </a:pPr>
            <a:r>
              <a:rPr dirty="0"/>
              <a:t>}</a:t>
            </a:r>
          </a:p>
          <a:p>
            <a:pPr marL="1651000" marR="1094740">
              <a:lnSpc>
                <a:spcPct val="100000"/>
              </a:lnSpc>
            </a:pPr>
            <a:r>
              <a:rPr spc="-10" dirty="0"/>
              <a:t>Color color </a:t>
            </a:r>
            <a:r>
              <a:rPr dirty="0"/>
              <a:t>= </a:t>
            </a:r>
            <a:r>
              <a:rPr spc="-10" dirty="0"/>
              <a:t>colors.get(i); </a:t>
            </a:r>
            <a:r>
              <a:rPr spc="-5" dirty="0"/>
              <a:t> </a:t>
            </a:r>
            <a:r>
              <a:rPr spc="-10" dirty="0"/>
              <a:t>gc.setFill(color); </a:t>
            </a:r>
            <a:r>
              <a:rPr spc="-5" dirty="0"/>
              <a:t> </a:t>
            </a:r>
            <a:r>
              <a:rPr spc="-10" dirty="0"/>
              <a:t>gc.fillPolygon(xVertices, yVertices, </a:t>
            </a:r>
            <a:r>
              <a:rPr spc="-5" dirty="0"/>
              <a:t>5); </a:t>
            </a:r>
            <a:r>
              <a:rPr dirty="0"/>
              <a:t> </a:t>
            </a:r>
            <a:r>
              <a:rPr spc="-10" dirty="0"/>
              <a:t>gc.setStroke(Color.BLACK); </a:t>
            </a:r>
            <a:r>
              <a:rPr spc="-5" dirty="0"/>
              <a:t> </a:t>
            </a:r>
            <a:r>
              <a:rPr spc="-10" dirty="0"/>
              <a:t>gc.strokePolygon(xVertices,</a:t>
            </a:r>
            <a:r>
              <a:rPr spc="-35" dirty="0"/>
              <a:t> </a:t>
            </a:r>
            <a:r>
              <a:rPr spc="-10" dirty="0"/>
              <a:t>yVertices,</a:t>
            </a:r>
            <a:r>
              <a:rPr spc="-30" dirty="0"/>
              <a:t> </a:t>
            </a:r>
            <a:r>
              <a:rPr spc="-5" dirty="0"/>
              <a:t>5);</a:t>
            </a:r>
          </a:p>
          <a:p>
            <a:pPr marL="1105535">
              <a:lnSpc>
                <a:spcPct val="100000"/>
              </a:lnSpc>
            </a:pPr>
            <a:r>
              <a:rPr dirty="0"/>
              <a:t>}</a:t>
            </a:r>
          </a:p>
          <a:p>
            <a:pPr marL="559435">
              <a:lnSpc>
                <a:spcPct val="100000"/>
              </a:lnSpc>
            </a:pPr>
            <a:r>
              <a:rPr dirty="0"/>
              <a:t>}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/>
          </a:p>
          <a:p>
            <a:pPr marL="1105535" marR="2461895" indent="-546100">
              <a:lnSpc>
                <a:spcPct val="100000"/>
              </a:lnSpc>
            </a:pPr>
            <a:r>
              <a:rPr spc="-10" dirty="0"/>
              <a:t>public static void main(String[] args) </a:t>
            </a:r>
            <a:r>
              <a:rPr dirty="0"/>
              <a:t>{ </a:t>
            </a:r>
            <a:r>
              <a:rPr spc="-1070" dirty="0"/>
              <a:t> </a:t>
            </a:r>
            <a:r>
              <a:rPr spc="-10" dirty="0"/>
              <a:t>launch(args);</a:t>
            </a:r>
          </a:p>
          <a:p>
            <a:pPr marL="559435">
              <a:lnSpc>
                <a:spcPct val="100000"/>
              </a:lnSpc>
            </a:pPr>
            <a:r>
              <a:rPr dirty="0"/>
              <a:t>}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/>
          </a:p>
          <a:p>
            <a:pPr marL="12700">
              <a:lnSpc>
                <a:spcPct val="100000"/>
              </a:lnSpc>
            </a:pPr>
            <a:r>
              <a:rPr dirty="0"/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1924" y="6314947"/>
            <a:ext cx="2114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17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740" y="140334"/>
            <a:ext cx="7097395" cy="6184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7822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dirty="0">
                <a:latin typeface="Courier New"/>
                <a:cs typeface="Courier New"/>
              </a:rPr>
              <a:t> javafx.application.Application;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javafx.stage.Stage;</a:t>
            </a:r>
            <a:endParaRPr sz="1200">
              <a:latin typeface="Courier New"/>
              <a:cs typeface="Courier New"/>
            </a:endParaRPr>
          </a:p>
          <a:p>
            <a:pPr marL="12700" marR="413004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javafx.scene.Scene;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 </a:t>
            </a:r>
            <a:r>
              <a:rPr sz="1200" b="1" dirty="0">
                <a:latin typeface="Courier New"/>
                <a:cs typeface="Courier New"/>
              </a:rPr>
              <a:t>javafx.scene.layout.Pane;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javafx.scene.shape.Circle;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javafx.scene.paint.Color;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ourier New"/>
              <a:cs typeface="Courier New"/>
            </a:endParaRPr>
          </a:p>
          <a:p>
            <a:pPr marL="194945" marR="1094740" indent="-182880">
              <a:lnSpc>
                <a:spcPct val="101000"/>
              </a:lnSpc>
            </a:pPr>
            <a:r>
              <a:rPr sz="1200" b="1" spc="-5" dirty="0">
                <a:latin typeface="Courier New"/>
                <a:cs typeface="Courier New"/>
              </a:rPr>
              <a:t>public </a:t>
            </a:r>
            <a:r>
              <a:rPr sz="1200" b="1" dirty="0">
                <a:latin typeface="Courier New"/>
                <a:cs typeface="Courier New"/>
              </a:rPr>
              <a:t>class </a:t>
            </a:r>
            <a:r>
              <a:rPr sz="1600" b="1" spc="-5" dirty="0">
                <a:latin typeface="Courier New"/>
                <a:cs typeface="Courier New"/>
              </a:rPr>
              <a:t>ShowCircleCentered </a:t>
            </a:r>
            <a:r>
              <a:rPr sz="1200" b="1" dirty="0">
                <a:latin typeface="Courier New"/>
                <a:cs typeface="Courier New"/>
              </a:rPr>
              <a:t>extends Application {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@Override </a:t>
            </a:r>
            <a:r>
              <a:rPr sz="1200" b="1" spc="5" dirty="0">
                <a:latin typeface="Courier New"/>
                <a:cs typeface="Courier New"/>
              </a:rPr>
              <a:t>// </a:t>
            </a:r>
            <a:r>
              <a:rPr sz="1200" b="1" dirty="0">
                <a:latin typeface="Courier New"/>
                <a:cs typeface="Courier New"/>
              </a:rPr>
              <a:t>Override the </a:t>
            </a:r>
            <a:r>
              <a:rPr sz="1200" b="1" spc="5" dirty="0">
                <a:latin typeface="Courier New"/>
                <a:cs typeface="Courier New"/>
              </a:rPr>
              <a:t>start </a:t>
            </a:r>
            <a:r>
              <a:rPr sz="1200" b="1" dirty="0">
                <a:latin typeface="Courier New"/>
                <a:cs typeface="Courier New"/>
              </a:rPr>
              <a:t>method </a:t>
            </a:r>
            <a:r>
              <a:rPr sz="1200" b="1" spc="5" dirty="0">
                <a:latin typeface="Courier New"/>
                <a:cs typeface="Courier New"/>
              </a:rPr>
              <a:t>in </a:t>
            </a:r>
            <a:r>
              <a:rPr sz="1200" b="1" dirty="0">
                <a:latin typeface="Courier New"/>
                <a:cs typeface="Courier New"/>
              </a:rPr>
              <a:t>the Application </a:t>
            </a:r>
            <a:r>
              <a:rPr sz="1200" b="1" spc="5" dirty="0">
                <a:latin typeface="Courier New"/>
                <a:cs typeface="Courier New"/>
              </a:rPr>
              <a:t>class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start(Stage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primaryStage)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9730" marR="3488054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 </a:t>
            </a:r>
            <a:r>
              <a:rPr sz="1200" b="1" dirty="0">
                <a:latin typeface="Courier New"/>
                <a:cs typeface="Courier New"/>
              </a:rPr>
              <a:t>Create a pane </a:t>
            </a:r>
            <a:r>
              <a:rPr sz="1200" b="1" spc="5" dirty="0">
                <a:latin typeface="Courier New"/>
                <a:cs typeface="Courier New"/>
              </a:rPr>
              <a:t>to </a:t>
            </a:r>
            <a:r>
              <a:rPr sz="1200" b="1" dirty="0">
                <a:latin typeface="Courier New"/>
                <a:cs typeface="Courier New"/>
              </a:rPr>
              <a:t>hold the circle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Pane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pane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Pane();</a:t>
            </a:r>
            <a:endParaRPr sz="1200">
              <a:latin typeface="Courier New"/>
              <a:cs typeface="Courier New"/>
            </a:endParaRPr>
          </a:p>
          <a:p>
            <a:pPr marL="379730" marR="2936875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Create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circle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its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properties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Circle();</a:t>
            </a:r>
            <a:endParaRPr sz="1200">
              <a:latin typeface="Courier New"/>
              <a:cs typeface="Courier New"/>
            </a:endParaRPr>
          </a:p>
          <a:p>
            <a:pPr marL="379730" marR="5080">
              <a:lnSpc>
                <a:spcPts val="1680"/>
              </a:lnSpc>
              <a:spcBef>
                <a:spcPts val="35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circle.centerXProperty().bind(pane.widthProperty().divide(2));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circle.centerYProperty().bind(pane.heightProperty().divide(2));</a:t>
            </a:r>
            <a:endParaRPr sz="1400">
              <a:latin typeface="Courier New"/>
              <a:cs typeface="Courier New"/>
            </a:endParaRPr>
          </a:p>
          <a:p>
            <a:pPr marL="379730" marR="3945254">
              <a:lnSpc>
                <a:spcPts val="1440"/>
              </a:lnSpc>
              <a:spcBef>
                <a:spcPts val="15"/>
              </a:spcBef>
            </a:pPr>
            <a:r>
              <a:rPr sz="1200" b="1" dirty="0">
                <a:latin typeface="Courier New"/>
                <a:cs typeface="Courier New"/>
              </a:rPr>
              <a:t>circle.setRadius(50);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circle.setStroke(Color.BLACK);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circle.setFill(Color.WHITE);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ts val="1395"/>
              </a:lnSpc>
            </a:pPr>
            <a:r>
              <a:rPr sz="1200" b="1" dirty="0">
                <a:latin typeface="Courier New"/>
                <a:cs typeface="Courier New"/>
              </a:rPr>
              <a:t>pane.getChildren().add(circle);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Add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 </a:t>
            </a:r>
            <a:r>
              <a:rPr sz="1200" b="1" spc="5" dirty="0">
                <a:latin typeface="Courier New"/>
                <a:cs typeface="Courier New"/>
              </a:rPr>
              <a:t>to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pane</a:t>
            </a:r>
            <a:endParaRPr sz="1200">
              <a:latin typeface="Courier New"/>
              <a:cs typeface="Courier New"/>
            </a:endParaRPr>
          </a:p>
          <a:p>
            <a:pPr marL="379730" marR="275272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Create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scene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place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in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stage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scene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Scene(pane,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200,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200);</a:t>
            </a:r>
            <a:endParaRPr sz="1200">
              <a:latin typeface="Courier New"/>
              <a:cs typeface="Courier New"/>
            </a:endParaRPr>
          </a:p>
          <a:p>
            <a:pPr marL="379730" marR="53975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primaryStage.setTitle("ShowCircleCentered");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Set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 </a:t>
            </a:r>
            <a:r>
              <a:rPr sz="1200" b="1" spc="5" dirty="0">
                <a:latin typeface="Courier New"/>
                <a:cs typeface="Courier New"/>
              </a:rPr>
              <a:t>stage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title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primaryStage.setScene(scene);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//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Place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in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stage 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primaryStage.show();</a:t>
            </a:r>
            <a:r>
              <a:rPr sz="1200" b="1" spc="5" dirty="0">
                <a:latin typeface="Courier New"/>
                <a:cs typeface="Courier New"/>
              </a:rPr>
              <a:t> //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Display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stage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/**</a:t>
            </a:r>
            <a:endParaRPr sz="1200">
              <a:latin typeface="Courier New"/>
              <a:cs typeface="Courier New"/>
            </a:endParaRPr>
          </a:p>
          <a:p>
            <a:pPr marL="471170" indent="-183515">
              <a:lnSpc>
                <a:spcPct val="100000"/>
              </a:lnSpc>
              <a:buChar char="*"/>
              <a:tabLst>
                <a:tab pos="471805" algn="l"/>
              </a:tabLst>
            </a:pP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main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method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only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needed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for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IDE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with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limited</a:t>
            </a:r>
            <a:endParaRPr sz="1200">
              <a:latin typeface="Courier New"/>
              <a:cs typeface="Courier New"/>
            </a:endParaRPr>
          </a:p>
          <a:p>
            <a:pPr marL="471170" indent="-183515">
              <a:lnSpc>
                <a:spcPct val="100000"/>
              </a:lnSpc>
              <a:buChar char="*"/>
              <a:tabLst>
                <a:tab pos="471805" algn="l"/>
              </a:tabLst>
            </a:pPr>
            <a:r>
              <a:rPr sz="1200" b="1" dirty="0">
                <a:latin typeface="Courier New"/>
                <a:cs typeface="Courier New"/>
              </a:rPr>
              <a:t>JavaFX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support.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Not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needed</a:t>
            </a:r>
            <a:r>
              <a:rPr sz="1200" b="1" spc="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for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running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from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command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line.</a:t>
            </a:r>
            <a:endParaRPr sz="1200">
              <a:latin typeface="Courier New"/>
              <a:cs typeface="Courier New"/>
            </a:endParaRPr>
          </a:p>
          <a:p>
            <a:pPr marL="28829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*/</a:t>
            </a:r>
            <a:endParaRPr sz="1200">
              <a:latin typeface="Courier New"/>
              <a:cs typeface="Courier New"/>
            </a:endParaRPr>
          </a:p>
          <a:p>
            <a:pPr marL="379730" marR="3209290" indent="-18478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static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main(String[]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args) {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launch(args);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740" y="6298793"/>
            <a:ext cx="300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8564" y="394715"/>
            <a:ext cx="1981200" cy="21625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831" y="62560"/>
            <a:ext cx="76117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JavaFX</a:t>
            </a:r>
            <a:r>
              <a:rPr spc="-65" dirty="0"/>
              <a:t> </a:t>
            </a:r>
            <a:r>
              <a:rPr spc="-20" dirty="0"/>
              <a:t>Beans</a:t>
            </a:r>
            <a:r>
              <a:rPr spc="-50" dirty="0"/>
              <a:t> </a:t>
            </a:r>
            <a:r>
              <a:rPr spc="-20" dirty="0"/>
              <a:t>and </a:t>
            </a:r>
            <a:r>
              <a:rPr spc="-50" dirty="0"/>
              <a:t>Binding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363" y="945006"/>
            <a:ext cx="8996045" cy="2419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latin typeface="Times New Roman"/>
                <a:cs typeface="Times New Roman"/>
              </a:rPr>
              <a:t>Changes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made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 </a:t>
            </a:r>
            <a:r>
              <a:rPr sz="2200" dirty="0">
                <a:latin typeface="Times New Roman"/>
                <a:cs typeface="Times New Roman"/>
              </a:rPr>
              <a:t>one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object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will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automatically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5" dirty="0">
                <a:latin typeface="Times New Roman"/>
                <a:cs typeface="Times New Roman"/>
              </a:rPr>
              <a:t> reflected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 </a:t>
            </a:r>
            <a:r>
              <a:rPr sz="2200" dirty="0">
                <a:latin typeface="Times New Roman"/>
                <a:cs typeface="Times New Roman"/>
              </a:rPr>
              <a:t>another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object</a:t>
            </a:r>
            <a:endParaRPr sz="2200">
              <a:latin typeface="Times New Roman"/>
              <a:cs typeface="Times New Roman"/>
            </a:endParaRPr>
          </a:p>
          <a:p>
            <a:pPr marL="1041400" marR="5080" lvl="1" indent="-285115">
              <a:lnSpc>
                <a:spcPct val="99400"/>
              </a:lnSpc>
              <a:spcBef>
                <a:spcPts val="15"/>
              </a:spcBef>
              <a:buFont typeface="Arial MT"/>
              <a:buChar char="•"/>
              <a:tabLst>
                <a:tab pos="1041400" algn="l"/>
                <a:tab pos="1042035" algn="l"/>
              </a:tabLst>
            </a:pP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graphical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user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interface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automatically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keeps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display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synchronized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with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application's</a:t>
            </a:r>
            <a:r>
              <a:rPr sz="2200" dirty="0">
                <a:latin typeface="Times New Roman"/>
                <a:cs typeface="Times New Roman"/>
              </a:rPr>
              <a:t> underlying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data: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 binding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observes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list of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dependencies for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changes, and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updates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itself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automatically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after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change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has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been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detected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2700" marR="2866390">
              <a:lnSpc>
                <a:spcPct val="100000"/>
              </a:lnSpc>
              <a:spcBef>
                <a:spcPts val="1860"/>
              </a:spcBef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9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javafx.beans.property.DoubleProperty; 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6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javafx.beans.property.SimpleDoubleProperty;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363" y="3583685"/>
            <a:ext cx="637857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BindingDemo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 marR="5080" indent="-24447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static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main(String[]</a:t>
            </a:r>
            <a:r>
              <a:rPr sz="1600" b="1" spc="3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args)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DoubleProperty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d1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SimpleDoubleProperty(1);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DoubleProperty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d2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SimpleDoubleProperty(2);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d1.bind(d2);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System.out.println("d1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is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"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+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d1.getValue()</a:t>
            </a:r>
            <a:endParaRPr sz="1600">
              <a:latin typeface="Courier New"/>
              <a:cs typeface="Courier New"/>
            </a:endParaRPr>
          </a:p>
          <a:p>
            <a:pPr marL="74422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+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" </a:t>
            </a:r>
            <a:r>
              <a:rPr sz="1600" b="1" dirty="0">
                <a:latin typeface="Courier New"/>
                <a:cs typeface="Courier New"/>
              </a:rPr>
              <a:t>and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d2 is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"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+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d2.getValue());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348" y="5534964"/>
            <a:ext cx="5276215" cy="1113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d2.setValue(70.2);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System.out.println("d1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is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"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+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d1.getValue()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+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" </a:t>
            </a:r>
            <a:r>
              <a:rPr sz="1600" b="1" dirty="0">
                <a:latin typeface="Courier New"/>
                <a:cs typeface="Courier New"/>
              </a:rPr>
              <a:t>and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d2 is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"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+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d2.getValue());</a:t>
            </a:r>
            <a:endParaRPr sz="1600">
              <a:latin typeface="Courier New"/>
              <a:cs typeface="Courier New"/>
            </a:endParaRPr>
          </a:p>
          <a:p>
            <a:pPr marL="2965450">
              <a:lnSpc>
                <a:spcPct val="100000"/>
              </a:lnSpc>
              <a:spcBef>
                <a:spcPts val="160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94906" y="4383735"/>
            <a:ext cx="18103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6195" algn="ctr">
              <a:lnSpc>
                <a:spcPct val="100000"/>
              </a:lnSpc>
              <a:spcBef>
                <a:spcPts val="95"/>
              </a:spcBef>
            </a:pPr>
            <a:r>
              <a:rPr sz="16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/>
                <a:cs typeface="Times New Roman"/>
              </a:rPr>
              <a:t>Output: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d1</a:t>
            </a:r>
            <a:r>
              <a:rPr sz="16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16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2.0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and d2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is</a:t>
            </a:r>
            <a:r>
              <a:rPr sz="16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2.0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4906" y="5603240"/>
            <a:ext cx="2014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d1 is 70.2</a:t>
            </a:r>
            <a:r>
              <a:rPr sz="16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16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d2</a:t>
            </a:r>
            <a:r>
              <a:rPr sz="16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/>
                <a:cs typeface="Times New Roman"/>
              </a:rPr>
              <a:t>is 70.2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964" y="6290564"/>
            <a:ext cx="441959" cy="48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530">
              <a:lnSpc>
                <a:spcPts val="1825"/>
              </a:lnSpc>
              <a:spcBef>
                <a:spcPts val="95"/>
              </a:spcBef>
            </a:pPr>
            <a:r>
              <a:rPr sz="1400" spc="-27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18</a:t>
            </a:r>
            <a:r>
              <a:rPr sz="2400" b="1" spc="-412" baseline="6944" dirty="0">
                <a:latin typeface="Courier New"/>
                <a:cs typeface="Courier New"/>
              </a:rPr>
              <a:t>}</a:t>
            </a:r>
            <a:endParaRPr sz="2400" baseline="6944">
              <a:latin typeface="Courier New"/>
              <a:cs typeface="Courier New"/>
            </a:endParaRPr>
          </a:p>
          <a:p>
            <a:pPr marL="38100">
              <a:lnSpc>
                <a:spcPts val="1825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4793" y="93040"/>
            <a:ext cx="7578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JavaFX</a:t>
            </a:r>
            <a:r>
              <a:rPr sz="4000" spc="-10" dirty="0"/>
              <a:t> </a:t>
            </a:r>
            <a:r>
              <a:rPr sz="4000" spc="-5" dirty="0"/>
              <a:t>CSS</a:t>
            </a:r>
            <a:r>
              <a:rPr sz="4000" spc="-15" dirty="0"/>
              <a:t> </a:t>
            </a:r>
            <a:r>
              <a:rPr sz="4000" spc="-45" dirty="0"/>
              <a:t>style</a:t>
            </a:r>
            <a:r>
              <a:rPr sz="4000" spc="10" dirty="0"/>
              <a:t> </a:t>
            </a:r>
            <a:r>
              <a:rPr sz="4000" spc="-20" dirty="0"/>
              <a:t>and</a:t>
            </a:r>
            <a:r>
              <a:rPr sz="4000" spc="-30" dirty="0"/>
              <a:t> </a:t>
            </a:r>
            <a:r>
              <a:rPr sz="4000" spc="-15" dirty="0"/>
              <a:t>Node</a:t>
            </a:r>
            <a:r>
              <a:rPr sz="4000" spc="-5" dirty="0"/>
              <a:t> </a:t>
            </a:r>
            <a:r>
              <a:rPr sz="4000" spc="-60" dirty="0"/>
              <a:t>rotation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7352" y="6314947"/>
            <a:ext cx="229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19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069" y="753237"/>
            <a:ext cx="8218170" cy="450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1529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426021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javafx.scene.layout.StackPane;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javafx.scene.control.Button;</a:t>
            </a:r>
            <a:endParaRPr sz="1400">
              <a:latin typeface="Courier New"/>
              <a:cs typeface="Courier New"/>
            </a:endParaRPr>
          </a:p>
          <a:p>
            <a:pPr marL="225425" marR="2452370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NodeStyleRotateDemo </a:t>
            </a:r>
            <a:r>
              <a:rPr sz="1400" b="1" spc="-10" dirty="0">
                <a:latin typeface="Courier New"/>
                <a:cs typeface="Courier New"/>
              </a:rPr>
              <a:t>extends </a:t>
            </a:r>
            <a:r>
              <a:rPr sz="1400" b="1" spc="-5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 marR="3834129" indent="-2139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 primaryStage)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StackPane pane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new </a:t>
            </a: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StackPane();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btOK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Button("OK");</a:t>
            </a:r>
            <a:endParaRPr sz="1400">
              <a:latin typeface="Courier New"/>
              <a:cs typeface="Courier New"/>
            </a:endParaRPr>
          </a:p>
          <a:p>
            <a:pPr marL="439420" marR="3409315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btOK.setStyle("-fx-border-color:</a:t>
            </a:r>
            <a:r>
              <a:rPr sz="1400" b="1" spc="7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blue;");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pane.getChildren().add(btOK);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pane.setRotate(45);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pane.setStyle("-fx-border-color:</a:t>
            </a:r>
            <a:r>
              <a:rPr sz="14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red;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-fx-background-color: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lightgray;");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Scene(pane, </a:t>
            </a:r>
            <a:r>
              <a:rPr sz="1400" b="1" spc="-5" dirty="0">
                <a:latin typeface="Courier New"/>
                <a:cs typeface="Courier New"/>
              </a:rPr>
              <a:t>200, </a:t>
            </a:r>
            <a:r>
              <a:rPr sz="1400" b="1" spc="-10" dirty="0">
                <a:latin typeface="Courier New"/>
                <a:cs typeface="Courier New"/>
              </a:rPr>
              <a:t>250); </a:t>
            </a:r>
            <a:r>
              <a:rPr sz="1400" b="1" spc="-5" dirty="0">
                <a:latin typeface="Courier New"/>
                <a:cs typeface="Courier New"/>
              </a:rPr>
              <a:t> primaryStage.setTitle("NodeStyleRotateDemo"); // Set the stage title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 </a:t>
            </a:r>
            <a:r>
              <a:rPr sz="1400" b="1" spc="-10" dirty="0">
                <a:latin typeface="Courier New"/>
                <a:cs typeface="Courier New"/>
              </a:rPr>
              <a:t>// </a:t>
            </a:r>
            <a:r>
              <a:rPr sz="1400" b="1" spc="-5" dirty="0">
                <a:latin typeface="Courier New"/>
                <a:cs typeface="Courier New"/>
              </a:rPr>
              <a:t>Place the scene in the stage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primaryStage.show();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Display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stage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/**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88059" y="5277630"/>
          <a:ext cx="6766559" cy="629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  <a:gridCol w="1596390"/>
                <a:gridCol w="1807845"/>
                <a:gridCol w="1468754"/>
              </a:tblGrid>
              <a:tr h="207662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400" b="1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latin typeface="Courier New"/>
                          <a:cs typeface="Courier New"/>
                        </a:rPr>
                        <a:t>The</a:t>
                      </a:r>
                      <a:r>
                        <a:rPr sz="1400" b="1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latin typeface="Courier New"/>
                          <a:cs typeface="Courier New"/>
                        </a:rPr>
                        <a:t>main</a:t>
                      </a:r>
                      <a:r>
                        <a:rPr sz="14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method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4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latin typeface="Courier New"/>
                          <a:cs typeface="Courier New"/>
                        </a:rPr>
                        <a:t>only</a:t>
                      </a:r>
                      <a:r>
                        <a:rPr sz="14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needed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for</a:t>
                      </a:r>
                      <a:r>
                        <a:rPr sz="14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the</a:t>
                      </a:r>
                      <a:r>
                        <a:rPr sz="1400" b="1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IDE</a:t>
                      </a:r>
                      <a:r>
                        <a:rPr sz="1400" b="1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with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5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limited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13347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400" b="1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JavaFX</a:t>
                      </a:r>
                      <a:r>
                        <a:rPr sz="1400" b="1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support.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Not</a:t>
                      </a:r>
                      <a:r>
                        <a:rPr sz="1400" b="1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needed</a:t>
                      </a:r>
                      <a:r>
                        <a:rPr sz="14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for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running</a:t>
                      </a:r>
                      <a:r>
                        <a:rPr sz="1400" b="1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14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the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command</a:t>
                      </a:r>
                      <a:r>
                        <a:rPr sz="1400" b="1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line.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07674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*/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100429" y="5875121"/>
            <a:ext cx="428180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main(String[]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args)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7069" y="6302146"/>
            <a:ext cx="346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2364" y="740663"/>
            <a:ext cx="1920239" cy="26167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93294"/>
            <a:ext cx="41217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2715" algn="l"/>
              </a:tabLst>
            </a:pPr>
            <a:r>
              <a:rPr spc="-5" dirty="0">
                <a:latin typeface="Times New Roman"/>
                <a:cs typeface="Times New Roman"/>
              </a:rPr>
              <a:t>GUI	Exam</a:t>
            </a:r>
            <a:r>
              <a:rPr spc="10" dirty="0">
                <a:latin typeface="Times New Roman"/>
                <a:cs typeface="Times New Roman"/>
              </a:rPr>
              <a:t>p</a:t>
            </a:r>
            <a:r>
              <a:rPr spc="-5" dirty="0">
                <a:latin typeface="Times New Roman"/>
                <a:cs typeface="Times New Roman"/>
              </a:rPr>
              <a:t>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4038600"/>
            <a:ext cx="3893820" cy="21915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0" y="304800"/>
            <a:ext cx="2371344" cy="357225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49808" y="1283208"/>
            <a:ext cx="3892550" cy="2167255"/>
            <a:chOff x="749808" y="1283208"/>
            <a:chExt cx="3892550" cy="21672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1317798"/>
              <a:ext cx="3867912" cy="21203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5904" y="1289304"/>
              <a:ext cx="3880485" cy="2155190"/>
            </a:xfrm>
            <a:custGeom>
              <a:avLst/>
              <a:gdLst/>
              <a:ahLst/>
              <a:cxnLst/>
              <a:rect l="l" t="t" r="r" b="b"/>
              <a:pathLst>
                <a:path w="3880485" h="2155190">
                  <a:moveTo>
                    <a:pt x="0" y="2154936"/>
                  </a:moveTo>
                  <a:lnTo>
                    <a:pt x="3880104" y="2154936"/>
                  </a:lnTo>
                  <a:lnTo>
                    <a:pt x="3880104" y="0"/>
                  </a:lnTo>
                  <a:lnTo>
                    <a:pt x="0" y="0"/>
                  </a:lnTo>
                  <a:lnTo>
                    <a:pt x="0" y="21549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46304" y="3962400"/>
            <a:ext cx="4218940" cy="2705100"/>
            <a:chOff x="146304" y="3962400"/>
            <a:chExt cx="4218940" cy="27051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" y="3962400"/>
              <a:ext cx="3755136" cy="23439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3768" y="6329836"/>
            <a:ext cx="1809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2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4793" y="93040"/>
            <a:ext cx="7578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JavaFX</a:t>
            </a:r>
            <a:r>
              <a:rPr sz="4000" spc="-10" dirty="0"/>
              <a:t> </a:t>
            </a:r>
            <a:r>
              <a:rPr sz="4000" spc="-5" dirty="0"/>
              <a:t>CSS</a:t>
            </a:r>
            <a:r>
              <a:rPr sz="4000" spc="-15" dirty="0"/>
              <a:t> </a:t>
            </a:r>
            <a:r>
              <a:rPr sz="4000" spc="-45" dirty="0"/>
              <a:t>style</a:t>
            </a:r>
            <a:r>
              <a:rPr sz="4000" spc="10" dirty="0"/>
              <a:t> </a:t>
            </a:r>
            <a:r>
              <a:rPr sz="4000" spc="-20" dirty="0"/>
              <a:t>and</a:t>
            </a:r>
            <a:r>
              <a:rPr sz="4000" spc="-30" dirty="0"/>
              <a:t> </a:t>
            </a:r>
            <a:r>
              <a:rPr sz="4000" spc="-15" dirty="0"/>
              <a:t>Node</a:t>
            </a:r>
            <a:r>
              <a:rPr sz="4000" spc="-5" dirty="0"/>
              <a:t> </a:t>
            </a:r>
            <a:r>
              <a:rPr sz="4000" spc="-60" dirty="0"/>
              <a:t>rotation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20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069" y="753237"/>
            <a:ext cx="577088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70561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18129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javafx.scene.layout.StackPane;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javafx.scene.control.Button;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225425" marR="5080" indent="-21336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 class NodeStyleRotateDemo </a:t>
            </a:r>
            <a:r>
              <a:rPr sz="1400" b="1" spc="-10" dirty="0">
                <a:latin typeface="Courier New"/>
                <a:cs typeface="Courier New"/>
              </a:rPr>
              <a:t>extends </a:t>
            </a:r>
            <a:r>
              <a:rPr sz="1400" b="1" spc="-5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StackPane</a:t>
            </a:r>
            <a:r>
              <a:rPr sz="1400" b="1" spc="-3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pane</a:t>
            </a:r>
            <a:r>
              <a:rPr sz="1400" b="1" spc="-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=</a:t>
            </a:r>
            <a:r>
              <a:rPr sz="1400" b="1" spc="-3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new</a:t>
            </a:r>
            <a:r>
              <a:rPr sz="1400" b="1" spc="-3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StackPane();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7069" y="3735070"/>
            <a:ext cx="807720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Courier New"/>
                <a:cs typeface="Courier New"/>
              </a:rPr>
              <a:t>/*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The StackPane layout pane places all of the nodes within </a:t>
            </a:r>
            <a:r>
              <a:rPr sz="1800" b="1" spc="-107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ourier New"/>
                <a:cs typeface="Courier New"/>
              </a:rPr>
              <a:t>a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single stack with each new node added on top </a:t>
            </a:r>
            <a:r>
              <a:rPr sz="1800" b="1" spc="-5" dirty="0">
                <a:solidFill>
                  <a:srgbClr val="006FC0"/>
                </a:solidFill>
                <a:latin typeface="Courier New"/>
                <a:cs typeface="Courier New"/>
              </a:rPr>
              <a:t>of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the </a:t>
            </a:r>
            <a:r>
              <a:rPr sz="1800" b="1" spc="-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previous node. This layout model provides an easy way to </a:t>
            </a:r>
            <a:r>
              <a:rPr sz="1800" b="1" spc="-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overlay text on </a:t>
            </a:r>
            <a:r>
              <a:rPr sz="1800" b="1" dirty="0">
                <a:solidFill>
                  <a:srgbClr val="006FC0"/>
                </a:solidFill>
                <a:latin typeface="Courier New"/>
                <a:cs typeface="Courier New"/>
              </a:rPr>
              <a:t>a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shape or image </a:t>
            </a:r>
            <a:r>
              <a:rPr sz="1800" b="1" spc="-5" dirty="0">
                <a:solidFill>
                  <a:srgbClr val="006FC0"/>
                </a:solidFill>
                <a:latin typeface="Courier New"/>
                <a:cs typeface="Courier New"/>
              </a:rPr>
              <a:t>and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to overlap common </a:t>
            </a:r>
            <a:r>
              <a:rPr sz="1800" b="1" spc="-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shapes</a:t>
            </a:r>
            <a:r>
              <a:rPr sz="1800" b="1" spc="-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to</a:t>
            </a:r>
            <a:r>
              <a:rPr sz="1800" b="1" spc="-1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create</a:t>
            </a:r>
            <a:r>
              <a:rPr sz="1800" b="1" spc="-1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ourier New"/>
                <a:cs typeface="Courier New"/>
              </a:rPr>
              <a:t>a</a:t>
            </a:r>
            <a:r>
              <a:rPr sz="1800" b="1" spc="-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complex</a:t>
            </a:r>
            <a:r>
              <a:rPr sz="1800" b="1" spc="-1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ourier New"/>
                <a:cs typeface="Courier New"/>
              </a:rPr>
              <a:t>shape.</a:t>
            </a:r>
            <a:r>
              <a:rPr sz="1800" b="1" spc="-1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2364" y="740663"/>
            <a:ext cx="1920239" cy="26167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4793" y="93040"/>
            <a:ext cx="6236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JavaFX</a:t>
            </a:r>
            <a:r>
              <a:rPr sz="4000" spc="-10" dirty="0"/>
              <a:t> </a:t>
            </a:r>
            <a:r>
              <a:rPr sz="4000" spc="-40" dirty="0">
                <a:solidFill>
                  <a:srgbClr val="FF0000"/>
                </a:solidFill>
              </a:rPr>
              <a:t>External</a:t>
            </a:r>
            <a:r>
              <a:rPr sz="4000" spc="15" dirty="0">
                <a:solidFill>
                  <a:srgbClr val="FF0000"/>
                </a:solidFill>
              </a:rPr>
              <a:t> </a:t>
            </a:r>
            <a:r>
              <a:rPr sz="4000" spc="-10" dirty="0"/>
              <a:t>CSS</a:t>
            </a:r>
            <a:r>
              <a:rPr sz="4000" spc="-20" dirty="0"/>
              <a:t> </a:t>
            </a:r>
            <a:r>
              <a:rPr sz="4000" spc="-45" dirty="0"/>
              <a:t>style</a:t>
            </a:r>
            <a:r>
              <a:rPr sz="4000" spc="-15" dirty="0"/>
              <a:t> </a:t>
            </a:r>
            <a:r>
              <a:rPr sz="4000" spc="-50" dirty="0"/>
              <a:t>file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776" y="751712"/>
            <a:ext cx="7343775" cy="580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marR="451484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 Example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to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load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and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use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CSS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style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file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in a</a:t>
            </a:r>
            <a:r>
              <a:rPr sz="16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ourier New"/>
                <a:cs typeface="Courier New"/>
              </a:rPr>
              <a:t>scene </a:t>
            </a:r>
            <a:r>
              <a:rPr sz="1600" b="1" spc="-9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javafx.application.Application;</a:t>
            </a:r>
            <a:endParaRPr sz="1600">
              <a:latin typeface="Courier New"/>
              <a:cs typeface="Courier New"/>
            </a:endParaRPr>
          </a:p>
          <a:p>
            <a:pPr marL="2946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 javafx.stage.Stage;</a:t>
            </a:r>
            <a:endParaRPr sz="1600">
              <a:latin typeface="Courier New"/>
              <a:cs typeface="Courier New"/>
            </a:endParaRPr>
          </a:p>
          <a:p>
            <a:pPr marL="2946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import javafx.scene.Scene;</a:t>
            </a:r>
            <a:endParaRPr sz="1600">
              <a:latin typeface="Courier New"/>
              <a:cs typeface="Courier New"/>
            </a:endParaRPr>
          </a:p>
          <a:p>
            <a:pPr marL="2946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javafx.scene.layout.BorderPane;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Courier New"/>
              <a:cs typeface="Courier New"/>
            </a:endParaRPr>
          </a:p>
          <a:p>
            <a:pPr marL="2946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ExternalCSSFile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extends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Application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384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@Override</a:t>
            </a:r>
            <a:endParaRPr sz="1600">
              <a:latin typeface="Courier New"/>
              <a:cs typeface="Courier New"/>
            </a:endParaRPr>
          </a:p>
          <a:p>
            <a:pPr marL="782320" marR="2032000" indent="-2438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start(Stage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primaryStage)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try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026160" marR="166814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BorderPane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root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BorderPane();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 =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Scene(root,400,400);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scene.getStylesheets().add(getClass()</a:t>
            </a:r>
            <a:endParaRPr sz="1600">
              <a:latin typeface="Courier New"/>
              <a:cs typeface="Courier New"/>
            </a:endParaRPr>
          </a:p>
          <a:p>
            <a:pPr marL="1026160" marR="17780" indent="182245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.getResource("application.css").toExternalForm()); </a:t>
            </a:r>
            <a:r>
              <a:rPr sz="1600" b="1" spc="-9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primaryStage.setScene(scene);</a:t>
            </a:r>
            <a:endParaRPr sz="1600">
              <a:latin typeface="Courier New"/>
              <a:cs typeface="Courier New"/>
            </a:endParaRPr>
          </a:p>
          <a:p>
            <a:pPr marR="3864610" algn="r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primaryStage.show();</a:t>
            </a:r>
            <a:endParaRPr sz="1600">
              <a:latin typeface="Courier New"/>
              <a:cs typeface="Courier New"/>
            </a:endParaRPr>
          </a:p>
          <a:p>
            <a:pPr marR="3865879" algn="r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catch(Exception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e) {</a:t>
            </a:r>
            <a:endParaRPr sz="1600">
              <a:latin typeface="Courier New"/>
              <a:cs typeface="Courier New"/>
            </a:endParaRPr>
          </a:p>
          <a:p>
            <a:pPr marR="3864610" algn="r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e.printStackTrace();</a:t>
            </a:r>
            <a:endParaRPr sz="1600">
              <a:latin typeface="Courier New"/>
              <a:cs typeface="Courier New"/>
            </a:endParaRPr>
          </a:p>
          <a:p>
            <a:pPr marL="78232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5384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782320" marR="1910080" indent="-2438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static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main(String[]</a:t>
            </a:r>
            <a:r>
              <a:rPr sz="1600" b="1" spc="3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args)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launch(args);</a:t>
            </a:r>
            <a:endParaRPr sz="1600">
              <a:latin typeface="Courier New"/>
              <a:cs typeface="Courier New"/>
            </a:endParaRPr>
          </a:p>
          <a:p>
            <a:pPr marL="538480">
              <a:lnSpc>
                <a:spcPts val="1639"/>
              </a:lnSpc>
            </a:pPr>
            <a:r>
              <a:rPr sz="1600" b="1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50800">
              <a:lnSpc>
                <a:spcPts val="1639"/>
              </a:lnSpc>
            </a:pPr>
            <a:r>
              <a:rPr sz="14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2</a:t>
            </a: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14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b="1" spc="-7" baseline="-19097" dirty="0">
                <a:latin typeface="Courier New"/>
                <a:cs typeface="Courier New"/>
              </a:rPr>
              <a:t>}</a:t>
            </a:r>
            <a:endParaRPr sz="2400" baseline="-19097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155524"/>
            <a:ext cx="80467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/>
              <a:t>Helper</a:t>
            </a:r>
            <a:r>
              <a:rPr sz="4800" spc="-20" dirty="0"/>
              <a:t> </a:t>
            </a:r>
            <a:r>
              <a:rPr sz="4800" spc="5" dirty="0"/>
              <a:t>classes:</a:t>
            </a:r>
            <a:r>
              <a:rPr sz="4800" spc="-5" dirty="0"/>
              <a:t> </a:t>
            </a:r>
            <a:r>
              <a:rPr sz="4800" spc="-10" dirty="0"/>
              <a:t>The</a:t>
            </a:r>
            <a:r>
              <a:rPr sz="4800" spc="-30" dirty="0"/>
              <a:t> </a:t>
            </a:r>
            <a:r>
              <a:rPr sz="4800" spc="-40" dirty="0"/>
              <a:t>Color</a:t>
            </a:r>
            <a:r>
              <a:rPr sz="4800" spc="-10" dirty="0"/>
              <a:t> </a:t>
            </a:r>
            <a:r>
              <a:rPr sz="4800" spc="-15" dirty="0"/>
              <a:t>Class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87" y="1259867"/>
            <a:ext cx="8729225" cy="457156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22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212" y="155524"/>
            <a:ext cx="78536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/>
              <a:t>Helper </a:t>
            </a:r>
            <a:r>
              <a:rPr sz="4800" spc="5" dirty="0"/>
              <a:t>classes:</a:t>
            </a:r>
            <a:r>
              <a:rPr sz="4800" spc="-10" dirty="0"/>
              <a:t> The</a:t>
            </a:r>
            <a:r>
              <a:rPr sz="4800" spc="-35" dirty="0"/>
              <a:t> </a:t>
            </a:r>
            <a:r>
              <a:rPr sz="4800" spc="-55" dirty="0"/>
              <a:t>Font</a:t>
            </a:r>
            <a:r>
              <a:rPr sz="4800" spc="-5" dirty="0"/>
              <a:t> </a:t>
            </a:r>
            <a:r>
              <a:rPr sz="4800" spc="-10" dirty="0"/>
              <a:t>Class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78" y="1165927"/>
            <a:ext cx="8662343" cy="434178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23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83" y="1600"/>
            <a:ext cx="8896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/>
              <a:t>The</a:t>
            </a:r>
            <a:r>
              <a:rPr sz="4800" spc="-15" dirty="0"/>
              <a:t> </a:t>
            </a:r>
            <a:r>
              <a:rPr sz="4800" spc="-110" dirty="0"/>
              <a:t>Image</a:t>
            </a:r>
            <a:r>
              <a:rPr sz="4800" spc="-25" dirty="0"/>
              <a:t> </a:t>
            </a:r>
            <a:r>
              <a:rPr sz="4800" spc="-20" dirty="0"/>
              <a:t>and</a:t>
            </a:r>
            <a:r>
              <a:rPr sz="4800" dirty="0"/>
              <a:t> </a:t>
            </a:r>
            <a:r>
              <a:rPr sz="4800" spc="-105" dirty="0"/>
              <a:t>ImageView</a:t>
            </a:r>
            <a:r>
              <a:rPr sz="4800" dirty="0"/>
              <a:t> </a:t>
            </a:r>
            <a:r>
              <a:rPr sz="4800" spc="-5" dirty="0"/>
              <a:t>Classes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115823" y="740663"/>
            <a:ext cx="8912860" cy="5927090"/>
            <a:chOff x="115823" y="740663"/>
            <a:chExt cx="8912860" cy="5927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050" y="3287532"/>
              <a:ext cx="8839200" cy="31439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6303" y="62102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23" y="740663"/>
              <a:ext cx="8912352" cy="25908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24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25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069" y="137286"/>
            <a:ext cx="4069715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64325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8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javafx.scene.layout.Pane;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javafx.scene.layout.HBox;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-9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javafx.scene.image.Image;</a:t>
            </a:r>
            <a:endParaRPr sz="1400">
              <a:latin typeface="Courier New"/>
              <a:cs typeface="Courier New"/>
            </a:endParaRPr>
          </a:p>
          <a:p>
            <a:pPr marL="12700" marR="21844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javafx.scene.image.ImageView; </a:t>
            </a:r>
            <a:r>
              <a:rPr sz="1400" b="1" spc="-8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javafx.geometry.Insets;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069" y="2057781"/>
            <a:ext cx="5240020" cy="450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class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ShowImage</a:t>
            </a:r>
            <a:r>
              <a:rPr sz="1400" b="1" spc="-10" dirty="0">
                <a:latin typeface="Courier New"/>
                <a:cs typeface="Courier New"/>
              </a:rPr>
              <a:t> extends </a:t>
            </a:r>
            <a:r>
              <a:rPr sz="1400" b="1" spc="-5" dirty="0">
                <a:latin typeface="Courier New"/>
                <a:cs typeface="Courier New"/>
              </a:rPr>
              <a:t>Application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void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 marR="53721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// Create </a:t>
            </a:r>
            <a:r>
              <a:rPr sz="1400" b="1" dirty="0">
                <a:latin typeface="Courier New"/>
                <a:cs typeface="Courier New"/>
              </a:rPr>
              <a:t>a </a:t>
            </a:r>
            <a:r>
              <a:rPr sz="1400" b="1" spc="-5" dirty="0">
                <a:latin typeface="Courier New"/>
                <a:cs typeface="Courier New"/>
              </a:rPr>
              <a:t>pane to </a:t>
            </a:r>
            <a:r>
              <a:rPr sz="1400" b="1" spc="-10" dirty="0">
                <a:latin typeface="Courier New"/>
                <a:cs typeface="Courier New"/>
              </a:rPr>
              <a:t>hold </a:t>
            </a:r>
            <a:r>
              <a:rPr sz="1400" b="1" spc="-5" dirty="0">
                <a:latin typeface="Courier New"/>
                <a:cs typeface="Courier New"/>
              </a:rPr>
              <a:t>the image views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 </a:t>
            </a:r>
            <a:r>
              <a:rPr sz="1400" b="1" spc="-10" dirty="0">
                <a:latin typeface="Courier New"/>
                <a:cs typeface="Courier New"/>
              </a:rPr>
              <a:t>pane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HBox(10); </a:t>
            </a:r>
            <a:r>
              <a:rPr sz="1400" b="1" spc="-5" dirty="0">
                <a:latin typeface="Courier New"/>
                <a:cs typeface="Courier New"/>
              </a:rPr>
              <a:t> pane.setPadding(new Insets(5, </a:t>
            </a:r>
            <a:r>
              <a:rPr sz="1400" b="1" spc="-10" dirty="0">
                <a:latin typeface="Courier New"/>
                <a:cs typeface="Courier New"/>
              </a:rPr>
              <a:t>5, </a:t>
            </a:r>
            <a:r>
              <a:rPr sz="1400" b="1" spc="-5" dirty="0">
                <a:latin typeface="Courier New"/>
                <a:cs typeface="Courier New"/>
              </a:rPr>
              <a:t>5, </a:t>
            </a:r>
            <a:r>
              <a:rPr sz="1400" b="1" spc="-10" dirty="0">
                <a:latin typeface="Courier New"/>
                <a:cs typeface="Courier New"/>
              </a:rPr>
              <a:t>5));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Image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image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Image("paul.jpg");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pane.getChildren().add(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7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ImageView(image)</a:t>
            </a:r>
            <a:r>
              <a:rPr sz="1400" b="1" spc="-10" dirty="0">
                <a:latin typeface="Courier New"/>
                <a:cs typeface="Courier New"/>
              </a:rPr>
              <a:t>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ImageView imageView2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ImageView(image)</a:t>
            </a:r>
            <a:r>
              <a:rPr sz="1400" b="1" spc="-5" dirty="0">
                <a:latin typeface="Courier New"/>
                <a:cs typeface="Courier New"/>
              </a:rPr>
              <a:t>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imageView2.setFitHeight(100);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imageView2.setFitWidth(100);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imageView2.setRotate(90);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pane.getChildren().add(imageView2);</a:t>
            </a:r>
            <a:endParaRPr sz="1400">
              <a:latin typeface="Courier New"/>
              <a:cs typeface="Courier New"/>
            </a:endParaRPr>
          </a:p>
          <a:p>
            <a:pPr marL="439420" marR="106870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</a:t>
            </a:r>
            <a:r>
              <a:rPr sz="1400" b="1" spc="-15" dirty="0">
                <a:latin typeface="Courier New"/>
                <a:cs typeface="Courier New"/>
              </a:rPr>
              <a:t>i</a:t>
            </a:r>
            <a:r>
              <a:rPr sz="1400" b="1" spc="-5" dirty="0">
                <a:latin typeface="Courier New"/>
                <a:cs typeface="Courier New"/>
              </a:rPr>
              <a:t>mar</a:t>
            </a:r>
            <a:r>
              <a:rPr sz="1400" b="1" spc="-20" dirty="0">
                <a:latin typeface="Courier New"/>
                <a:cs typeface="Courier New"/>
              </a:rPr>
              <a:t>y</a:t>
            </a:r>
            <a:r>
              <a:rPr sz="1400" b="1" spc="-5" dirty="0">
                <a:latin typeface="Courier New"/>
                <a:cs typeface="Courier New"/>
              </a:rPr>
              <a:t>St</a:t>
            </a:r>
            <a:r>
              <a:rPr sz="1400" b="1" spc="-15" dirty="0">
                <a:latin typeface="Courier New"/>
                <a:cs typeface="Courier New"/>
              </a:rPr>
              <a:t>a</a:t>
            </a:r>
            <a:r>
              <a:rPr sz="1400" b="1" spc="-5" dirty="0">
                <a:latin typeface="Courier New"/>
                <a:cs typeface="Courier New"/>
              </a:rPr>
              <a:t>ge.set</a:t>
            </a:r>
            <a:r>
              <a:rPr sz="1400" b="1" spc="-15" dirty="0">
                <a:latin typeface="Courier New"/>
                <a:cs typeface="Courier New"/>
              </a:rPr>
              <a:t>T</a:t>
            </a:r>
            <a:r>
              <a:rPr sz="1400" b="1" spc="-5" dirty="0">
                <a:latin typeface="Courier New"/>
                <a:cs typeface="Courier New"/>
              </a:rPr>
              <a:t>itl</a:t>
            </a:r>
            <a:r>
              <a:rPr sz="1400" b="1" spc="-25" dirty="0">
                <a:latin typeface="Courier New"/>
                <a:cs typeface="Courier New"/>
              </a:rPr>
              <a:t>e</a:t>
            </a:r>
            <a:r>
              <a:rPr sz="1400" b="1" spc="-5" dirty="0">
                <a:latin typeface="Courier New"/>
                <a:cs typeface="Courier New"/>
              </a:rPr>
              <a:t>("</a:t>
            </a:r>
            <a:r>
              <a:rPr sz="1400" b="1" spc="-15" dirty="0">
                <a:latin typeface="Courier New"/>
                <a:cs typeface="Courier New"/>
              </a:rPr>
              <a:t>S</a:t>
            </a:r>
            <a:r>
              <a:rPr sz="1400" b="1" spc="-5" dirty="0">
                <a:latin typeface="Courier New"/>
                <a:cs typeface="Courier New"/>
              </a:rPr>
              <a:t>howIma</a:t>
            </a:r>
            <a:r>
              <a:rPr sz="1400" b="1" spc="-15" dirty="0">
                <a:latin typeface="Courier New"/>
                <a:cs typeface="Courier New"/>
              </a:rPr>
              <a:t>g</a:t>
            </a:r>
            <a:r>
              <a:rPr sz="1400" b="1" spc="-5" dirty="0">
                <a:latin typeface="Courier New"/>
                <a:cs typeface="Courier New"/>
              </a:rPr>
              <a:t>e")</a:t>
            </a:r>
            <a:r>
              <a:rPr sz="1400" b="1" dirty="0">
                <a:latin typeface="Courier New"/>
                <a:cs typeface="Courier New"/>
              </a:rPr>
              <a:t>;  </a:t>
            </a:r>
            <a:r>
              <a:rPr sz="1400" b="1" spc="-5" dirty="0">
                <a:latin typeface="Courier New"/>
                <a:cs typeface="Courier New"/>
              </a:rPr>
              <a:t>primaryStage.setScene(scene);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main(String[]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args)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7069" y="6539585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40" y="4486655"/>
            <a:ext cx="2339340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021" y="62560"/>
            <a:ext cx="38862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Layout</a:t>
            </a:r>
            <a:r>
              <a:rPr spc="-65" dirty="0"/>
              <a:t> </a:t>
            </a:r>
            <a:r>
              <a:rPr spc="-60" dirty="0"/>
              <a:t>Panes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226057"/>
            <a:ext cx="7048500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54" dirty="0">
                <a:latin typeface="Times New Roman"/>
                <a:cs typeface="Times New Roman"/>
              </a:rPr>
              <a:t>JavaFX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provides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90" dirty="0">
                <a:latin typeface="Times New Roman"/>
                <a:cs typeface="Times New Roman"/>
              </a:rPr>
              <a:t>many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b="1" spc="15" dirty="0">
                <a:latin typeface="Times New Roman"/>
                <a:cs typeface="Times New Roman"/>
              </a:rPr>
              <a:t>types</a:t>
            </a:r>
            <a:r>
              <a:rPr sz="2600" b="1" spc="-80" dirty="0">
                <a:latin typeface="Times New Roman"/>
                <a:cs typeface="Times New Roman"/>
              </a:rPr>
              <a:t> </a:t>
            </a:r>
            <a:r>
              <a:rPr sz="2600" b="1" spc="30" dirty="0">
                <a:latin typeface="Times New Roman"/>
                <a:cs typeface="Times New Roman"/>
              </a:rPr>
              <a:t>of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panes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for</a:t>
            </a:r>
            <a:r>
              <a:rPr sz="2600" b="1" spc="-80" dirty="0">
                <a:latin typeface="Times New Roman"/>
                <a:cs typeface="Times New Roman"/>
              </a:rPr>
              <a:t> </a:t>
            </a:r>
            <a:r>
              <a:rPr sz="2600" b="1" spc="10" dirty="0">
                <a:latin typeface="Times New Roman"/>
                <a:cs typeface="Times New Roman"/>
              </a:rPr>
              <a:t>organizing </a:t>
            </a:r>
            <a:r>
              <a:rPr sz="2600" b="1" spc="-635" dirty="0">
                <a:latin typeface="Times New Roman"/>
                <a:cs typeface="Times New Roman"/>
              </a:rPr>
              <a:t> </a:t>
            </a:r>
            <a:r>
              <a:rPr sz="2600" b="1" spc="35" dirty="0">
                <a:latin typeface="Times New Roman"/>
                <a:cs typeface="Times New Roman"/>
              </a:rPr>
              <a:t>nodes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20" dirty="0">
                <a:latin typeface="Times New Roman"/>
                <a:cs typeface="Times New Roman"/>
              </a:rPr>
              <a:t>in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-110" dirty="0">
                <a:latin typeface="Times New Roman"/>
                <a:cs typeface="Times New Roman"/>
              </a:rPr>
              <a:t>a</a:t>
            </a:r>
            <a:r>
              <a:rPr sz="2600" b="1" spc="-65" dirty="0">
                <a:latin typeface="Times New Roman"/>
                <a:cs typeface="Times New Roman"/>
              </a:rPr>
              <a:t> </a:t>
            </a:r>
            <a:r>
              <a:rPr sz="2600" b="1" spc="20" dirty="0">
                <a:latin typeface="Times New Roman"/>
                <a:cs typeface="Times New Roman"/>
              </a:rPr>
              <a:t>conta</a:t>
            </a:r>
            <a:r>
              <a:rPr sz="2600" b="1" dirty="0">
                <a:latin typeface="Times New Roman"/>
                <a:cs typeface="Times New Roman"/>
              </a:rPr>
              <a:t>i</a:t>
            </a:r>
            <a:r>
              <a:rPr sz="2600" b="1" spc="45" dirty="0">
                <a:latin typeface="Times New Roman"/>
                <a:cs typeface="Times New Roman"/>
              </a:rPr>
              <a:t>ne</a:t>
            </a:r>
            <a:r>
              <a:rPr sz="2600" b="1" spc="-260" dirty="0">
                <a:latin typeface="Times New Roman"/>
                <a:cs typeface="Times New Roman"/>
              </a:rPr>
              <a:t>r</a:t>
            </a:r>
            <a:r>
              <a:rPr sz="2600" b="1" spc="25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898" y="2250663"/>
            <a:ext cx="8329844" cy="318734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26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212" y="0"/>
            <a:ext cx="31172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0" dirty="0"/>
              <a:t>FlowPane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89303"/>
            <a:ext cx="9144000" cy="43434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27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28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069" y="137286"/>
            <a:ext cx="6942455" cy="642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7718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287718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javafx.scene.layout.FlowPane;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</a:t>
            </a:r>
            <a:r>
              <a:rPr sz="1400" b="1" spc="-10" dirty="0">
                <a:latin typeface="Courier New"/>
                <a:cs typeface="Courier New"/>
              </a:rPr>
              <a:t>javafx.scene.control.Label; </a:t>
            </a:r>
            <a:r>
              <a:rPr sz="1400" b="1" spc="-5" dirty="0">
                <a:latin typeface="Courier New"/>
                <a:cs typeface="Courier New"/>
              </a:rPr>
              <a:t> import javafx.scene.control.TextField;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javafx.geometry.Insets;</a:t>
            </a:r>
            <a:endParaRPr sz="1400">
              <a:latin typeface="Courier New"/>
              <a:cs typeface="Courier New"/>
            </a:endParaRPr>
          </a:p>
          <a:p>
            <a:pPr marL="225425" marR="1919605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ShowFlowPane extends </a:t>
            </a:r>
            <a:r>
              <a:rPr sz="1400" b="1" spc="-10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 marR="1812925" indent="-2139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 primaryStage)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FlowPane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FlowPane();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pane.setPadding(new Insets(11, 12, 13, 14));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pane.setHgap(5);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ourier New"/>
                <a:cs typeface="Courier New"/>
              </a:rPr>
              <a:t>pane.setVgap(5);</a:t>
            </a:r>
            <a:endParaRPr sz="1400">
              <a:latin typeface="Courier New"/>
              <a:cs typeface="Courier New"/>
            </a:endParaRPr>
          </a:p>
          <a:p>
            <a:pPr marL="439420" marR="106934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// Place nodes in the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pane.getChildren().addAll(new</a:t>
            </a:r>
            <a:r>
              <a:rPr sz="1400" b="1" spc="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Label("First</a:t>
            </a:r>
            <a:r>
              <a:rPr sz="1400" b="1" spc="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Name:"),</a:t>
            </a:r>
            <a:endParaRPr sz="1400">
              <a:latin typeface="Courier New"/>
              <a:cs typeface="Courier New"/>
            </a:endParaRPr>
          </a:p>
          <a:p>
            <a:pPr marL="439420" marR="2558415" indent="21336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TextField(),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Label("MI:"));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TextField tfMi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TextField();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tfMi.setPrefColumnCount(1);</a:t>
            </a:r>
            <a:endParaRPr sz="1400">
              <a:latin typeface="Courier New"/>
              <a:cs typeface="Courier New"/>
            </a:endParaRPr>
          </a:p>
          <a:p>
            <a:pPr marL="652780" marR="537210" indent="-21336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pane.getChildren().addAll(tfMi, new Label("Last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Name:"),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TextField());</a:t>
            </a:r>
            <a:endParaRPr sz="1400">
              <a:latin typeface="Courier New"/>
              <a:cs typeface="Courier New"/>
            </a:endParaRPr>
          </a:p>
          <a:p>
            <a:pPr marL="439420" marR="191960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// Create </a:t>
            </a:r>
            <a:r>
              <a:rPr sz="1400" b="1" dirty="0">
                <a:latin typeface="Courier New"/>
                <a:cs typeface="Courier New"/>
              </a:rPr>
              <a:t>a </a:t>
            </a:r>
            <a:r>
              <a:rPr sz="1400" b="1" spc="-5" dirty="0">
                <a:latin typeface="Courier New"/>
                <a:cs typeface="Courier New"/>
              </a:rPr>
              <a:t>scene and place it in </a:t>
            </a:r>
            <a:r>
              <a:rPr sz="1400" b="1" spc="-10" dirty="0">
                <a:latin typeface="Courier New"/>
                <a:cs typeface="Courier New"/>
              </a:rPr>
              <a:t>the </a:t>
            </a:r>
            <a:r>
              <a:rPr sz="1400" b="1" spc="-5" dirty="0">
                <a:latin typeface="Courier New"/>
                <a:cs typeface="Courier New"/>
              </a:rPr>
              <a:t>stage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Scene(pane, 210, 150);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primaryStage.setTitle("ShowFlowPane");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primaryStage.setScene(scene); </a:t>
            </a:r>
            <a:r>
              <a:rPr sz="1400" b="1" spc="-10" dirty="0">
                <a:latin typeface="Courier New"/>
                <a:cs typeface="Courier New"/>
              </a:rPr>
              <a:t>// </a:t>
            </a:r>
            <a:r>
              <a:rPr sz="1400" b="1" spc="-5" dirty="0">
                <a:latin typeface="Courier New"/>
                <a:cs typeface="Courier New"/>
              </a:rPr>
              <a:t>Place the scene in the stage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primaryStage.show();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Display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stage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static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10" dirty="0">
                <a:latin typeface="Courier New"/>
                <a:cs typeface="Courier New"/>
              </a:rPr>
              <a:t> main(String[]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args)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069" y="6539585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40" y="356615"/>
            <a:ext cx="2200655" cy="18577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398" y="862149"/>
            <a:ext cx="7705355" cy="55789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616" y="0"/>
            <a:ext cx="29914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0" dirty="0"/>
              <a:t>Grid</a:t>
            </a:r>
            <a:r>
              <a:rPr sz="6000" spc="-110" dirty="0"/>
              <a:t>P</a:t>
            </a:r>
            <a:r>
              <a:rPr sz="6000" spc="-30" dirty="0"/>
              <a:t>ane</a:t>
            </a:r>
            <a:endParaRPr sz="6000"/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29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01853"/>
            <a:ext cx="11709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GUI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83540" y="938021"/>
            <a:ext cx="7943850" cy="447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185" dirty="0">
                <a:latin typeface="Times New Roman"/>
                <a:cs typeface="Times New Roman"/>
              </a:rPr>
              <a:t>Graphical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45" dirty="0">
                <a:latin typeface="Times New Roman"/>
                <a:cs typeface="Times New Roman"/>
              </a:rPr>
              <a:t>User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25" dirty="0">
                <a:latin typeface="Times New Roman"/>
                <a:cs typeface="Times New Roman"/>
              </a:rPr>
              <a:t>Inter</a:t>
            </a:r>
            <a:r>
              <a:rPr sz="3600" spc="-120" dirty="0">
                <a:latin typeface="Times New Roman"/>
                <a:cs typeface="Times New Roman"/>
              </a:rPr>
              <a:t>f</a:t>
            </a:r>
            <a:r>
              <a:rPr sz="3600" spc="-220" dirty="0">
                <a:latin typeface="Times New Roman"/>
                <a:cs typeface="Times New Roman"/>
              </a:rPr>
              <a:t>ac</a:t>
            </a:r>
            <a:r>
              <a:rPr sz="3600" spc="-215" dirty="0">
                <a:latin typeface="Times New Roman"/>
                <a:cs typeface="Times New Roman"/>
              </a:rPr>
              <a:t>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(GUI)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50"/>
              </a:spcBef>
              <a:buClr>
                <a:srgbClr val="9B2C1F"/>
              </a:buClr>
              <a:buSzPct val="84375"/>
              <a:buFont typeface="Segoe UI Symbol"/>
              <a:buChar char="⚫"/>
              <a:tabLst>
                <a:tab pos="561975" algn="l"/>
              </a:tabLst>
            </a:pPr>
            <a:r>
              <a:rPr sz="3200" spc="-60" dirty="0">
                <a:latin typeface="Times New Roman"/>
                <a:cs typeface="Times New Roman"/>
              </a:rPr>
              <a:t>p</a:t>
            </a:r>
            <a:r>
              <a:rPr sz="3200" spc="-80" dirty="0">
                <a:latin typeface="Times New Roman"/>
                <a:cs typeface="Times New Roman"/>
              </a:rPr>
              <a:t>r</a:t>
            </a:r>
            <a:r>
              <a:rPr sz="3200" spc="-235" dirty="0">
                <a:latin typeface="Times New Roman"/>
                <a:cs typeface="Times New Roman"/>
              </a:rPr>
              <a:t>o</a:t>
            </a:r>
            <a:r>
              <a:rPr sz="3200" spc="-170" dirty="0">
                <a:latin typeface="Times New Roman"/>
                <a:cs typeface="Times New Roman"/>
              </a:rPr>
              <a:t>vid</a:t>
            </a:r>
            <a:r>
              <a:rPr sz="3200" spc="-190" dirty="0">
                <a:latin typeface="Times New Roman"/>
                <a:cs typeface="Times New Roman"/>
              </a:rPr>
              <a:t>e</a:t>
            </a:r>
            <a:r>
              <a:rPr sz="3200" spc="-245" dirty="0">
                <a:latin typeface="Times New Roman"/>
                <a:cs typeface="Times New Roman"/>
              </a:rPr>
              <a:t>s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14" dirty="0">
                <a:latin typeface="Times New Roman"/>
                <a:cs typeface="Times New Roman"/>
              </a:rPr>
              <a:t>user</a:t>
            </a:r>
            <a:r>
              <a:rPr sz="3200" spc="-60" dirty="0">
                <a:latin typeface="Times New Roman"/>
                <a:cs typeface="Times New Roman"/>
              </a:rPr>
              <a:t>-</a:t>
            </a:r>
            <a:r>
              <a:rPr sz="3200" spc="-100" dirty="0">
                <a:latin typeface="Times New Roman"/>
                <a:cs typeface="Times New Roman"/>
              </a:rPr>
              <a:t>f</a:t>
            </a:r>
            <a:r>
              <a:rPr sz="3200" spc="-45" dirty="0">
                <a:latin typeface="Times New Roman"/>
                <a:cs typeface="Times New Roman"/>
              </a:rPr>
              <a:t>r</a:t>
            </a:r>
            <a:r>
              <a:rPr sz="3200" spc="-125" dirty="0">
                <a:latin typeface="Times New Roman"/>
                <a:cs typeface="Times New Roman"/>
              </a:rPr>
              <a:t>ie</a:t>
            </a:r>
            <a:r>
              <a:rPr sz="3200" spc="-180" dirty="0">
                <a:latin typeface="Times New Roman"/>
                <a:cs typeface="Times New Roman"/>
              </a:rPr>
              <a:t>n</a:t>
            </a:r>
            <a:r>
              <a:rPr sz="3200" spc="-165" dirty="0">
                <a:latin typeface="Times New Roman"/>
                <a:cs typeface="Times New Roman"/>
              </a:rPr>
              <a:t>d</a:t>
            </a:r>
            <a:r>
              <a:rPr sz="3200" spc="-155" dirty="0">
                <a:latin typeface="Times New Roman"/>
                <a:cs typeface="Times New Roman"/>
              </a:rPr>
              <a:t>l</a:t>
            </a:r>
            <a:r>
              <a:rPr sz="3200" spc="-265" dirty="0">
                <a:latin typeface="Times New Roman"/>
                <a:cs typeface="Times New Roman"/>
              </a:rPr>
              <a:t>y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04" dirty="0">
                <a:latin typeface="Times New Roman"/>
                <a:cs typeface="Times New Roman"/>
              </a:rPr>
              <a:t>hum</a:t>
            </a:r>
            <a:r>
              <a:rPr sz="3200" spc="-150" dirty="0">
                <a:latin typeface="Times New Roman"/>
                <a:cs typeface="Times New Roman"/>
              </a:rPr>
              <a:t>a</a:t>
            </a:r>
            <a:r>
              <a:rPr sz="3200" spc="-135" dirty="0">
                <a:latin typeface="Times New Roman"/>
                <a:cs typeface="Times New Roman"/>
              </a:rPr>
              <a:t>n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105" dirty="0">
                <a:latin typeface="Times New Roman"/>
                <a:cs typeface="Times New Roman"/>
              </a:rPr>
              <a:t>interaction</a:t>
            </a:r>
            <a:endParaRPr sz="32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13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229" dirty="0">
                <a:latin typeface="Times New Roman"/>
                <a:cs typeface="Times New Roman"/>
              </a:rPr>
              <a:t>Building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305" dirty="0">
                <a:latin typeface="Times New Roman"/>
                <a:cs typeface="Times New Roman"/>
              </a:rPr>
              <a:t>J</a:t>
            </a:r>
            <a:r>
              <a:rPr sz="3600" spc="-390" dirty="0">
                <a:latin typeface="Times New Roman"/>
                <a:cs typeface="Times New Roman"/>
              </a:rPr>
              <a:t>a</a:t>
            </a:r>
            <a:r>
              <a:rPr sz="3600" spc="-365" dirty="0">
                <a:latin typeface="Times New Roman"/>
                <a:cs typeface="Times New Roman"/>
              </a:rPr>
              <a:t>v</a:t>
            </a:r>
            <a:r>
              <a:rPr sz="3600" spc="-285" dirty="0">
                <a:latin typeface="Times New Roman"/>
                <a:cs typeface="Times New Roman"/>
              </a:rPr>
              <a:t>a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245" dirty="0">
                <a:latin typeface="Times New Roman"/>
                <a:cs typeface="Times New Roman"/>
              </a:rPr>
              <a:t>GUIs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r</a:t>
            </a:r>
            <a:r>
              <a:rPr sz="3600" spc="-130" dirty="0">
                <a:latin typeface="Times New Roman"/>
                <a:cs typeface="Times New Roman"/>
              </a:rPr>
              <a:t>equi</a:t>
            </a:r>
            <a:r>
              <a:rPr sz="3600" spc="-145" dirty="0">
                <a:latin typeface="Times New Roman"/>
                <a:cs typeface="Times New Roman"/>
              </a:rPr>
              <a:t>r</a:t>
            </a:r>
            <a:r>
              <a:rPr sz="3600" spc="-140" dirty="0">
                <a:latin typeface="Times New Roman"/>
                <a:cs typeface="Times New Roman"/>
              </a:rPr>
              <a:t>e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spc="-195" dirty="0">
                <a:latin typeface="Times New Roman"/>
                <a:cs typeface="Times New Roman"/>
              </a:rPr>
              <a:t>us</a:t>
            </a:r>
            <a:r>
              <a:rPr sz="3600" spc="-190" dirty="0">
                <a:latin typeface="Times New Roman"/>
                <a:cs typeface="Times New Roman"/>
              </a:rPr>
              <a:t>e</a:t>
            </a:r>
            <a:r>
              <a:rPr sz="3600" spc="-110" dirty="0">
                <a:latin typeface="Times New Roman"/>
                <a:cs typeface="Times New Roman"/>
              </a:rPr>
              <a:t> </a:t>
            </a:r>
            <a:r>
              <a:rPr sz="3600" spc="-254" dirty="0">
                <a:latin typeface="Times New Roman"/>
                <a:cs typeface="Times New Roman"/>
              </a:rPr>
              <a:t>o</a:t>
            </a:r>
            <a:r>
              <a:rPr sz="3600" spc="-170" dirty="0">
                <a:latin typeface="Times New Roman"/>
                <a:cs typeface="Times New Roman"/>
              </a:rPr>
              <a:t>f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75" dirty="0">
                <a:latin typeface="Times New Roman"/>
                <a:cs typeface="Times New Roman"/>
              </a:rPr>
              <a:t>fram</a:t>
            </a:r>
            <a:r>
              <a:rPr sz="3600" spc="-215" dirty="0">
                <a:latin typeface="Times New Roman"/>
                <a:cs typeface="Times New Roman"/>
              </a:rPr>
              <a:t>e</a:t>
            </a:r>
            <a:r>
              <a:rPr sz="3600" spc="-335" dirty="0">
                <a:latin typeface="Times New Roman"/>
                <a:cs typeface="Times New Roman"/>
              </a:rPr>
              <a:t>w</a:t>
            </a:r>
            <a:r>
              <a:rPr sz="3600" spc="-105" dirty="0">
                <a:latin typeface="Times New Roman"/>
                <a:cs typeface="Times New Roman"/>
              </a:rPr>
              <a:t>or</a:t>
            </a:r>
            <a:r>
              <a:rPr sz="3600" spc="-145" dirty="0">
                <a:latin typeface="Times New Roman"/>
                <a:cs typeface="Times New Roman"/>
              </a:rPr>
              <a:t>k</a:t>
            </a:r>
            <a:r>
              <a:rPr sz="3600" spc="-280" dirty="0">
                <a:latin typeface="Times New Roman"/>
                <a:cs typeface="Times New Roman"/>
              </a:rPr>
              <a:t>s</a:t>
            </a:r>
            <a:r>
              <a:rPr sz="3600" spc="50" dirty="0"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10"/>
              </a:spcBef>
              <a:buClr>
                <a:srgbClr val="9B2C1F"/>
              </a:buClr>
              <a:buSzPct val="85294"/>
              <a:buFont typeface="Segoe UI Symbol"/>
              <a:buChar char="⚫"/>
              <a:tabLst>
                <a:tab pos="561975" algn="l"/>
              </a:tabLst>
            </a:pPr>
            <a:r>
              <a:rPr sz="3400" spc="-350" dirty="0">
                <a:latin typeface="Times New Roman"/>
                <a:cs typeface="Times New Roman"/>
              </a:rPr>
              <a:t>AWT</a:t>
            </a:r>
            <a:endParaRPr sz="34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buClr>
                <a:srgbClr val="9B2C1F"/>
              </a:buClr>
              <a:buSzPct val="85294"/>
              <a:buFont typeface="Segoe UI Symbol"/>
              <a:buChar char="⚫"/>
              <a:tabLst>
                <a:tab pos="561975" algn="l"/>
              </a:tabLst>
            </a:pPr>
            <a:r>
              <a:rPr sz="3400" spc="-254" dirty="0">
                <a:latin typeface="Times New Roman"/>
                <a:cs typeface="Times New Roman"/>
              </a:rPr>
              <a:t>Swing</a:t>
            </a:r>
            <a:endParaRPr sz="34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35"/>
              </a:spcBef>
              <a:buClr>
                <a:srgbClr val="9B2C1F"/>
              </a:buClr>
              <a:buSzPct val="84375"/>
              <a:buFont typeface="Segoe UI Symbol"/>
              <a:buChar char="⚫"/>
              <a:tabLst>
                <a:tab pos="561975" algn="l"/>
              </a:tabLst>
            </a:pPr>
            <a:r>
              <a:rPr sz="3200" spc="-275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3200" spc="-35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32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3200" spc="-270" dirty="0">
                <a:solidFill>
                  <a:srgbClr val="FF0000"/>
                </a:solidFill>
                <a:latin typeface="Times New Roman"/>
                <a:cs typeface="Times New Roman"/>
              </a:rPr>
              <a:t>aF</a:t>
            </a:r>
            <a:r>
              <a:rPr sz="3200" spc="-38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32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10" dirty="0">
                <a:solidFill>
                  <a:srgbClr val="FF0000"/>
                </a:solidFill>
                <a:latin typeface="Times New Roman"/>
                <a:cs typeface="Times New Roman"/>
              </a:rPr>
              <a:t>(pa</a:t>
            </a:r>
            <a:r>
              <a:rPr sz="3200" spc="3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spc="4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22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spc="-15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32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275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3200" spc="-35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32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3200" spc="-254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70" dirty="0">
                <a:solidFill>
                  <a:srgbClr val="FF0000"/>
                </a:solidFill>
                <a:latin typeface="Times New Roman"/>
                <a:cs typeface="Times New Roman"/>
              </a:rPr>
              <a:t>since</a:t>
            </a:r>
            <a:r>
              <a:rPr sz="32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275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3200" spc="-4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3200" spc="-3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8,</a:t>
            </a:r>
            <a:r>
              <a:rPr sz="320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35" dirty="0">
                <a:solidFill>
                  <a:srgbClr val="FF0000"/>
                </a:solidFill>
                <a:latin typeface="Times New Roman"/>
                <a:cs typeface="Times New Roman"/>
              </a:rPr>
              <a:t>20</a:t>
            </a:r>
            <a:r>
              <a:rPr sz="3200" spc="-14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3200" spc="-135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3200" spc="-6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32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10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200" spc="-20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spc="-140" dirty="0">
                <a:solidFill>
                  <a:srgbClr val="FF0000"/>
                </a:solidFill>
                <a:latin typeface="Times New Roman"/>
                <a:cs typeface="Times New Roman"/>
              </a:rPr>
              <a:t>clud</a:t>
            </a:r>
            <a:r>
              <a:rPr sz="3200" spc="-15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spc="-100" dirty="0">
                <a:solidFill>
                  <a:srgbClr val="FF0000"/>
                </a:solidFill>
                <a:latin typeface="Times New Roman"/>
                <a:cs typeface="Times New Roman"/>
              </a:rPr>
              <a:t>s:</a:t>
            </a:r>
            <a:endParaRPr sz="3200">
              <a:latin typeface="Times New Roman"/>
              <a:cs typeface="Times New Roman"/>
            </a:endParaRPr>
          </a:p>
          <a:p>
            <a:pPr marL="835660" lvl="2" indent="-229235">
              <a:lnSpc>
                <a:spcPct val="100000"/>
              </a:lnSpc>
              <a:spcBef>
                <a:spcPts val="110"/>
              </a:spcBef>
              <a:buClr>
                <a:srgbClr val="E6B0AB"/>
              </a:buClr>
              <a:buSzPct val="83928"/>
              <a:buFont typeface="Segoe UI Symbol"/>
              <a:buChar char="⚫"/>
              <a:tabLst>
                <a:tab pos="836294" algn="l"/>
              </a:tabLst>
            </a:pPr>
            <a:r>
              <a:rPr sz="2800" spc="-185" dirty="0">
                <a:latin typeface="Times New Roman"/>
                <a:cs typeface="Times New Roman"/>
              </a:rPr>
              <a:t>GUI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co</a:t>
            </a:r>
            <a:r>
              <a:rPr sz="2800" spc="-195" dirty="0">
                <a:latin typeface="Times New Roman"/>
                <a:cs typeface="Times New Roman"/>
              </a:rPr>
              <a:t>m</a:t>
            </a:r>
            <a:r>
              <a:rPr sz="2800" spc="-120" dirty="0">
                <a:latin typeface="Times New Roman"/>
                <a:cs typeface="Times New Roman"/>
              </a:rPr>
              <a:t>po</a:t>
            </a:r>
            <a:r>
              <a:rPr sz="2800" spc="-114" dirty="0">
                <a:latin typeface="Times New Roman"/>
                <a:cs typeface="Times New Roman"/>
              </a:rPr>
              <a:t>n</a:t>
            </a:r>
            <a:r>
              <a:rPr sz="2800" spc="-105" dirty="0">
                <a:latin typeface="Times New Roman"/>
                <a:cs typeface="Times New Roman"/>
              </a:rPr>
              <a:t>ents</a:t>
            </a:r>
            <a:endParaRPr sz="2800">
              <a:latin typeface="Times New Roman"/>
              <a:cs typeface="Times New Roman"/>
            </a:endParaRPr>
          </a:p>
          <a:p>
            <a:pPr marL="835660" lvl="2" indent="-229235">
              <a:lnSpc>
                <a:spcPct val="100000"/>
              </a:lnSpc>
              <a:spcBef>
                <a:spcPts val="60"/>
              </a:spcBef>
              <a:buClr>
                <a:srgbClr val="E6B0AB"/>
              </a:buClr>
              <a:buSzPct val="83928"/>
              <a:buFont typeface="Segoe UI Symbol"/>
              <a:buChar char="⚫"/>
              <a:tabLst>
                <a:tab pos="836294" algn="l"/>
              </a:tabLst>
            </a:pPr>
            <a:r>
              <a:rPr sz="2800" spc="-285" dirty="0">
                <a:latin typeface="Times New Roman"/>
                <a:cs typeface="Times New Roman"/>
              </a:rPr>
              <a:t>E</a:t>
            </a:r>
            <a:r>
              <a:rPr sz="2800" spc="-300" dirty="0">
                <a:latin typeface="Times New Roman"/>
                <a:cs typeface="Times New Roman"/>
              </a:rPr>
              <a:t>v</a:t>
            </a:r>
            <a:r>
              <a:rPr sz="2800" spc="-65" dirty="0">
                <a:latin typeface="Times New Roman"/>
                <a:cs typeface="Times New Roman"/>
              </a:rPr>
              <a:t>ent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P</a:t>
            </a:r>
            <a:r>
              <a:rPr sz="2800" spc="-75" dirty="0">
                <a:latin typeface="Times New Roman"/>
                <a:cs typeface="Times New Roman"/>
              </a:rPr>
              <a:t>r</a:t>
            </a:r>
            <a:r>
              <a:rPr sz="2800" spc="-180" dirty="0">
                <a:latin typeface="Times New Roman"/>
                <a:cs typeface="Times New Roman"/>
              </a:rPr>
              <a:t>o</a:t>
            </a:r>
            <a:r>
              <a:rPr sz="2800" spc="-125" dirty="0">
                <a:latin typeface="Times New Roman"/>
                <a:cs typeface="Times New Roman"/>
              </a:rPr>
              <a:t>g</a:t>
            </a:r>
            <a:r>
              <a:rPr sz="2800" spc="-150" dirty="0">
                <a:latin typeface="Times New Roman"/>
                <a:cs typeface="Times New Roman"/>
              </a:rPr>
              <a:t>ramming</a:t>
            </a:r>
            <a:endParaRPr sz="2800">
              <a:latin typeface="Times New Roman"/>
              <a:cs typeface="Times New Roman"/>
            </a:endParaRPr>
          </a:p>
          <a:p>
            <a:pPr marL="835660" lvl="2" indent="-229235">
              <a:lnSpc>
                <a:spcPct val="100000"/>
              </a:lnSpc>
              <a:spcBef>
                <a:spcPts val="75"/>
              </a:spcBef>
              <a:buClr>
                <a:srgbClr val="E6B0AB"/>
              </a:buClr>
              <a:buSzPct val="83928"/>
              <a:buFont typeface="Segoe UI Symbol"/>
              <a:buChar char="⚫"/>
              <a:tabLst>
                <a:tab pos="836294" algn="l"/>
              </a:tabLst>
            </a:pPr>
            <a:r>
              <a:rPr sz="2800" spc="-150" dirty="0">
                <a:latin typeface="Times New Roman"/>
                <a:cs typeface="Times New Roman"/>
              </a:rPr>
              <a:t>Graphics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3768" y="6329836"/>
            <a:ext cx="1809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3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30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069" y="137286"/>
            <a:ext cx="5027295" cy="3013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6202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11760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javafx.scene.layout.GridPane; </a:t>
            </a:r>
            <a:r>
              <a:rPr sz="1400" b="1" spc="-8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204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javafx.scene.control.*; </a:t>
            </a:r>
            <a:r>
              <a:rPr sz="1400" b="1" spc="-5" dirty="0">
                <a:latin typeface="Courier New"/>
                <a:cs typeface="Courier New"/>
              </a:rPr>
              <a:t> 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javafx.geometry.*;</a:t>
            </a:r>
            <a:endParaRPr sz="1400">
              <a:latin typeface="Courier New"/>
              <a:cs typeface="Courier New"/>
            </a:endParaRPr>
          </a:p>
          <a:p>
            <a:pPr marL="225425" marR="5080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ShowGridPane extends </a:t>
            </a:r>
            <a:r>
              <a:rPr sz="1400" b="1" spc="-10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void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 marR="43116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// Create </a:t>
            </a:r>
            <a:r>
              <a:rPr sz="1400" b="1" dirty="0">
                <a:latin typeface="Courier New"/>
                <a:cs typeface="Courier New"/>
              </a:rPr>
              <a:t>a </a:t>
            </a:r>
            <a:r>
              <a:rPr sz="1400" b="1" spc="-5" dirty="0">
                <a:latin typeface="Courier New"/>
                <a:cs typeface="Courier New"/>
              </a:rPr>
              <a:t>pane and set its </a:t>
            </a:r>
            <a:r>
              <a:rPr sz="1400" b="1" spc="-10" dirty="0">
                <a:latin typeface="Courier New"/>
                <a:cs typeface="Courier New"/>
              </a:rPr>
              <a:t>properties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GridPane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GridPane();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pane.setAlignment(Pos.CENTER);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pane.setHgap(5.5);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ourier New"/>
                <a:cs typeface="Courier New"/>
              </a:rPr>
              <a:t>pane.setVgap(5.5);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1294" y="3124962"/>
            <a:ext cx="10902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co</a:t>
            </a:r>
            <a:r>
              <a:rPr sz="1400" b="1" spc="-15" dirty="0">
                <a:latin typeface="Courier New"/>
                <a:cs typeface="Courier New"/>
              </a:rPr>
              <a:t>l</a:t>
            </a:r>
            <a:r>
              <a:rPr sz="1400" b="1" spc="-5" dirty="0">
                <a:latin typeface="Courier New"/>
                <a:cs typeface="Courier New"/>
              </a:rPr>
              <a:t>umn</a:t>
            </a:r>
            <a:r>
              <a:rPr sz="1400" b="1" spc="-20" dirty="0">
                <a:latin typeface="Courier New"/>
                <a:cs typeface="Courier New"/>
              </a:rPr>
              <a:t>,</a:t>
            </a:r>
            <a:r>
              <a:rPr sz="1400" b="1" spc="-5" dirty="0">
                <a:latin typeface="Courier New"/>
                <a:cs typeface="Courier New"/>
              </a:rPr>
              <a:t>ro</a:t>
            </a:r>
            <a:r>
              <a:rPr sz="1400" b="1" dirty="0">
                <a:latin typeface="Courier New"/>
                <a:cs typeface="Courier New"/>
              </a:rPr>
              <a:t>w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3814" y="3124962"/>
            <a:ext cx="4387215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// Place nodes in the pane at </a:t>
            </a:r>
            <a:r>
              <a:rPr sz="1400" b="1" spc="-10" dirty="0">
                <a:latin typeface="Courier New"/>
                <a:cs typeface="Courier New"/>
              </a:rPr>
              <a:t>positions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pane.add(new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Label("First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Name:"),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0,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0);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pane.add(new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TextField(),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1,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0);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pane.add(new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Label("MI:"),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0,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1);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pane.add(new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TextField(),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1,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pane.add(new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Label("Last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Name:"),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0,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2);</a:t>
            </a:r>
            <a:endParaRPr sz="1400">
              <a:latin typeface="Courier New"/>
              <a:cs typeface="Courier New"/>
            </a:endParaRPr>
          </a:p>
          <a:p>
            <a:pPr marL="12700" marR="32385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pane.add(new</a:t>
            </a:r>
            <a:r>
              <a:rPr sz="1400" b="1" spc="7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TextField(),</a:t>
            </a:r>
            <a:r>
              <a:rPr sz="1400" b="1" spc="7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1,</a:t>
            </a:r>
            <a:r>
              <a:rPr sz="1400" b="1" spc="8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2);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Button btAdd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new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Button("Add Name");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pane.add(btAdd,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1, 3);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3814" y="5045709"/>
            <a:ext cx="55575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GridPane.setHalignment(btAdd,</a:t>
            </a:r>
            <a:r>
              <a:rPr sz="1400" b="1" spc="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HPos.RIGHT);</a:t>
            </a:r>
            <a:endParaRPr sz="1400">
              <a:latin typeface="Courier New"/>
              <a:cs typeface="Courier New"/>
            </a:endParaRPr>
          </a:p>
          <a:p>
            <a:pPr marL="12700" marR="96139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// Create </a:t>
            </a:r>
            <a:r>
              <a:rPr sz="1400" b="1" dirty="0">
                <a:latin typeface="Courier New"/>
                <a:cs typeface="Courier New"/>
              </a:rPr>
              <a:t>a </a:t>
            </a:r>
            <a:r>
              <a:rPr sz="1400" b="1" spc="-5" dirty="0">
                <a:latin typeface="Courier New"/>
                <a:cs typeface="Courier New"/>
              </a:rPr>
              <a:t>scene and place it in </a:t>
            </a:r>
            <a:r>
              <a:rPr sz="1400" b="1" spc="-10" dirty="0">
                <a:latin typeface="Courier New"/>
                <a:cs typeface="Courier New"/>
              </a:rPr>
              <a:t>the </a:t>
            </a:r>
            <a:r>
              <a:rPr sz="1400" b="1" spc="-5" dirty="0">
                <a:latin typeface="Courier New"/>
                <a:cs typeface="Courier New"/>
              </a:rPr>
              <a:t>stage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primaryStage.setTitle("ShowGridPane");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primaryStage.setScene(scene);</a:t>
            </a:r>
            <a:r>
              <a:rPr sz="1400" b="1" spc="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r>
              <a:rPr sz="1400" b="1" spc="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0429" y="6112865"/>
            <a:ext cx="4281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060" marR="5080" indent="-21399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0429" y="6539585"/>
            <a:ext cx="238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}}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0215" y="356615"/>
            <a:ext cx="2724912" cy="18013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402" y="0"/>
            <a:ext cx="38144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5" dirty="0"/>
              <a:t>Bo</a:t>
            </a:r>
            <a:r>
              <a:rPr sz="6000" spc="-120" dirty="0"/>
              <a:t>r</a:t>
            </a:r>
            <a:r>
              <a:rPr sz="6000" spc="-65" dirty="0"/>
              <a:t>der</a:t>
            </a:r>
            <a:r>
              <a:rPr sz="6000" spc="-120" dirty="0"/>
              <a:t>P</a:t>
            </a:r>
            <a:r>
              <a:rPr sz="6000" spc="-30" dirty="0"/>
              <a:t>ane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3" y="1440180"/>
            <a:ext cx="9028176" cy="34899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0400" y="631494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31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32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069" y="137286"/>
            <a:ext cx="5770880" cy="642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170561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javafx.scene.layout.BorderPane;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javafx.scene.layout.StackPane; </a:t>
            </a:r>
            <a:r>
              <a:rPr sz="1400" b="1" spc="-5" dirty="0">
                <a:latin typeface="Courier New"/>
                <a:cs typeface="Courier New"/>
              </a:rPr>
              <a:t> import javafx.scene.control.Label;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javafx.geometry.Insets;</a:t>
            </a:r>
            <a:endParaRPr sz="1400">
              <a:latin typeface="Courier New"/>
              <a:cs typeface="Courier New"/>
            </a:endParaRPr>
          </a:p>
          <a:p>
            <a:pPr marL="225425" marR="534670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ShowBorderPane extends 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 marR="962025" indent="-2139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 primaryStage)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BorderPane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BorderPane();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pane.setTop(new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CustomPane("Top"));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pane.setRight(new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CustomPane("Right"));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pane.setBottom(new</a:t>
            </a:r>
            <a:r>
              <a:rPr sz="1400" b="1" spc="7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CustomPane("Bottom"));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pane.setLeft(new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CustomPane("Left"));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pane.setCenter(new</a:t>
            </a:r>
            <a:r>
              <a:rPr sz="1400" b="1" spc="7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CustomPane("Center"));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Scene(pane);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primaryStage.setScene(scene);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39420" marR="1280160" indent="-2139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225425" marR="1920239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class </a:t>
            </a:r>
            <a:r>
              <a:rPr sz="1400" b="1" spc="-10" dirty="0">
                <a:latin typeface="Courier New"/>
                <a:cs typeface="Courier New"/>
              </a:rPr>
              <a:t>CustomPane </a:t>
            </a:r>
            <a:r>
              <a:rPr sz="1400" b="1" spc="-5" dirty="0">
                <a:latin typeface="Courier New"/>
                <a:cs typeface="Courier New"/>
              </a:rPr>
              <a:t>extends StackPane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10" dirty="0">
                <a:latin typeface="Courier New"/>
                <a:cs typeface="Courier New"/>
              </a:rPr>
              <a:t> CustomPane(String</a:t>
            </a:r>
            <a:r>
              <a:rPr sz="1400" b="1" spc="-5" dirty="0">
                <a:latin typeface="Courier New"/>
                <a:cs typeface="Courier New"/>
              </a:rPr>
              <a:t> title)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 marR="14935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getChildren().add(new</a:t>
            </a:r>
            <a:r>
              <a:rPr sz="1400" b="1" spc="-10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Label(title));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setStyle("-fx-border-color: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red");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setPadding(new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Insets(11.5,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12.5,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13.5,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14.5));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7811" y="356615"/>
            <a:ext cx="1999488" cy="18196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002" y="6495077"/>
            <a:ext cx="1790064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5" dirty="0">
                <a:latin typeface="Arial MT"/>
                <a:cs typeface="Arial MT"/>
              </a:rPr>
              <a:t> Paul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189" y="0"/>
            <a:ext cx="48183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5" dirty="0"/>
              <a:t>Hbox</a:t>
            </a:r>
            <a:r>
              <a:rPr sz="6000" spc="-60" dirty="0"/>
              <a:t> </a:t>
            </a:r>
            <a:r>
              <a:rPr sz="6000" spc="-25" dirty="0"/>
              <a:t>and</a:t>
            </a:r>
            <a:r>
              <a:rPr sz="6000" spc="-20" dirty="0"/>
              <a:t> </a:t>
            </a:r>
            <a:r>
              <a:rPr sz="6000" spc="-75" dirty="0"/>
              <a:t>VBox</a:t>
            </a:r>
            <a:endParaRPr sz="6000"/>
          </a:p>
        </p:txBody>
      </p:sp>
      <p:grpSp>
        <p:nvGrpSpPr>
          <p:cNvPr id="4" name="object 4"/>
          <p:cNvGrpSpPr/>
          <p:nvPr/>
        </p:nvGrpSpPr>
        <p:grpSpPr>
          <a:xfrm>
            <a:off x="146304" y="3927344"/>
            <a:ext cx="8797925" cy="2743200"/>
            <a:chOff x="146304" y="3927344"/>
            <a:chExt cx="8797925" cy="2743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994" y="3927344"/>
              <a:ext cx="8643103" cy="27429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6304" y="62102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33</a:t>
            </a:r>
            <a:endParaRPr sz="1400">
              <a:latin typeface="Franklin Gothic Medium"/>
              <a:cs typeface="Franklin Gothic Medium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111" y="1219200"/>
            <a:ext cx="8636000" cy="26614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34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069" y="64135"/>
            <a:ext cx="6835775" cy="642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7050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277050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 javafx.scene.layout.BorderPane;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javafx.scene.layout.HBox;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javafx.scene.layout.VBox;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javafx.scene.control.Button;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javafx.scene.control.Label;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229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javafx.scene.image.Image; </a:t>
            </a:r>
            <a:r>
              <a:rPr sz="1400" b="1" spc="-5" dirty="0">
                <a:latin typeface="Courier New"/>
                <a:cs typeface="Courier New"/>
              </a:rPr>
              <a:t> import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javafx.scene.image.ImageView;</a:t>
            </a:r>
            <a:endParaRPr sz="1400">
              <a:latin typeface="Courier New"/>
              <a:cs typeface="Courier New"/>
            </a:endParaRPr>
          </a:p>
          <a:p>
            <a:pPr marL="225425" marR="1813560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ShowHBoxVBox extends </a:t>
            </a:r>
            <a:r>
              <a:rPr sz="1400" b="1" spc="-10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 marR="2451735" indent="-2139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 primaryStage)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 pane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BorderPane();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HBox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hBox</a:t>
            </a:r>
            <a:r>
              <a:rPr sz="1400" b="1" spc="-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new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HBox(15);</a:t>
            </a:r>
            <a:endParaRPr sz="1400">
              <a:latin typeface="Courier New"/>
              <a:cs typeface="Courier New"/>
            </a:endParaRPr>
          </a:p>
          <a:p>
            <a:pPr marL="439420" marR="53721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ourier New"/>
                <a:cs typeface="Courier New"/>
              </a:rPr>
              <a:t>hBox.setStyle("-fx-background-color: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gold");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hBox.getChildren().add(new</a:t>
            </a:r>
            <a:r>
              <a:rPr sz="1400" b="1" spc="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Button("Computer</a:t>
            </a:r>
            <a:r>
              <a:rPr sz="1400" b="1" spc="3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Science"));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hBox.getChildren().add(new</a:t>
            </a:r>
            <a:r>
              <a:rPr sz="1400" b="1" spc="-5" dirty="0">
                <a:latin typeface="Courier New"/>
                <a:cs typeface="Courier New"/>
              </a:rPr>
              <a:t> Button("CEWIT"));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ImageView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imageView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ImageView(new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Image("cs14.jpg"));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hBox.getChildren().add(imageView);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pane.setTop(hBox);</a:t>
            </a:r>
            <a:endParaRPr sz="1400">
              <a:latin typeface="Courier New"/>
              <a:cs typeface="Courier New"/>
            </a:endParaRPr>
          </a:p>
          <a:p>
            <a:pPr marL="439420" marR="159956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VBox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vBox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VBox(15);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vBox.getChildren().add(new</a:t>
            </a:r>
            <a:r>
              <a:rPr sz="1400" b="1" spc="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Label("Courses"));</a:t>
            </a:r>
            <a:endParaRPr sz="1400">
              <a:latin typeface="Courier New"/>
              <a:cs typeface="Courier New"/>
            </a:endParaRPr>
          </a:p>
          <a:p>
            <a:pPr marL="864235" marR="508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Label[]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courses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{new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Label("CSE114"),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Label("CSE214"),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Label("CSE219"),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Label("CSE308")};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for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(Label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course: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courses)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vBox.getChildren().add(course);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pane.setLeft(vBox);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scene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Scene(pane);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3814" y="6466433"/>
            <a:ext cx="21532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0429" y="6679488"/>
            <a:ext cx="132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7879" y="202692"/>
            <a:ext cx="3099816" cy="242011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2002" y="6495077"/>
            <a:ext cx="1790064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5" dirty="0">
                <a:latin typeface="Arial MT"/>
                <a:cs typeface="Arial MT"/>
              </a:rPr>
              <a:t> Paul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949" y="0"/>
            <a:ext cx="7877809" cy="238696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994"/>
              </a:spcBef>
            </a:pPr>
            <a:r>
              <a:rPr sz="6000" spc="-20" dirty="0"/>
              <a:t>Shapes</a:t>
            </a:r>
            <a:endParaRPr sz="6000"/>
          </a:p>
          <a:p>
            <a:pPr marL="12700" marR="5080">
              <a:lnSpc>
                <a:spcPct val="100000"/>
              </a:lnSpc>
              <a:spcBef>
                <a:spcPts val="415"/>
              </a:spcBef>
            </a:pP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JavaFX</a:t>
            </a:r>
            <a:r>
              <a:rPr sz="2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provides</a:t>
            </a:r>
            <a:r>
              <a:rPr sz="28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Times New Roman"/>
                <a:cs typeface="Times New Roman"/>
              </a:rPr>
              <a:t>many</a:t>
            </a:r>
            <a:r>
              <a:rPr sz="2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shape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classes</a:t>
            </a:r>
            <a:r>
              <a:rPr sz="2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for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drawing texts, </a:t>
            </a:r>
            <a:r>
              <a:rPr sz="2800" spc="-6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lines,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circles, rectangles, ellipses, arcs,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polygons,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and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polylines.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3476" y="2003786"/>
            <a:ext cx="6311191" cy="46387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5828" y="6329836"/>
            <a:ext cx="23622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35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831" y="0"/>
            <a:ext cx="141351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25" dirty="0"/>
              <a:t>T</a:t>
            </a:r>
            <a:r>
              <a:rPr sz="6600" spc="-145" dirty="0"/>
              <a:t>e</a:t>
            </a:r>
            <a:r>
              <a:rPr sz="6600" spc="-110" dirty="0"/>
              <a:t>xt</a:t>
            </a:r>
            <a:endParaRPr sz="6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09" y="1226136"/>
            <a:ext cx="8830253" cy="393065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828" y="6329836"/>
            <a:ext cx="23622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36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0400" y="631494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37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069" y="64135"/>
            <a:ext cx="7578725" cy="642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13454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415226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8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javafx.scene.Scene; </a:t>
            </a:r>
            <a:r>
              <a:rPr sz="1400" b="1" spc="-5" dirty="0">
                <a:latin typeface="Courier New"/>
                <a:cs typeface="Courier New"/>
              </a:rPr>
              <a:t> 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javafx.scene.layout.Pane;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javafx.scene.paint.Color;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</a:t>
            </a:r>
            <a:r>
              <a:rPr sz="1400" b="1" spc="-10" dirty="0">
                <a:latin typeface="Courier New"/>
                <a:cs typeface="Courier New"/>
              </a:rPr>
              <a:t>javafx.geometry.Insets;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javafx.scene.text.Text;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import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javafx.scene.text.Font;</a:t>
            </a:r>
            <a:endParaRPr sz="1400">
              <a:latin typeface="Courier New"/>
              <a:cs typeface="Courier New"/>
            </a:endParaRPr>
          </a:p>
          <a:p>
            <a:pPr marL="12700" marR="298259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664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javafx.scene.text.FontWeight; </a:t>
            </a:r>
            <a:r>
              <a:rPr sz="1400" b="1" spc="-5" dirty="0">
                <a:latin typeface="Courier New"/>
                <a:cs typeface="Courier New"/>
              </a:rPr>
              <a:t> import</a:t>
            </a:r>
            <a:r>
              <a:rPr sz="1400" b="1" spc="10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javafx.scene.text.FontPosture;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class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ShowText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extends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Application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 marR="2875915" indent="-2139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 primaryStage)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 </a:t>
            </a:r>
            <a:r>
              <a:rPr sz="1400" b="1" spc="-10" dirty="0">
                <a:latin typeface="Courier New"/>
                <a:cs typeface="Courier New"/>
              </a:rPr>
              <a:t>pane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Pane(); </a:t>
            </a:r>
            <a:r>
              <a:rPr sz="1400" b="1" spc="-5" dirty="0">
                <a:latin typeface="Courier New"/>
                <a:cs typeface="Courier New"/>
              </a:rPr>
              <a:t> pane.setPadding(new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Insets(5,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5,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5,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5));</a:t>
            </a:r>
            <a:endParaRPr sz="1400">
              <a:latin typeface="Courier New"/>
              <a:cs typeface="Courier New"/>
            </a:endParaRPr>
          </a:p>
          <a:p>
            <a:pPr marL="439420" marR="159829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text1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Text(20,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20,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"Programming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is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fun");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text1.setFont(Font.font("Courier",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FontWeight.BOLD,</a:t>
            </a:r>
            <a:endParaRPr sz="1400">
              <a:latin typeface="Courier New"/>
              <a:cs typeface="Courier New"/>
            </a:endParaRPr>
          </a:p>
          <a:p>
            <a:pPr marL="439420" marR="3938270" indent="21336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FontPosture.ITALIC, 15));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pane.getChildren().add(text1);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text2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Text(60,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60,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"Programming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is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fun\nDisplay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text");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pane.getChildren().add(text2);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 text3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Text(10,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100, "Programming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is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fun\nDisplay text");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text3.setFill(Color.RED);</a:t>
            </a:r>
            <a:endParaRPr sz="1400">
              <a:latin typeface="Courier New"/>
              <a:cs typeface="Courier New"/>
            </a:endParaRPr>
          </a:p>
          <a:p>
            <a:pPr marL="439420" marR="393827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text3.setUnderline(true);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text3.setStrikethrough(true);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pane.getChildren().add(text3);</a:t>
            </a:r>
            <a:endParaRPr sz="1400">
              <a:latin typeface="Courier New"/>
              <a:cs typeface="Courier New"/>
            </a:endParaRPr>
          </a:p>
          <a:p>
            <a:pPr marL="439420" marR="181292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Scene(pane, 600, 800);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  <a:p>
            <a:pPr marR="7237095" algn="r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R="7237730" algn="r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069" y="6466433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9320" y="202692"/>
            <a:ext cx="2976372" cy="24582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7268" y="3179309"/>
            <a:ext cx="2139007" cy="90196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831" y="0"/>
            <a:ext cx="15208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5" dirty="0"/>
              <a:t>Line</a:t>
            </a:r>
            <a:endParaRPr sz="6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299" y="964691"/>
            <a:ext cx="7696451" cy="287755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6304" y="4140567"/>
            <a:ext cx="5685155" cy="2527300"/>
            <a:chOff x="146304" y="4140567"/>
            <a:chExt cx="5685155" cy="25273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304" y="4140567"/>
              <a:ext cx="5611595" cy="20660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38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39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069" y="64135"/>
            <a:ext cx="7578725" cy="642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13454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415226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8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javafx.scene.Scene; </a:t>
            </a:r>
            <a:r>
              <a:rPr sz="1400" b="1" spc="-5" dirty="0">
                <a:latin typeface="Courier New"/>
                <a:cs typeface="Courier New"/>
              </a:rPr>
              <a:t> 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javafx.scene.layout.Pane;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javafx.scene.shape.Line;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javafx.scene.paint.Color;</a:t>
            </a:r>
            <a:endParaRPr sz="1400">
              <a:latin typeface="Courier New"/>
              <a:cs typeface="Courier New"/>
            </a:endParaRPr>
          </a:p>
          <a:p>
            <a:pPr marL="439420" marR="2982595" indent="-42735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 class ShowLine extends 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Pane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Pane();</a:t>
            </a:r>
            <a:endParaRPr sz="1400">
              <a:latin typeface="Courier New"/>
              <a:cs typeface="Courier New"/>
            </a:endParaRPr>
          </a:p>
          <a:p>
            <a:pPr marL="864235" marR="10985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Line line1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Line(10, 10,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10,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10);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line1.endXProperty().bind(pane.widthProperty().subtract(10));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line1.endYProperty().bind(pane.heightProperty().subtract(10));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line1.setStrokeWidth(5);</a:t>
            </a:r>
            <a:endParaRPr sz="1400">
              <a:latin typeface="Courier New"/>
              <a:cs typeface="Courier New"/>
            </a:endParaRPr>
          </a:p>
          <a:p>
            <a:pPr marL="864235" marR="3513454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line1.setStroke(Color.GREEN);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pa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n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e.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g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etChil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d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re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n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).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dd(lin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1)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Line line2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new Line(10, 10, </a:t>
            </a: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10,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10);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line2.startXProperty().bind(pane.widthProperty().subtract(10)); </a:t>
            </a:r>
            <a:r>
              <a:rPr sz="1400" b="1" spc="-83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line2.endYProperty().bind(pane.heightProperty().subtract(10));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line2.setStrokeWidth(5);</a:t>
            </a:r>
            <a:endParaRPr sz="1400">
              <a:latin typeface="Courier New"/>
              <a:cs typeface="Courier New"/>
            </a:endParaRPr>
          </a:p>
          <a:p>
            <a:pPr marL="864235" marR="3513454">
              <a:lnSpc>
                <a:spcPct val="100000"/>
              </a:lnSpc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line2.setStroke(Color.GREEN);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pa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n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e.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g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etChil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d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re</a:t>
            </a: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n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(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).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a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dd(lin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e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2)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864235" marR="24491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 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Scene(pane, </a:t>
            </a:r>
            <a:r>
              <a:rPr sz="1400" b="1" spc="-10" dirty="0">
                <a:latin typeface="Courier New"/>
                <a:cs typeface="Courier New"/>
              </a:rPr>
              <a:t>200, </a:t>
            </a:r>
            <a:r>
              <a:rPr sz="1400" b="1" spc="-5" dirty="0">
                <a:latin typeface="Courier New"/>
                <a:cs typeface="Courier New"/>
              </a:rPr>
              <a:t>200);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primaryStage.setScene(scene); </a:t>
            </a:r>
            <a:r>
              <a:rPr sz="1400" b="1" spc="-5" dirty="0">
                <a:latin typeface="Courier New"/>
                <a:cs typeface="Courier New"/>
              </a:rPr>
              <a:t> primaryStage.show();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 marR="2875915" indent="-42545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 static 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2364" y="164592"/>
            <a:ext cx="1796796" cy="20360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01853"/>
            <a:ext cx="61963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10" dirty="0"/>
              <a:t>How</a:t>
            </a:r>
            <a:r>
              <a:rPr sz="6000" spc="-25" dirty="0"/>
              <a:t> </a:t>
            </a:r>
            <a:r>
              <a:rPr sz="6000" spc="-30" dirty="0"/>
              <a:t>do</a:t>
            </a:r>
            <a:r>
              <a:rPr sz="6000" spc="-10" dirty="0"/>
              <a:t> </a:t>
            </a:r>
            <a:r>
              <a:rPr sz="6000" spc="10" dirty="0"/>
              <a:t>GUIs</a:t>
            </a:r>
            <a:r>
              <a:rPr sz="6000" spc="-15" dirty="0"/>
              <a:t> </a:t>
            </a:r>
            <a:r>
              <a:rPr sz="6000" spc="-105" dirty="0"/>
              <a:t>work?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83540" y="1121105"/>
            <a:ext cx="50634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375"/>
              <a:buChar char="•"/>
              <a:tabLst>
                <a:tab pos="285115" algn="l"/>
                <a:tab pos="285750" algn="l"/>
              </a:tabLst>
            </a:pPr>
            <a:r>
              <a:rPr sz="3200" spc="-170" dirty="0">
                <a:latin typeface="Times New Roman"/>
                <a:cs typeface="Times New Roman"/>
              </a:rPr>
              <a:t>Th</a:t>
            </a:r>
            <a:r>
              <a:rPr sz="3200" spc="-200" dirty="0">
                <a:latin typeface="Times New Roman"/>
                <a:cs typeface="Times New Roman"/>
              </a:rPr>
              <a:t>e</a:t>
            </a:r>
            <a:r>
              <a:rPr sz="3200" spc="-265" dirty="0">
                <a:latin typeface="Times New Roman"/>
                <a:cs typeface="Times New Roman"/>
              </a:rPr>
              <a:t>y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30" dirty="0">
                <a:latin typeface="Times New Roman"/>
                <a:cs typeface="Times New Roman"/>
              </a:rPr>
              <a:t>loo</a:t>
            </a:r>
            <a:r>
              <a:rPr sz="3200" spc="-145" dirty="0">
                <a:latin typeface="Times New Roman"/>
                <a:cs typeface="Times New Roman"/>
              </a:rPr>
              <a:t>p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175" dirty="0">
                <a:latin typeface="Times New Roman"/>
                <a:cs typeface="Times New Roman"/>
              </a:rPr>
              <a:t>an</a:t>
            </a:r>
            <a:r>
              <a:rPr sz="3200" spc="-180" dirty="0">
                <a:latin typeface="Times New Roman"/>
                <a:cs typeface="Times New Roman"/>
              </a:rPr>
              <a:t>d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r</a:t>
            </a:r>
            <a:r>
              <a:rPr sz="3200" spc="-155" dirty="0">
                <a:latin typeface="Times New Roman"/>
                <a:cs typeface="Times New Roman"/>
              </a:rPr>
              <a:t>esp</a:t>
            </a:r>
            <a:r>
              <a:rPr sz="3200" spc="-185" dirty="0">
                <a:latin typeface="Times New Roman"/>
                <a:cs typeface="Times New Roman"/>
              </a:rPr>
              <a:t>o</a:t>
            </a:r>
            <a:r>
              <a:rPr sz="3200" spc="-140" dirty="0">
                <a:latin typeface="Times New Roman"/>
                <a:cs typeface="Times New Roman"/>
              </a:rPr>
              <a:t>n</a:t>
            </a:r>
            <a:r>
              <a:rPr sz="3200" spc="-135" dirty="0">
                <a:latin typeface="Times New Roman"/>
                <a:cs typeface="Times New Roman"/>
              </a:rPr>
              <a:t>d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spc="-45" dirty="0">
                <a:latin typeface="Times New Roman"/>
                <a:cs typeface="Times New Roman"/>
              </a:rPr>
              <a:t>to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70" dirty="0">
                <a:latin typeface="Times New Roman"/>
                <a:cs typeface="Times New Roman"/>
              </a:rPr>
              <a:t>e</a:t>
            </a:r>
            <a:r>
              <a:rPr sz="3200" spc="-330" dirty="0">
                <a:latin typeface="Times New Roman"/>
                <a:cs typeface="Times New Roman"/>
              </a:rPr>
              <a:t>v</a:t>
            </a:r>
            <a:r>
              <a:rPr sz="3200" spc="-120" dirty="0">
                <a:latin typeface="Times New Roman"/>
                <a:cs typeface="Times New Roman"/>
              </a:rPr>
              <a:t>e</a:t>
            </a:r>
            <a:r>
              <a:rPr sz="3200" spc="-145" dirty="0">
                <a:latin typeface="Times New Roman"/>
                <a:cs typeface="Times New Roman"/>
              </a:rPr>
              <a:t>n</a:t>
            </a:r>
            <a:r>
              <a:rPr sz="3200" spc="-100" dirty="0">
                <a:latin typeface="Times New Roman"/>
                <a:cs typeface="Times New Roman"/>
              </a:rPr>
              <a:t>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3800" y="2055876"/>
            <a:ext cx="2743200" cy="7696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30"/>
              </a:spcBef>
            </a:pPr>
            <a:r>
              <a:rPr sz="1600" spc="-100" dirty="0">
                <a:latin typeface="Times New Roman"/>
                <a:cs typeface="Times New Roman"/>
              </a:rPr>
              <a:t>Con</a:t>
            </a:r>
            <a:r>
              <a:rPr sz="1600" spc="-65" dirty="0">
                <a:latin typeface="Times New Roman"/>
                <a:cs typeface="Times New Roman"/>
              </a:rPr>
              <a:t>s</a:t>
            </a:r>
            <a:r>
              <a:rPr sz="1600" spc="15" dirty="0">
                <a:latin typeface="Times New Roman"/>
                <a:cs typeface="Times New Roman"/>
              </a:rPr>
              <a:t>t</a:t>
            </a:r>
            <a:r>
              <a:rPr sz="1600" spc="55" dirty="0">
                <a:latin typeface="Times New Roman"/>
                <a:cs typeface="Times New Roman"/>
              </a:rPr>
              <a:t>r</a:t>
            </a:r>
            <a:r>
              <a:rPr sz="1600" spc="-50" dirty="0">
                <a:latin typeface="Times New Roman"/>
                <a:cs typeface="Times New Roman"/>
              </a:rPr>
              <a:t>uct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10" dirty="0">
                <a:latin typeface="Times New Roman"/>
                <a:cs typeface="Times New Roman"/>
              </a:rPr>
              <a:t>GUI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85" dirty="0">
                <a:latin typeface="Times New Roman"/>
                <a:cs typeface="Times New Roman"/>
              </a:rPr>
              <a:t>Co</a:t>
            </a:r>
            <a:r>
              <a:rPr sz="1600" spc="-100" dirty="0">
                <a:latin typeface="Times New Roman"/>
                <a:cs typeface="Times New Roman"/>
              </a:rPr>
              <a:t>m</a:t>
            </a:r>
            <a:r>
              <a:rPr sz="1600" spc="-55" dirty="0">
                <a:latin typeface="Times New Roman"/>
                <a:cs typeface="Times New Roman"/>
              </a:rPr>
              <a:t>ponent</a:t>
            </a:r>
            <a:r>
              <a:rPr sz="1600" spc="-12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3800" y="3275076"/>
            <a:ext cx="2743200" cy="4298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892810">
              <a:lnSpc>
                <a:spcPct val="100000"/>
              </a:lnSpc>
              <a:spcBef>
                <a:spcPts val="135"/>
              </a:spcBef>
            </a:pPr>
            <a:r>
              <a:rPr sz="1600" spc="-70" dirty="0">
                <a:latin typeface="Times New Roman"/>
                <a:cs typeface="Times New Roman"/>
              </a:rPr>
              <a:t>Render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10" dirty="0">
                <a:latin typeface="Times New Roman"/>
                <a:cs typeface="Times New Roman"/>
              </a:rPr>
              <a:t>GUI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3800" y="4113276"/>
            <a:ext cx="2743200" cy="7696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467359">
              <a:lnSpc>
                <a:spcPct val="100000"/>
              </a:lnSpc>
              <a:spcBef>
                <a:spcPts val="135"/>
              </a:spcBef>
            </a:pPr>
            <a:r>
              <a:rPr sz="1600" spc="-100" dirty="0">
                <a:latin typeface="Times New Roman"/>
                <a:cs typeface="Times New Roman"/>
              </a:rPr>
              <a:t>Che</a:t>
            </a:r>
            <a:r>
              <a:rPr sz="1600" spc="-45" dirty="0">
                <a:latin typeface="Times New Roman"/>
                <a:cs typeface="Times New Roman"/>
              </a:rPr>
              <a:t>c</a:t>
            </a:r>
            <a:r>
              <a:rPr sz="1600" spc="-105" dirty="0">
                <a:latin typeface="Times New Roman"/>
                <a:cs typeface="Times New Roman"/>
              </a:rPr>
              <a:t>k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20" dirty="0">
                <a:latin typeface="Times New Roman"/>
                <a:cs typeface="Times New Roman"/>
              </a:rPr>
              <a:t>s</a:t>
            </a:r>
            <a:r>
              <a:rPr sz="1600" spc="-65" dirty="0">
                <a:latin typeface="Times New Roman"/>
                <a:cs typeface="Times New Roman"/>
              </a:rPr>
              <a:t>ee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0" dirty="0">
                <a:latin typeface="Times New Roman"/>
                <a:cs typeface="Times New Roman"/>
              </a:rPr>
              <a:t>if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30" dirty="0">
                <a:latin typeface="Times New Roman"/>
                <a:cs typeface="Times New Roman"/>
              </a:rPr>
              <a:t>a</a:t>
            </a:r>
            <a:r>
              <a:rPr sz="1600" spc="-110" dirty="0">
                <a:latin typeface="Times New Roman"/>
                <a:cs typeface="Times New Roman"/>
              </a:rPr>
              <a:t>n</a:t>
            </a:r>
            <a:r>
              <a:rPr sz="1600" spc="-135" dirty="0">
                <a:latin typeface="Times New Roman"/>
                <a:cs typeface="Times New Roman"/>
              </a:rPr>
              <a:t>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85" dirty="0">
                <a:latin typeface="Times New Roman"/>
                <a:cs typeface="Times New Roman"/>
              </a:rPr>
              <a:t>i</a:t>
            </a:r>
            <a:r>
              <a:rPr sz="1600" spc="-50" dirty="0">
                <a:latin typeface="Times New Roman"/>
                <a:cs typeface="Times New Roman"/>
              </a:rPr>
              <a:t>nput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3800" y="5256276"/>
            <a:ext cx="2743200" cy="4298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135"/>
              </a:spcBef>
            </a:pPr>
            <a:r>
              <a:rPr sz="1600" spc="-100" dirty="0">
                <a:latin typeface="Times New Roman"/>
                <a:cs typeface="Times New Roman"/>
              </a:rPr>
              <a:t>Res</a:t>
            </a:r>
            <a:r>
              <a:rPr sz="1600" spc="-95" dirty="0">
                <a:latin typeface="Times New Roman"/>
                <a:cs typeface="Times New Roman"/>
              </a:rPr>
              <a:t>p</a:t>
            </a:r>
            <a:r>
              <a:rPr sz="1600" spc="-70" dirty="0">
                <a:latin typeface="Times New Roman"/>
                <a:cs typeface="Times New Roman"/>
              </a:rPr>
              <a:t>ond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70" dirty="0">
                <a:latin typeface="Times New Roman"/>
                <a:cs typeface="Times New Roman"/>
              </a:rPr>
              <a:t>u</a:t>
            </a:r>
            <a:r>
              <a:rPr sz="1600" spc="-60" dirty="0">
                <a:latin typeface="Times New Roman"/>
                <a:cs typeface="Times New Roman"/>
              </a:rPr>
              <a:t>ser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85" dirty="0">
                <a:latin typeface="Times New Roman"/>
                <a:cs typeface="Times New Roman"/>
              </a:rPr>
              <a:t>i</a:t>
            </a:r>
            <a:r>
              <a:rPr sz="1600" spc="-50" dirty="0">
                <a:latin typeface="Times New Roman"/>
                <a:cs typeface="Times New Roman"/>
              </a:rPr>
              <a:t>nput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42408" y="1676400"/>
            <a:ext cx="127000" cy="379730"/>
          </a:xfrm>
          <a:custGeom>
            <a:avLst/>
            <a:gdLst/>
            <a:ahLst/>
            <a:cxnLst/>
            <a:rect l="l" t="t" r="r" b="b"/>
            <a:pathLst>
              <a:path w="127000" h="379730">
                <a:moveTo>
                  <a:pt x="0" y="252095"/>
                </a:moveTo>
                <a:lnTo>
                  <a:pt x="62991" y="379349"/>
                </a:lnTo>
                <a:lnTo>
                  <a:pt x="120708" y="265175"/>
                </a:lnTo>
                <a:lnTo>
                  <a:pt x="69850" y="265175"/>
                </a:lnTo>
                <a:lnTo>
                  <a:pt x="57150" y="265049"/>
                </a:lnTo>
                <a:lnTo>
                  <a:pt x="57204" y="252381"/>
                </a:lnTo>
                <a:lnTo>
                  <a:pt x="0" y="252095"/>
                </a:lnTo>
                <a:close/>
              </a:path>
              <a:path w="127000" h="379730">
                <a:moveTo>
                  <a:pt x="57204" y="252381"/>
                </a:moveTo>
                <a:lnTo>
                  <a:pt x="57150" y="265049"/>
                </a:lnTo>
                <a:lnTo>
                  <a:pt x="69850" y="265175"/>
                </a:lnTo>
                <a:lnTo>
                  <a:pt x="69904" y="252444"/>
                </a:lnTo>
                <a:lnTo>
                  <a:pt x="57204" y="252381"/>
                </a:lnTo>
                <a:close/>
              </a:path>
              <a:path w="127000" h="379730">
                <a:moveTo>
                  <a:pt x="69904" y="252444"/>
                </a:moveTo>
                <a:lnTo>
                  <a:pt x="69850" y="265175"/>
                </a:lnTo>
                <a:lnTo>
                  <a:pt x="120708" y="265175"/>
                </a:lnTo>
                <a:lnTo>
                  <a:pt x="127000" y="252729"/>
                </a:lnTo>
                <a:lnTo>
                  <a:pt x="69904" y="252444"/>
                </a:lnTo>
                <a:close/>
              </a:path>
              <a:path w="127000" h="379730">
                <a:moveTo>
                  <a:pt x="70992" y="0"/>
                </a:moveTo>
                <a:lnTo>
                  <a:pt x="58292" y="0"/>
                </a:lnTo>
                <a:lnTo>
                  <a:pt x="57204" y="252381"/>
                </a:lnTo>
                <a:lnTo>
                  <a:pt x="69904" y="252444"/>
                </a:lnTo>
                <a:lnTo>
                  <a:pt x="70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408" y="2894076"/>
            <a:ext cx="127000" cy="379730"/>
          </a:xfrm>
          <a:custGeom>
            <a:avLst/>
            <a:gdLst/>
            <a:ahLst/>
            <a:cxnLst/>
            <a:rect l="l" t="t" r="r" b="b"/>
            <a:pathLst>
              <a:path w="127000" h="379729">
                <a:moveTo>
                  <a:pt x="0" y="252095"/>
                </a:moveTo>
                <a:lnTo>
                  <a:pt x="62991" y="379349"/>
                </a:lnTo>
                <a:lnTo>
                  <a:pt x="120708" y="265175"/>
                </a:lnTo>
                <a:lnTo>
                  <a:pt x="69850" y="265175"/>
                </a:lnTo>
                <a:lnTo>
                  <a:pt x="57150" y="265049"/>
                </a:lnTo>
                <a:lnTo>
                  <a:pt x="57204" y="252381"/>
                </a:lnTo>
                <a:lnTo>
                  <a:pt x="0" y="252095"/>
                </a:lnTo>
                <a:close/>
              </a:path>
              <a:path w="127000" h="379729">
                <a:moveTo>
                  <a:pt x="57204" y="252381"/>
                </a:moveTo>
                <a:lnTo>
                  <a:pt x="57150" y="265049"/>
                </a:lnTo>
                <a:lnTo>
                  <a:pt x="69850" y="265175"/>
                </a:lnTo>
                <a:lnTo>
                  <a:pt x="69904" y="252444"/>
                </a:lnTo>
                <a:lnTo>
                  <a:pt x="57204" y="252381"/>
                </a:lnTo>
                <a:close/>
              </a:path>
              <a:path w="127000" h="379729">
                <a:moveTo>
                  <a:pt x="69904" y="252444"/>
                </a:moveTo>
                <a:lnTo>
                  <a:pt x="69850" y="265175"/>
                </a:lnTo>
                <a:lnTo>
                  <a:pt x="120708" y="265175"/>
                </a:lnTo>
                <a:lnTo>
                  <a:pt x="127000" y="252729"/>
                </a:lnTo>
                <a:lnTo>
                  <a:pt x="69904" y="252444"/>
                </a:lnTo>
                <a:close/>
              </a:path>
              <a:path w="127000" h="379729">
                <a:moveTo>
                  <a:pt x="70992" y="0"/>
                </a:moveTo>
                <a:lnTo>
                  <a:pt x="58292" y="0"/>
                </a:lnTo>
                <a:lnTo>
                  <a:pt x="57204" y="252381"/>
                </a:lnTo>
                <a:lnTo>
                  <a:pt x="69904" y="252444"/>
                </a:lnTo>
                <a:lnTo>
                  <a:pt x="70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2408" y="3732276"/>
            <a:ext cx="127000" cy="379730"/>
          </a:xfrm>
          <a:custGeom>
            <a:avLst/>
            <a:gdLst/>
            <a:ahLst/>
            <a:cxnLst/>
            <a:rect l="l" t="t" r="r" b="b"/>
            <a:pathLst>
              <a:path w="127000" h="379729">
                <a:moveTo>
                  <a:pt x="0" y="252094"/>
                </a:moveTo>
                <a:lnTo>
                  <a:pt x="62991" y="379349"/>
                </a:lnTo>
                <a:lnTo>
                  <a:pt x="120708" y="265175"/>
                </a:lnTo>
                <a:lnTo>
                  <a:pt x="69850" y="265175"/>
                </a:lnTo>
                <a:lnTo>
                  <a:pt x="57150" y="265049"/>
                </a:lnTo>
                <a:lnTo>
                  <a:pt x="57204" y="252381"/>
                </a:lnTo>
                <a:lnTo>
                  <a:pt x="0" y="252094"/>
                </a:lnTo>
                <a:close/>
              </a:path>
              <a:path w="127000" h="379729">
                <a:moveTo>
                  <a:pt x="57204" y="252381"/>
                </a:moveTo>
                <a:lnTo>
                  <a:pt x="57150" y="265049"/>
                </a:lnTo>
                <a:lnTo>
                  <a:pt x="69850" y="265175"/>
                </a:lnTo>
                <a:lnTo>
                  <a:pt x="69904" y="252444"/>
                </a:lnTo>
                <a:lnTo>
                  <a:pt x="57204" y="252381"/>
                </a:lnTo>
                <a:close/>
              </a:path>
              <a:path w="127000" h="379729">
                <a:moveTo>
                  <a:pt x="69904" y="252444"/>
                </a:moveTo>
                <a:lnTo>
                  <a:pt x="69850" y="265175"/>
                </a:lnTo>
                <a:lnTo>
                  <a:pt x="120708" y="265175"/>
                </a:lnTo>
                <a:lnTo>
                  <a:pt x="127000" y="252730"/>
                </a:lnTo>
                <a:lnTo>
                  <a:pt x="69904" y="252444"/>
                </a:lnTo>
                <a:close/>
              </a:path>
              <a:path w="127000" h="379729">
                <a:moveTo>
                  <a:pt x="70992" y="0"/>
                </a:moveTo>
                <a:lnTo>
                  <a:pt x="58292" y="0"/>
                </a:lnTo>
                <a:lnTo>
                  <a:pt x="57204" y="252381"/>
                </a:lnTo>
                <a:lnTo>
                  <a:pt x="69904" y="252444"/>
                </a:lnTo>
                <a:lnTo>
                  <a:pt x="70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42408" y="4875276"/>
            <a:ext cx="127000" cy="379730"/>
          </a:xfrm>
          <a:custGeom>
            <a:avLst/>
            <a:gdLst/>
            <a:ahLst/>
            <a:cxnLst/>
            <a:rect l="l" t="t" r="r" b="b"/>
            <a:pathLst>
              <a:path w="127000" h="379729">
                <a:moveTo>
                  <a:pt x="0" y="252094"/>
                </a:moveTo>
                <a:lnTo>
                  <a:pt x="62991" y="379349"/>
                </a:lnTo>
                <a:lnTo>
                  <a:pt x="120708" y="265175"/>
                </a:lnTo>
                <a:lnTo>
                  <a:pt x="69850" y="265175"/>
                </a:lnTo>
                <a:lnTo>
                  <a:pt x="57150" y="265049"/>
                </a:lnTo>
                <a:lnTo>
                  <a:pt x="57204" y="252381"/>
                </a:lnTo>
                <a:lnTo>
                  <a:pt x="0" y="252094"/>
                </a:lnTo>
                <a:close/>
              </a:path>
              <a:path w="127000" h="379729">
                <a:moveTo>
                  <a:pt x="57204" y="252381"/>
                </a:moveTo>
                <a:lnTo>
                  <a:pt x="57150" y="265049"/>
                </a:lnTo>
                <a:lnTo>
                  <a:pt x="69850" y="265175"/>
                </a:lnTo>
                <a:lnTo>
                  <a:pt x="69904" y="252444"/>
                </a:lnTo>
                <a:lnTo>
                  <a:pt x="57204" y="252381"/>
                </a:lnTo>
                <a:close/>
              </a:path>
              <a:path w="127000" h="379729">
                <a:moveTo>
                  <a:pt x="69904" y="252444"/>
                </a:moveTo>
                <a:lnTo>
                  <a:pt x="69850" y="265175"/>
                </a:lnTo>
                <a:lnTo>
                  <a:pt x="120708" y="265175"/>
                </a:lnTo>
                <a:lnTo>
                  <a:pt x="127000" y="252730"/>
                </a:lnTo>
                <a:lnTo>
                  <a:pt x="69904" y="252444"/>
                </a:lnTo>
                <a:close/>
              </a:path>
              <a:path w="127000" h="379729">
                <a:moveTo>
                  <a:pt x="70992" y="0"/>
                </a:moveTo>
                <a:lnTo>
                  <a:pt x="58292" y="0"/>
                </a:lnTo>
                <a:lnTo>
                  <a:pt x="57204" y="252381"/>
                </a:lnTo>
                <a:lnTo>
                  <a:pt x="69904" y="252444"/>
                </a:lnTo>
                <a:lnTo>
                  <a:pt x="70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5100828" y="3441572"/>
            <a:ext cx="2296795" cy="2659380"/>
            <a:chOff x="5100828" y="3441572"/>
            <a:chExt cx="2296795" cy="2659380"/>
          </a:xfrm>
        </p:grpSpPr>
        <p:sp>
          <p:nvSpPr>
            <p:cNvPr id="13" name="object 13"/>
            <p:cNvSpPr/>
            <p:nvPr/>
          </p:nvSpPr>
          <p:spPr>
            <a:xfrm>
              <a:off x="5105400" y="5713475"/>
              <a:ext cx="1905" cy="379730"/>
            </a:xfrm>
            <a:custGeom>
              <a:avLst/>
              <a:gdLst/>
              <a:ahLst/>
              <a:cxnLst/>
              <a:rect l="l" t="t" r="r" b="b"/>
              <a:pathLst>
                <a:path w="1904" h="379729">
                  <a:moveTo>
                    <a:pt x="1650" y="0"/>
                  </a:moveTo>
                  <a:lnTo>
                    <a:pt x="0" y="3794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05400" y="6094475"/>
              <a:ext cx="2286000" cy="1905"/>
            </a:xfrm>
            <a:custGeom>
              <a:avLst/>
              <a:gdLst/>
              <a:ahLst/>
              <a:cxnLst/>
              <a:rect l="l" t="t" r="r" b="b"/>
              <a:pathLst>
                <a:path w="2286000" h="1904">
                  <a:moveTo>
                    <a:pt x="0" y="0"/>
                  </a:moveTo>
                  <a:lnTo>
                    <a:pt x="2286000" y="15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9876" y="3505199"/>
              <a:ext cx="3175" cy="2589530"/>
            </a:xfrm>
            <a:custGeom>
              <a:avLst/>
              <a:gdLst/>
              <a:ahLst/>
              <a:cxnLst/>
              <a:rect l="l" t="t" r="r" b="b"/>
              <a:pathLst>
                <a:path w="3175" h="2589529">
                  <a:moveTo>
                    <a:pt x="3175" y="0"/>
                  </a:moveTo>
                  <a:lnTo>
                    <a:pt x="0" y="25892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77000" y="3441572"/>
              <a:ext cx="914400" cy="127000"/>
            </a:xfrm>
            <a:custGeom>
              <a:avLst/>
              <a:gdLst/>
              <a:ahLst/>
              <a:cxnLst/>
              <a:rect l="l" t="t" r="r" b="b"/>
              <a:pathLst>
                <a:path w="914400" h="127000">
                  <a:moveTo>
                    <a:pt x="126873" y="0"/>
                  </a:moveTo>
                  <a:lnTo>
                    <a:pt x="0" y="63626"/>
                  </a:lnTo>
                  <a:lnTo>
                    <a:pt x="127126" y="127000"/>
                  </a:lnTo>
                  <a:lnTo>
                    <a:pt x="127012" y="69850"/>
                  </a:lnTo>
                  <a:lnTo>
                    <a:pt x="114300" y="69850"/>
                  </a:lnTo>
                  <a:lnTo>
                    <a:pt x="114300" y="57150"/>
                  </a:lnTo>
                  <a:lnTo>
                    <a:pt x="126987" y="57127"/>
                  </a:lnTo>
                  <a:lnTo>
                    <a:pt x="126873" y="0"/>
                  </a:lnTo>
                  <a:close/>
                </a:path>
                <a:path w="914400" h="127000">
                  <a:moveTo>
                    <a:pt x="126987" y="57127"/>
                  </a:moveTo>
                  <a:lnTo>
                    <a:pt x="114300" y="57150"/>
                  </a:lnTo>
                  <a:lnTo>
                    <a:pt x="114300" y="69850"/>
                  </a:lnTo>
                  <a:lnTo>
                    <a:pt x="127012" y="69827"/>
                  </a:lnTo>
                  <a:lnTo>
                    <a:pt x="126987" y="57127"/>
                  </a:lnTo>
                  <a:close/>
                </a:path>
                <a:path w="914400" h="127000">
                  <a:moveTo>
                    <a:pt x="127012" y="69827"/>
                  </a:moveTo>
                  <a:lnTo>
                    <a:pt x="114300" y="69850"/>
                  </a:lnTo>
                  <a:lnTo>
                    <a:pt x="127012" y="69850"/>
                  </a:lnTo>
                  <a:close/>
                </a:path>
                <a:path w="914400" h="127000">
                  <a:moveTo>
                    <a:pt x="914400" y="55752"/>
                  </a:moveTo>
                  <a:lnTo>
                    <a:pt x="126987" y="57127"/>
                  </a:lnTo>
                  <a:lnTo>
                    <a:pt x="127012" y="69827"/>
                  </a:lnTo>
                  <a:lnTo>
                    <a:pt x="914400" y="68452"/>
                  </a:lnTo>
                  <a:lnTo>
                    <a:pt x="914400" y="557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3768" y="6329836"/>
            <a:ext cx="1809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426" y="0"/>
            <a:ext cx="32308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5" dirty="0"/>
              <a:t>Rectangle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30807"/>
            <a:ext cx="9144000" cy="39745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828" y="6329836"/>
            <a:ext cx="23622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40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1924" y="6314947"/>
            <a:ext cx="2114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41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069" y="64135"/>
            <a:ext cx="6302375" cy="642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3710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28765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7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javafx.scene.Scene; </a:t>
            </a:r>
            <a:r>
              <a:rPr sz="1400" b="1" spc="-5" dirty="0">
                <a:latin typeface="Courier New"/>
                <a:cs typeface="Courier New"/>
              </a:rPr>
              <a:t> 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javafx.scene.layout.Pane;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0" dirty="0">
                <a:latin typeface="Courier New"/>
                <a:cs typeface="Courier New"/>
              </a:rPr>
              <a:t> javafx.scene.text.Text;</a:t>
            </a:r>
            <a:endParaRPr sz="1400">
              <a:latin typeface="Courier New"/>
              <a:cs typeface="Courier New"/>
            </a:endParaRPr>
          </a:p>
          <a:p>
            <a:pPr marL="12700" marR="24511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javafx.scene.shape.Rectangle; </a:t>
            </a:r>
            <a:r>
              <a:rPr sz="1400" b="1" spc="-8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javafx.scene.paint.Color;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java.util.Collections;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class</a:t>
            </a:r>
            <a:r>
              <a:rPr sz="1400" b="1" spc="-10" dirty="0">
                <a:latin typeface="Courier New"/>
                <a:cs typeface="Courier New"/>
              </a:rPr>
              <a:t> ShowRectangle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extends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 marR="1918335" indent="-2139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 primaryStage)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</a:t>
            </a:r>
            <a:r>
              <a:rPr sz="1400" b="1" spc="-10" dirty="0">
                <a:latin typeface="Courier New"/>
                <a:cs typeface="Courier New"/>
              </a:rPr>
              <a:t> pane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Pane();</a:t>
            </a:r>
            <a:endParaRPr sz="1400">
              <a:latin typeface="Courier New"/>
              <a:cs typeface="Courier New"/>
            </a:endParaRPr>
          </a:p>
          <a:p>
            <a:pPr marL="439420" marR="85407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Rectangle r1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 Rectangle(25,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10,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60, 30);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r1.setStroke(Color.BLACK);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r1.setFill(Color.WHITE);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pane.getChildren().add(new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Text(10,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27,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"r1"));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pane.getChildren().add(r1);</a:t>
            </a:r>
            <a:endParaRPr sz="1400">
              <a:latin typeface="Courier New"/>
              <a:cs typeface="Courier New"/>
            </a:endParaRPr>
          </a:p>
          <a:p>
            <a:pPr marL="439420" marR="85407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Rectangle r2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new Rectangle(25, </a:t>
            </a: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50,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60, 30);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pane.getChildren().add(new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Text(10,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67,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"r2"));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pane.getChildren().add(r2);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for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(int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i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0;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i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&lt;</a:t>
            </a:r>
            <a:r>
              <a:rPr sz="1400" b="1" spc="-10" dirty="0">
                <a:latin typeface="Courier New"/>
                <a:cs typeface="Courier New"/>
              </a:rPr>
              <a:t> 4; </a:t>
            </a:r>
            <a:r>
              <a:rPr sz="1400" b="1" spc="-5" dirty="0">
                <a:latin typeface="Courier New"/>
                <a:cs typeface="Courier New"/>
              </a:rPr>
              <a:t>i++)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b="1" spc="-10" dirty="0">
                <a:solidFill>
                  <a:srgbClr val="00AF50"/>
                </a:solidFill>
                <a:latin typeface="Courier New"/>
                <a:cs typeface="Courier New"/>
              </a:rPr>
              <a:t>Rectangle </a:t>
            </a:r>
            <a:r>
              <a:rPr sz="1400" b="1" dirty="0">
                <a:solidFill>
                  <a:srgbClr val="00AF50"/>
                </a:solidFill>
                <a:latin typeface="Courier New"/>
                <a:cs typeface="Courier New"/>
              </a:rPr>
              <a:t>r</a:t>
            </a:r>
            <a:r>
              <a:rPr sz="1400" b="1" spc="-10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sz="1400" b="1" spc="-5" dirty="0">
                <a:solidFill>
                  <a:srgbClr val="00AF50"/>
                </a:solidFill>
                <a:latin typeface="Courier New"/>
                <a:cs typeface="Courier New"/>
              </a:rPr>
              <a:t> new</a:t>
            </a:r>
            <a:r>
              <a:rPr sz="1400" b="1" spc="-10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AF50"/>
                </a:solidFill>
                <a:latin typeface="Courier New"/>
                <a:cs typeface="Courier New"/>
              </a:rPr>
              <a:t>Rectangle(100,</a:t>
            </a:r>
            <a:r>
              <a:rPr sz="1400" b="1" spc="-15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AF50"/>
                </a:solidFill>
                <a:latin typeface="Courier New"/>
                <a:cs typeface="Courier New"/>
              </a:rPr>
              <a:t>50,</a:t>
            </a:r>
            <a:r>
              <a:rPr sz="1400" b="1" spc="-20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AF50"/>
                </a:solidFill>
                <a:latin typeface="Courier New"/>
                <a:cs typeface="Courier New"/>
              </a:rPr>
              <a:t>100, 30);</a:t>
            </a:r>
            <a:endParaRPr sz="1400">
              <a:latin typeface="Courier New"/>
              <a:cs typeface="Courier New"/>
            </a:endParaRPr>
          </a:p>
          <a:p>
            <a:pPr marL="652780" marR="5080">
              <a:lnSpc>
                <a:spcPct val="100000"/>
              </a:lnSpc>
            </a:pPr>
            <a:r>
              <a:rPr sz="1400" b="1" spc="-5" dirty="0">
                <a:solidFill>
                  <a:srgbClr val="00AF50"/>
                </a:solidFill>
                <a:latin typeface="Courier New"/>
                <a:cs typeface="Courier New"/>
              </a:rPr>
              <a:t>r.setRotate(i </a:t>
            </a:r>
            <a:r>
              <a:rPr sz="1400" b="1" dirty="0">
                <a:solidFill>
                  <a:srgbClr val="00AF50"/>
                </a:solidFill>
                <a:latin typeface="Courier New"/>
                <a:cs typeface="Courier New"/>
              </a:rPr>
              <a:t>* </a:t>
            </a:r>
            <a:r>
              <a:rPr sz="1400" b="1" spc="-5" dirty="0">
                <a:solidFill>
                  <a:srgbClr val="00AF50"/>
                </a:solidFill>
                <a:latin typeface="Courier New"/>
                <a:cs typeface="Courier New"/>
              </a:rPr>
              <a:t>360 </a:t>
            </a:r>
            <a:r>
              <a:rPr sz="1400" b="1" dirty="0">
                <a:solidFill>
                  <a:srgbClr val="00AF50"/>
                </a:solidFill>
                <a:latin typeface="Courier New"/>
                <a:cs typeface="Courier New"/>
              </a:rPr>
              <a:t>/ </a:t>
            </a:r>
            <a:r>
              <a:rPr sz="1400" b="1" spc="-5" dirty="0">
                <a:solidFill>
                  <a:srgbClr val="00AF50"/>
                </a:solidFill>
                <a:latin typeface="Courier New"/>
                <a:cs typeface="Courier New"/>
              </a:rPr>
              <a:t>8); </a:t>
            </a:r>
            <a:r>
              <a:rPr sz="1400" b="1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ourier New"/>
                <a:cs typeface="Courier New"/>
              </a:rPr>
              <a:t>r.setStroke(Color.color(Math.random(),</a:t>
            </a:r>
            <a:r>
              <a:rPr sz="1400" b="1" spc="110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ourier New"/>
                <a:cs typeface="Courier New"/>
              </a:rPr>
              <a:t>Math.random(),</a:t>
            </a:r>
            <a:endParaRPr sz="1400">
              <a:latin typeface="Courier New"/>
              <a:cs typeface="Courier New"/>
            </a:endParaRPr>
          </a:p>
          <a:p>
            <a:pPr marL="652780" marR="2875280" indent="424815">
              <a:lnSpc>
                <a:spcPct val="100000"/>
              </a:lnSpc>
            </a:pPr>
            <a:r>
              <a:rPr sz="1400" b="1" spc="-10" dirty="0">
                <a:solidFill>
                  <a:srgbClr val="00AF50"/>
                </a:solidFill>
                <a:latin typeface="Courier New"/>
                <a:cs typeface="Courier New"/>
              </a:rPr>
              <a:t>Math.random())); </a:t>
            </a:r>
            <a:r>
              <a:rPr sz="1400" b="1" spc="-5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ourier New"/>
                <a:cs typeface="Courier New"/>
              </a:rPr>
              <a:t>r.setFill(Color.WHITE); </a:t>
            </a:r>
            <a:r>
              <a:rPr sz="1400" b="1" spc="-5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ourier New"/>
                <a:cs typeface="Courier New"/>
              </a:rPr>
              <a:t>pane.getChildren().add(r);</a:t>
            </a:r>
            <a:endParaRPr sz="14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332740" marR="64198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 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Scene(pane, 250, </a:t>
            </a:r>
            <a:r>
              <a:rPr sz="1400" b="1" spc="-10" dirty="0">
                <a:latin typeface="Courier New"/>
                <a:cs typeface="Courier New"/>
              </a:rPr>
              <a:t>150); </a:t>
            </a:r>
            <a:r>
              <a:rPr sz="1400" b="1" spc="-5" dirty="0">
                <a:latin typeface="Courier New"/>
                <a:cs typeface="Courier New"/>
              </a:rPr>
              <a:t> primaryStage.setScene(scene);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  <a:p>
            <a:pPr marL="11938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749" y="6466433"/>
            <a:ext cx="1091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...//</a:t>
            </a:r>
            <a:r>
              <a:rPr sz="1400" b="1" spc="-8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356615"/>
            <a:ext cx="2552700" cy="187756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0"/>
            <a:ext cx="18097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5" dirty="0"/>
              <a:t>Circle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71600"/>
            <a:ext cx="8961120" cy="329184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42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831" y="0"/>
            <a:ext cx="21272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0" dirty="0"/>
              <a:t>Ellipse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4590506" y="4726205"/>
            <a:ext cx="161988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-15" dirty="0">
                <a:latin typeface="Times New Roman"/>
                <a:cs typeface="Times New Roman"/>
              </a:rPr>
              <a:t>(centerX,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centerY)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1710" y="4376701"/>
            <a:ext cx="4015740" cy="1939925"/>
            <a:chOff x="541710" y="4376701"/>
            <a:chExt cx="4015740" cy="1939925"/>
          </a:xfrm>
        </p:grpSpPr>
        <p:sp>
          <p:nvSpPr>
            <p:cNvPr id="5" name="object 5"/>
            <p:cNvSpPr/>
            <p:nvPr/>
          </p:nvSpPr>
          <p:spPr>
            <a:xfrm>
              <a:off x="551870" y="4691743"/>
              <a:ext cx="3584575" cy="1614805"/>
            </a:xfrm>
            <a:custGeom>
              <a:avLst/>
              <a:gdLst/>
              <a:ahLst/>
              <a:cxnLst/>
              <a:rect l="l" t="t" r="r" b="b"/>
              <a:pathLst>
                <a:path w="3584575" h="1614804">
                  <a:moveTo>
                    <a:pt x="1791723" y="0"/>
                  </a:moveTo>
                  <a:lnTo>
                    <a:pt x="1727456" y="509"/>
                  </a:lnTo>
                  <a:lnTo>
                    <a:pt x="1663758" y="2025"/>
                  </a:lnTo>
                  <a:lnTo>
                    <a:pt x="1600668" y="4531"/>
                  </a:lnTo>
                  <a:lnTo>
                    <a:pt x="1538222" y="8010"/>
                  </a:lnTo>
                  <a:lnTo>
                    <a:pt x="1476461" y="12445"/>
                  </a:lnTo>
                  <a:lnTo>
                    <a:pt x="1415420" y="17820"/>
                  </a:lnTo>
                  <a:lnTo>
                    <a:pt x="1355138" y="24116"/>
                  </a:lnTo>
                  <a:lnTo>
                    <a:pt x="1295653" y="31317"/>
                  </a:lnTo>
                  <a:lnTo>
                    <a:pt x="1237002" y="39406"/>
                  </a:lnTo>
                  <a:lnTo>
                    <a:pt x="1179224" y="48366"/>
                  </a:lnTo>
                  <a:lnTo>
                    <a:pt x="1122357" y="58180"/>
                  </a:lnTo>
                  <a:lnTo>
                    <a:pt x="1066438" y="68830"/>
                  </a:lnTo>
                  <a:lnTo>
                    <a:pt x="1011506" y="80301"/>
                  </a:lnTo>
                  <a:lnTo>
                    <a:pt x="957597" y="92575"/>
                  </a:lnTo>
                  <a:lnTo>
                    <a:pt x="904751" y="105634"/>
                  </a:lnTo>
                  <a:lnTo>
                    <a:pt x="853004" y="119462"/>
                  </a:lnTo>
                  <a:lnTo>
                    <a:pt x="802396" y="134043"/>
                  </a:lnTo>
                  <a:lnTo>
                    <a:pt x="752963" y="149358"/>
                  </a:lnTo>
                  <a:lnTo>
                    <a:pt x="704743" y="165391"/>
                  </a:lnTo>
                  <a:lnTo>
                    <a:pt x="657775" y="182124"/>
                  </a:lnTo>
                  <a:lnTo>
                    <a:pt x="612097" y="199542"/>
                  </a:lnTo>
                  <a:lnTo>
                    <a:pt x="567746" y="217626"/>
                  </a:lnTo>
                  <a:lnTo>
                    <a:pt x="524759" y="236361"/>
                  </a:lnTo>
                  <a:lnTo>
                    <a:pt x="483176" y="255728"/>
                  </a:lnTo>
                  <a:lnTo>
                    <a:pt x="443034" y="275710"/>
                  </a:lnTo>
                  <a:lnTo>
                    <a:pt x="404371" y="296292"/>
                  </a:lnTo>
                  <a:lnTo>
                    <a:pt x="367224" y="317455"/>
                  </a:lnTo>
                  <a:lnTo>
                    <a:pt x="331632" y="339183"/>
                  </a:lnTo>
                  <a:lnTo>
                    <a:pt x="297633" y="361459"/>
                  </a:lnTo>
                  <a:lnTo>
                    <a:pt x="265263" y="384266"/>
                  </a:lnTo>
                  <a:lnTo>
                    <a:pt x="234562" y="407586"/>
                  </a:lnTo>
                  <a:lnTo>
                    <a:pt x="178317" y="455700"/>
                  </a:lnTo>
                  <a:lnTo>
                    <a:pt x="129198" y="505665"/>
                  </a:lnTo>
                  <a:lnTo>
                    <a:pt x="87511" y="557344"/>
                  </a:lnTo>
                  <a:lnTo>
                    <a:pt x="53557" y="610602"/>
                  </a:lnTo>
                  <a:lnTo>
                    <a:pt x="27641" y="665303"/>
                  </a:lnTo>
                  <a:lnTo>
                    <a:pt x="10064" y="721310"/>
                  </a:lnTo>
                  <a:lnTo>
                    <a:pt x="1130" y="778488"/>
                  </a:lnTo>
                  <a:lnTo>
                    <a:pt x="0" y="807473"/>
                  </a:lnTo>
                  <a:lnTo>
                    <a:pt x="1130" y="836416"/>
                  </a:lnTo>
                  <a:lnTo>
                    <a:pt x="10064" y="893514"/>
                  </a:lnTo>
                  <a:lnTo>
                    <a:pt x="27641" y="949448"/>
                  </a:lnTo>
                  <a:lnTo>
                    <a:pt x="53557" y="1004083"/>
                  </a:lnTo>
                  <a:lnTo>
                    <a:pt x="87511" y="1057282"/>
                  </a:lnTo>
                  <a:lnTo>
                    <a:pt x="129198" y="1108909"/>
                  </a:lnTo>
                  <a:lnTo>
                    <a:pt x="178317" y="1158826"/>
                  </a:lnTo>
                  <a:lnTo>
                    <a:pt x="234562" y="1206898"/>
                  </a:lnTo>
                  <a:lnTo>
                    <a:pt x="265263" y="1230200"/>
                  </a:lnTo>
                  <a:lnTo>
                    <a:pt x="297633" y="1252989"/>
                  </a:lnTo>
                  <a:lnTo>
                    <a:pt x="331632" y="1275248"/>
                  </a:lnTo>
                  <a:lnTo>
                    <a:pt x="367224" y="1296961"/>
                  </a:lnTo>
                  <a:lnTo>
                    <a:pt x="404371" y="1318110"/>
                  </a:lnTo>
                  <a:lnTo>
                    <a:pt x="443034" y="1338679"/>
                  </a:lnTo>
                  <a:lnTo>
                    <a:pt x="483176" y="1358649"/>
                  </a:lnTo>
                  <a:lnTo>
                    <a:pt x="524759" y="1378005"/>
                  </a:lnTo>
                  <a:lnTo>
                    <a:pt x="567746" y="1396729"/>
                  </a:lnTo>
                  <a:lnTo>
                    <a:pt x="612097" y="1414804"/>
                  </a:lnTo>
                  <a:lnTo>
                    <a:pt x="657775" y="1432214"/>
                  </a:lnTo>
                  <a:lnTo>
                    <a:pt x="704743" y="1448940"/>
                  </a:lnTo>
                  <a:lnTo>
                    <a:pt x="752963" y="1464966"/>
                  </a:lnTo>
                  <a:lnTo>
                    <a:pt x="802396" y="1480275"/>
                  </a:lnTo>
                  <a:lnTo>
                    <a:pt x="853004" y="1494850"/>
                  </a:lnTo>
                  <a:lnTo>
                    <a:pt x="904751" y="1508674"/>
                  </a:lnTo>
                  <a:lnTo>
                    <a:pt x="957597" y="1521729"/>
                  </a:lnTo>
                  <a:lnTo>
                    <a:pt x="1011506" y="1533999"/>
                  </a:lnTo>
                  <a:lnTo>
                    <a:pt x="1066438" y="1545467"/>
                  </a:lnTo>
                  <a:lnTo>
                    <a:pt x="1122357" y="1556115"/>
                  </a:lnTo>
                  <a:lnTo>
                    <a:pt x="1179224" y="1565927"/>
                  </a:lnTo>
                  <a:lnTo>
                    <a:pt x="1237002" y="1574885"/>
                  </a:lnTo>
                  <a:lnTo>
                    <a:pt x="1295653" y="1582973"/>
                  </a:lnTo>
                  <a:lnTo>
                    <a:pt x="1355138" y="1590173"/>
                  </a:lnTo>
                  <a:lnTo>
                    <a:pt x="1415420" y="1596468"/>
                  </a:lnTo>
                  <a:lnTo>
                    <a:pt x="1476461" y="1601842"/>
                  </a:lnTo>
                  <a:lnTo>
                    <a:pt x="1538222" y="1606276"/>
                  </a:lnTo>
                  <a:lnTo>
                    <a:pt x="1600668" y="1609755"/>
                  </a:lnTo>
                  <a:lnTo>
                    <a:pt x="1663758" y="1612262"/>
                  </a:lnTo>
                  <a:lnTo>
                    <a:pt x="1727456" y="1613778"/>
                  </a:lnTo>
                  <a:lnTo>
                    <a:pt x="1791723" y="1614287"/>
                  </a:lnTo>
                  <a:lnTo>
                    <a:pt x="1856026" y="1613778"/>
                  </a:lnTo>
                  <a:lnTo>
                    <a:pt x="1919758" y="1612262"/>
                  </a:lnTo>
                  <a:lnTo>
                    <a:pt x="1982881" y="1609755"/>
                  </a:lnTo>
                  <a:lnTo>
                    <a:pt x="2045356" y="1606276"/>
                  </a:lnTo>
                  <a:lnTo>
                    <a:pt x="2107147" y="1601842"/>
                  </a:lnTo>
                  <a:lnTo>
                    <a:pt x="2168216" y="1596468"/>
                  </a:lnTo>
                  <a:lnTo>
                    <a:pt x="2228524" y="1590173"/>
                  </a:lnTo>
                  <a:lnTo>
                    <a:pt x="2288034" y="1582973"/>
                  </a:lnTo>
                  <a:lnTo>
                    <a:pt x="2346707" y="1574885"/>
                  </a:lnTo>
                  <a:lnTo>
                    <a:pt x="2404507" y="1565927"/>
                  </a:lnTo>
                  <a:lnTo>
                    <a:pt x="2461395" y="1556115"/>
                  </a:lnTo>
                  <a:lnTo>
                    <a:pt x="2517333" y="1545467"/>
                  </a:lnTo>
                  <a:lnTo>
                    <a:pt x="2572283" y="1533999"/>
                  </a:lnTo>
                  <a:lnTo>
                    <a:pt x="2626209" y="1521729"/>
                  </a:lnTo>
                  <a:lnTo>
                    <a:pt x="2679071" y="1508674"/>
                  </a:lnTo>
                  <a:lnTo>
                    <a:pt x="2730832" y="1494850"/>
                  </a:lnTo>
                  <a:lnTo>
                    <a:pt x="2781454" y="1480275"/>
                  </a:lnTo>
                  <a:lnTo>
                    <a:pt x="2830899" y="1464966"/>
                  </a:lnTo>
                  <a:lnTo>
                    <a:pt x="2879130" y="1448940"/>
                  </a:lnTo>
                  <a:lnTo>
                    <a:pt x="2926108" y="1432214"/>
                  </a:lnTo>
                  <a:lnTo>
                    <a:pt x="2971796" y="1414804"/>
                  </a:lnTo>
                  <a:lnTo>
                    <a:pt x="3016156" y="1396729"/>
                  </a:lnTo>
                  <a:lnTo>
                    <a:pt x="3059150" y="1378005"/>
                  </a:lnTo>
                  <a:lnTo>
                    <a:pt x="3100740" y="1358649"/>
                  </a:lnTo>
                  <a:lnTo>
                    <a:pt x="3140888" y="1338679"/>
                  </a:lnTo>
                  <a:lnTo>
                    <a:pt x="3179557" y="1318110"/>
                  </a:lnTo>
                  <a:lnTo>
                    <a:pt x="3216709" y="1296961"/>
                  </a:lnTo>
                  <a:lnTo>
                    <a:pt x="3252305" y="1275248"/>
                  </a:lnTo>
                  <a:lnTo>
                    <a:pt x="3286308" y="1252989"/>
                  </a:lnTo>
                  <a:lnTo>
                    <a:pt x="3318681" y="1230200"/>
                  </a:lnTo>
                  <a:lnTo>
                    <a:pt x="3349384" y="1206898"/>
                  </a:lnTo>
                  <a:lnTo>
                    <a:pt x="3405634" y="1158826"/>
                  </a:lnTo>
                  <a:lnTo>
                    <a:pt x="3454754" y="1108909"/>
                  </a:lnTo>
                  <a:lnTo>
                    <a:pt x="3496443" y="1057282"/>
                  </a:lnTo>
                  <a:lnTo>
                    <a:pt x="3530397" y="1004083"/>
                  </a:lnTo>
                  <a:lnTo>
                    <a:pt x="3556313" y="949448"/>
                  </a:lnTo>
                  <a:lnTo>
                    <a:pt x="3573889" y="893514"/>
                  </a:lnTo>
                  <a:lnTo>
                    <a:pt x="3582822" y="836416"/>
                  </a:lnTo>
                  <a:lnTo>
                    <a:pt x="3583953" y="807473"/>
                  </a:lnTo>
                  <a:lnTo>
                    <a:pt x="3582822" y="778488"/>
                  </a:lnTo>
                  <a:lnTo>
                    <a:pt x="3573889" y="721310"/>
                  </a:lnTo>
                  <a:lnTo>
                    <a:pt x="3556313" y="665303"/>
                  </a:lnTo>
                  <a:lnTo>
                    <a:pt x="3530397" y="610602"/>
                  </a:lnTo>
                  <a:lnTo>
                    <a:pt x="3496443" y="557344"/>
                  </a:lnTo>
                  <a:lnTo>
                    <a:pt x="3454754" y="505665"/>
                  </a:lnTo>
                  <a:lnTo>
                    <a:pt x="3405634" y="455700"/>
                  </a:lnTo>
                  <a:lnTo>
                    <a:pt x="3349384" y="407586"/>
                  </a:lnTo>
                  <a:lnTo>
                    <a:pt x="3318681" y="384266"/>
                  </a:lnTo>
                  <a:lnTo>
                    <a:pt x="3286308" y="361459"/>
                  </a:lnTo>
                  <a:lnTo>
                    <a:pt x="3252305" y="339183"/>
                  </a:lnTo>
                  <a:lnTo>
                    <a:pt x="3216709" y="317455"/>
                  </a:lnTo>
                  <a:lnTo>
                    <a:pt x="3179557" y="296292"/>
                  </a:lnTo>
                  <a:lnTo>
                    <a:pt x="3140888" y="275710"/>
                  </a:lnTo>
                  <a:lnTo>
                    <a:pt x="3100740" y="255728"/>
                  </a:lnTo>
                  <a:lnTo>
                    <a:pt x="3059150" y="236361"/>
                  </a:lnTo>
                  <a:lnTo>
                    <a:pt x="3016156" y="217626"/>
                  </a:lnTo>
                  <a:lnTo>
                    <a:pt x="2971796" y="199542"/>
                  </a:lnTo>
                  <a:lnTo>
                    <a:pt x="2926108" y="182124"/>
                  </a:lnTo>
                  <a:lnTo>
                    <a:pt x="2879130" y="165391"/>
                  </a:lnTo>
                  <a:lnTo>
                    <a:pt x="2830899" y="149358"/>
                  </a:lnTo>
                  <a:lnTo>
                    <a:pt x="2781454" y="134043"/>
                  </a:lnTo>
                  <a:lnTo>
                    <a:pt x="2730832" y="119462"/>
                  </a:lnTo>
                  <a:lnTo>
                    <a:pt x="2679071" y="105634"/>
                  </a:lnTo>
                  <a:lnTo>
                    <a:pt x="2626209" y="92575"/>
                  </a:lnTo>
                  <a:lnTo>
                    <a:pt x="2572283" y="80301"/>
                  </a:lnTo>
                  <a:lnTo>
                    <a:pt x="2517333" y="68830"/>
                  </a:lnTo>
                  <a:lnTo>
                    <a:pt x="2461395" y="58180"/>
                  </a:lnTo>
                  <a:lnTo>
                    <a:pt x="2404507" y="48366"/>
                  </a:lnTo>
                  <a:lnTo>
                    <a:pt x="2346707" y="39406"/>
                  </a:lnTo>
                  <a:lnTo>
                    <a:pt x="2288034" y="31317"/>
                  </a:lnTo>
                  <a:lnTo>
                    <a:pt x="2228524" y="24116"/>
                  </a:lnTo>
                  <a:lnTo>
                    <a:pt x="2168216" y="17820"/>
                  </a:lnTo>
                  <a:lnTo>
                    <a:pt x="2107147" y="12445"/>
                  </a:lnTo>
                  <a:lnTo>
                    <a:pt x="2045356" y="8010"/>
                  </a:lnTo>
                  <a:lnTo>
                    <a:pt x="1982881" y="4531"/>
                  </a:lnTo>
                  <a:lnTo>
                    <a:pt x="1919758" y="2025"/>
                  </a:lnTo>
                  <a:lnTo>
                    <a:pt x="1856026" y="509"/>
                  </a:lnTo>
                  <a:lnTo>
                    <a:pt x="1791723" y="0"/>
                  </a:lnTo>
                </a:path>
              </a:pathLst>
            </a:custGeom>
            <a:ln w="198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0011" y="4915231"/>
              <a:ext cx="2235200" cy="666115"/>
            </a:xfrm>
            <a:custGeom>
              <a:avLst/>
              <a:gdLst/>
              <a:ahLst/>
              <a:cxnLst/>
              <a:rect l="l" t="t" r="r" b="b"/>
              <a:pathLst>
                <a:path w="2235200" h="666114">
                  <a:moveTo>
                    <a:pt x="132620" y="511608"/>
                  </a:moveTo>
                  <a:lnTo>
                    <a:pt x="0" y="632005"/>
                  </a:lnTo>
                  <a:lnTo>
                    <a:pt x="174695" y="665950"/>
                  </a:lnTo>
                  <a:lnTo>
                    <a:pt x="119537" y="617903"/>
                  </a:lnTo>
                  <a:lnTo>
                    <a:pt x="98832" y="617903"/>
                  </a:lnTo>
                  <a:lnTo>
                    <a:pt x="91797" y="614058"/>
                  </a:lnTo>
                  <a:lnTo>
                    <a:pt x="89905" y="607033"/>
                  </a:lnTo>
                  <a:lnTo>
                    <a:pt x="87347" y="599983"/>
                  </a:lnTo>
                  <a:lnTo>
                    <a:pt x="91797" y="592291"/>
                  </a:lnTo>
                  <a:lnTo>
                    <a:pt x="107640" y="587920"/>
                  </a:lnTo>
                  <a:lnTo>
                    <a:pt x="132620" y="511608"/>
                  </a:lnTo>
                  <a:close/>
                </a:path>
                <a:path w="2235200" h="666114">
                  <a:moveTo>
                    <a:pt x="107640" y="587920"/>
                  </a:moveTo>
                  <a:lnTo>
                    <a:pt x="91797" y="592291"/>
                  </a:lnTo>
                  <a:lnTo>
                    <a:pt x="87347" y="599983"/>
                  </a:lnTo>
                  <a:lnTo>
                    <a:pt x="89905" y="607033"/>
                  </a:lnTo>
                  <a:lnTo>
                    <a:pt x="91797" y="614058"/>
                  </a:lnTo>
                  <a:lnTo>
                    <a:pt x="98832" y="617903"/>
                  </a:lnTo>
                  <a:lnTo>
                    <a:pt x="114550" y="613560"/>
                  </a:lnTo>
                  <a:lnTo>
                    <a:pt x="102643" y="603188"/>
                  </a:lnTo>
                  <a:lnTo>
                    <a:pt x="107640" y="587920"/>
                  </a:lnTo>
                  <a:close/>
                </a:path>
                <a:path w="2235200" h="666114">
                  <a:moveTo>
                    <a:pt x="114550" y="613560"/>
                  </a:moveTo>
                  <a:lnTo>
                    <a:pt x="98832" y="617903"/>
                  </a:lnTo>
                  <a:lnTo>
                    <a:pt x="119537" y="617903"/>
                  </a:lnTo>
                  <a:lnTo>
                    <a:pt x="114550" y="613560"/>
                  </a:lnTo>
                  <a:close/>
                </a:path>
                <a:path w="2235200" h="666114">
                  <a:moveTo>
                    <a:pt x="2223506" y="0"/>
                  </a:moveTo>
                  <a:lnTo>
                    <a:pt x="2216312" y="1896"/>
                  </a:lnTo>
                  <a:lnTo>
                    <a:pt x="107640" y="587920"/>
                  </a:lnTo>
                  <a:lnTo>
                    <a:pt x="102643" y="603188"/>
                  </a:lnTo>
                  <a:lnTo>
                    <a:pt x="114550" y="613560"/>
                  </a:lnTo>
                  <a:lnTo>
                    <a:pt x="2230434" y="25612"/>
                  </a:lnTo>
                  <a:lnTo>
                    <a:pt x="2234964" y="17920"/>
                  </a:lnTo>
                  <a:lnTo>
                    <a:pt x="2232833" y="10869"/>
                  </a:lnTo>
                  <a:lnTo>
                    <a:pt x="2230967" y="3819"/>
                  </a:lnTo>
                  <a:lnTo>
                    <a:pt x="2223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20011" y="4915231"/>
              <a:ext cx="2235200" cy="666115"/>
            </a:xfrm>
            <a:custGeom>
              <a:avLst/>
              <a:gdLst/>
              <a:ahLst/>
              <a:cxnLst/>
              <a:rect l="l" t="t" r="r" b="b"/>
              <a:pathLst>
                <a:path w="2235200" h="666114">
                  <a:moveTo>
                    <a:pt x="2223506" y="27535"/>
                  </a:moveTo>
                  <a:lnTo>
                    <a:pt x="105840" y="615981"/>
                  </a:lnTo>
                  <a:lnTo>
                    <a:pt x="98832" y="617903"/>
                  </a:lnTo>
                  <a:lnTo>
                    <a:pt x="91797" y="614058"/>
                  </a:lnTo>
                  <a:lnTo>
                    <a:pt x="89905" y="607033"/>
                  </a:lnTo>
                  <a:lnTo>
                    <a:pt x="87347" y="599983"/>
                  </a:lnTo>
                  <a:lnTo>
                    <a:pt x="91797" y="592291"/>
                  </a:lnTo>
                  <a:lnTo>
                    <a:pt x="98832" y="590368"/>
                  </a:lnTo>
                  <a:lnTo>
                    <a:pt x="2216312" y="1896"/>
                  </a:lnTo>
                  <a:lnTo>
                    <a:pt x="2223506" y="0"/>
                  </a:lnTo>
                  <a:lnTo>
                    <a:pt x="2230967" y="3819"/>
                  </a:lnTo>
                  <a:lnTo>
                    <a:pt x="2232832" y="10869"/>
                  </a:lnTo>
                  <a:lnTo>
                    <a:pt x="2234964" y="17920"/>
                  </a:lnTo>
                  <a:lnTo>
                    <a:pt x="2230434" y="25612"/>
                  </a:lnTo>
                  <a:lnTo>
                    <a:pt x="2223506" y="27535"/>
                  </a:lnTo>
                  <a:close/>
                </a:path>
                <a:path w="2235200" h="666114">
                  <a:moveTo>
                    <a:pt x="102643" y="603188"/>
                  </a:moveTo>
                  <a:lnTo>
                    <a:pt x="174695" y="665950"/>
                  </a:lnTo>
                  <a:lnTo>
                    <a:pt x="0" y="632005"/>
                  </a:lnTo>
                  <a:lnTo>
                    <a:pt x="132620" y="511608"/>
                  </a:lnTo>
                  <a:lnTo>
                    <a:pt x="102643" y="603188"/>
                  </a:lnTo>
                  <a:close/>
                </a:path>
              </a:pathLst>
            </a:custGeom>
            <a:ln w="37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20624" y="4711586"/>
              <a:ext cx="20320" cy="781685"/>
            </a:xfrm>
            <a:custGeom>
              <a:avLst/>
              <a:gdLst/>
              <a:ahLst/>
              <a:cxnLst/>
              <a:rect l="l" t="t" r="r" b="b"/>
              <a:pathLst>
                <a:path w="20319" h="781685">
                  <a:moveTo>
                    <a:pt x="15321" y="0"/>
                  </a:moveTo>
                  <a:lnTo>
                    <a:pt x="4476" y="0"/>
                  </a:lnTo>
                  <a:lnTo>
                    <a:pt x="0" y="3845"/>
                  </a:lnTo>
                  <a:lnTo>
                    <a:pt x="0" y="75555"/>
                  </a:lnTo>
                  <a:lnTo>
                    <a:pt x="4476" y="80042"/>
                  </a:lnTo>
                  <a:lnTo>
                    <a:pt x="15321" y="80042"/>
                  </a:lnTo>
                  <a:lnTo>
                    <a:pt x="19771" y="75555"/>
                  </a:lnTo>
                  <a:lnTo>
                    <a:pt x="19771" y="3845"/>
                  </a:lnTo>
                  <a:lnTo>
                    <a:pt x="15321" y="0"/>
                  </a:lnTo>
                  <a:close/>
                </a:path>
                <a:path w="20319" h="781685">
                  <a:moveTo>
                    <a:pt x="15321" y="140240"/>
                  </a:moveTo>
                  <a:lnTo>
                    <a:pt x="4476" y="140240"/>
                  </a:lnTo>
                  <a:lnTo>
                    <a:pt x="0" y="144727"/>
                  </a:lnTo>
                  <a:lnTo>
                    <a:pt x="0" y="215796"/>
                  </a:lnTo>
                  <a:lnTo>
                    <a:pt x="4476" y="220283"/>
                  </a:lnTo>
                  <a:lnTo>
                    <a:pt x="15321" y="220283"/>
                  </a:lnTo>
                  <a:lnTo>
                    <a:pt x="19771" y="215796"/>
                  </a:lnTo>
                  <a:lnTo>
                    <a:pt x="19771" y="144727"/>
                  </a:lnTo>
                  <a:lnTo>
                    <a:pt x="15321" y="140240"/>
                  </a:lnTo>
                  <a:close/>
                </a:path>
                <a:path w="20319" h="781685">
                  <a:moveTo>
                    <a:pt x="15321" y="280481"/>
                  </a:moveTo>
                  <a:lnTo>
                    <a:pt x="4476" y="280481"/>
                  </a:lnTo>
                  <a:lnTo>
                    <a:pt x="0" y="284968"/>
                  </a:lnTo>
                  <a:lnTo>
                    <a:pt x="0" y="356037"/>
                  </a:lnTo>
                  <a:lnTo>
                    <a:pt x="4476" y="360524"/>
                  </a:lnTo>
                  <a:lnTo>
                    <a:pt x="15321" y="360524"/>
                  </a:lnTo>
                  <a:lnTo>
                    <a:pt x="19771" y="356037"/>
                  </a:lnTo>
                  <a:lnTo>
                    <a:pt x="19771" y="284968"/>
                  </a:lnTo>
                  <a:lnTo>
                    <a:pt x="15321" y="280481"/>
                  </a:lnTo>
                  <a:close/>
                </a:path>
                <a:path w="20319" h="781685">
                  <a:moveTo>
                    <a:pt x="15321" y="420696"/>
                  </a:moveTo>
                  <a:lnTo>
                    <a:pt x="4476" y="420696"/>
                  </a:lnTo>
                  <a:lnTo>
                    <a:pt x="0" y="425182"/>
                  </a:lnTo>
                  <a:lnTo>
                    <a:pt x="0" y="496278"/>
                  </a:lnTo>
                  <a:lnTo>
                    <a:pt x="4476" y="500738"/>
                  </a:lnTo>
                  <a:lnTo>
                    <a:pt x="15321" y="500738"/>
                  </a:lnTo>
                  <a:lnTo>
                    <a:pt x="19771" y="496278"/>
                  </a:lnTo>
                  <a:lnTo>
                    <a:pt x="19771" y="425182"/>
                  </a:lnTo>
                  <a:lnTo>
                    <a:pt x="15321" y="420696"/>
                  </a:lnTo>
                  <a:close/>
                </a:path>
                <a:path w="20319" h="781685">
                  <a:moveTo>
                    <a:pt x="15321" y="560936"/>
                  </a:moveTo>
                  <a:lnTo>
                    <a:pt x="4476" y="560936"/>
                  </a:lnTo>
                  <a:lnTo>
                    <a:pt x="0" y="565423"/>
                  </a:lnTo>
                  <a:lnTo>
                    <a:pt x="0" y="636492"/>
                  </a:lnTo>
                  <a:lnTo>
                    <a:pt x="4476" y="640979"/>
                  </a:lnTo>
                  <a:lnTo>
                    <a:pt x="15321" y="640979"/>
                  </a:lnTo>
                  <a:lnTo>
                    <a:pt x="19771" y="636492"/>
                  </a:lnTo>
                  <a:lnTo>
                    <a:pt x="19771" y="565423"/>
                  </a:lnTo>
                  <a:lnTo>
                    <a:pt x="15321" y="560936"/>
                  </a:lnTo>
                  <a:close/>
                </a:path>
                <a:path w="20319" h="781685">
                  <a:moveTo>
                    <a:pt x="15321" y="701177"/>
                  </a:moveTo>
                  <a:lnTo>
                    <a:pt x="4476" y="701177"/>
                  </a:lnTo>
                  <a:lnTo>
                    <a:pt x="0" y="705664"/>
                  </a:lnTo>
                  <a:lnTo>
                    <a:pt x="0" y="776733"/>
                  </a:lnTo>
                  <a:lnTo>
                    <a:pt x="4476" y="781220"/>
                  </a:lnTo>
                  <a:lnTo>
                    <a:pt x="15321" y="781220"/>
                  </a:lnTo>
                  <a:lnTo>
                    <a:pt x="19771" y="776733"/>
                  </a:lnTo>
                  <a:lnTo>
                    <a:pt x="19771" y="705664"/>
                  </a:lnTo>
                  <a:lnTo>
                    <a:pt x="15321" y="701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20624" y="4711586"/>
              <a:ext cx="20320" cy="781685"/>
            </a:xfrm>
            <a:custGeom>
              <a:avLst/>
              <a:gdLst/>
              <a:ahLst/>
              <a:cxnLst/>
              <a:rect l="l" t="t" r="r" b="b"/>
              <a:pathLst>
                <a:path w="20319" h="781685">
                  <a:moveTo>
                    <a:pt x="19771" y="9614"/>
                  </a:moveTo>
                  <a:lnTo>
                    <a:pt x="19771" y="69813"/>
                  </a:lnTo>
                  <a:lnTo>
                    <a:pt x="19771" y="75555"/>
                  </a:lnTo>
                  <a:lnTo>
                    <a:pt x="15321" y="80042"/>
                  </a:lnTo>
                  <a:lnTo>
                    <a:pt x="10205" y="80042"/>
                  </a:lnTo>
                  <a:lnTo>
                    <a:pt x="4476" y="80042"/>
                  </a:lnTo>
                  <a:lnTo>
                    <a:pt x="0" y="75555"/>
                  </a:lnTo>
                  <a:lnTo>
                    <a:pt x="0" y="69813"/>
                  </a:lnTo>
                  <a:lnTo>
                    <a:pt x="0" y="9614"/>
                  </a:lnTo>
                  <a:lnTo>
                    <a:pt x="0" y="3845"/>
                  </a:lnTo>
                  <a:lnTo>
                    <a:pt x="4476" y="0"/>
                  </a:lnTo>
                  <a:lnTo>
                    <a:pt x="10205" y="0"/>
                  </a:lnTo>
                  <a:lnTo>
                    <a:pt x="15321" y="0"/>
                  </a:lnTo>
                  <a:lnTo>
                    <a:pt x="19771" y="3845"/>
                  </a:lnTo>
                  <a:lnTo>
                    <a:pt x="19771" y="9614"/>
                  </a:lnTo>
                  <a:close/>
                </a:path>
                <a:path w="20319" h="781685">
                  <a:moveTo>
                    <a:pt x="19771" y="149855"/>
                  </a:moveTo>
                  <a:lnTo>
                    <a:pt x="19771" y="210027"/>
                  </a:lnTo>
                  <a:lnTo>
                    <a:pt x="19771" y="215796"/>
                  </a:lnTo>
                  <a:lnTo>
                    <a:pt x="15321" y="220283"/>
                  </a:lnTo>
                  <a:lnTo>
                    <a:pt x="10205" y="220283"/>
                  </a:lnTo>
                  <a:lnTo>
                    <a:pt x="4476" y="220283"/>
                  </a:lnTo>
                  <a:lnTo>
                    <a:pt x="0" y="215796"/>
                  </a:lnTo>
                  <a:lnTo>
                    <a:pt x="0" y="210027"/>
                  </a:lnTo>
                  <a:lnTo>
                    <a:pt x="0" y="149855"/>
                  </a:lnTo>
                  <a:lnTo>
                    <a:pt x="0" y="144727"/>
                  </a:lnTo>
                  <a:lnTo>
                    <a:pt x="4476" y="140240"/>
                  </a:lnTo>
                  <a:lnTo>
                    <a:pt x="10205" y="140240"/>
                  </a:lnTo>
                  <a:lnTo>
                    <a:pt x="15321" y="140240"/>
                  </a:lnTo>
                  <a:lnTo>
                    <a:pt x="19771" y="144727"/>
                  </a:lnTo>
                  <a:lnTo>
                    <a:pt x="19771" y="149855"/>
                  </a:lnTo>
                  <a:close/>
                </a:path>
                <a:path w="20319" h="781685">
                  <a:moveTo>
                    <a:pt x="19771" y="290069"/>
                  </a:moveTo>
                  <a:lnTo>
                    <a:pt x="19771" y="350268"/>
                  </a:lnTo>
                  <a:lnTo>
                    <a:pt x="19771" y="356037"/>
                  </a:lnTo>
                  <a:lnTo>
                    <a:pt x="15321" y="360524"/>
                  </a:lnTo>
                  <a:lnTo>
                    <a:pt x="10205" y="360524"/>
                  </a:lnTo>
                  <a:lnTo>
                    <a:pt x="4476" y="360524"/>
                  </a:lnTo>
                  <a:lnTo>
                    <a:pt x="0" y="356037"/>
                  </a:lnTo>
                  <a:lnTo>
                    <a:pt x="0" y="350268"/>
                  </a:lnTo>
                  <a:lnTo>
                    <a:pt x="0" y="290069"/>
                  </a:lnTo>
                  <a:lnTo>
                    <a:pt x="0" y="284968"/>
                  </a:lnTo>
                  <a:lnTo>
                    <a:pt x="4476" y="280481"/>
                  </a:lnTo>
                  <a:lnTo>
                    <a:pt x="10205" y="280481"/>
                  </a:lnTo>
                  <a:lnTo>
                    <a:pt x="15321" y="280481"/>
                  </a:lnTo>
                  <a:lnTo>
                    <a:pt x="19771" y="284968"/>
                  </a:lnTo>
                  <a:lnTo>
                    <a:pt x="19771" y="290069"/>
                  </a:lnTo>
                  <a:close/>
                </a:path>
                <a:path w="20319" h="781685">
                  <a:moveTo>
                    <a:pt x="19771" y="430310"/>
                  </a:moveTo>
                  <a:lnTo>
                    <a:pt x="19771" y="490509"/>
                  </a:lnTo>
                  <a:lnTo>
                    <a:pt x="19771" y="496278"/>
                  </a:lnTo>
                  <a:lnTo>
                    <a:pt x="15321" y="500738"/>
                  </a:lnTo>
                  <a:lnTo>
                    <a:pt x="10205" y="500738"/>
                  </a:lnTo>
                  <a:lnTo>
                    <a:pt x="4476" y="500738"/>
                  </a:lnTo>
                  <a:lnTo>
                    <a:pt x="0" y="496278"/>
                  </a:lnTo>
                  <a:lnTo>
                    <a:pt x="0" y="490509"/>
                  </a:lnTo>
                  <a:lnTo>
                    <a:pt x="0" y="430310"/>
                  </a:lnTo>
                  <a:lnTo>
                    <a:pt x="0" y="425182"/>
                  </a:lnTo>
                  <a:lnTo>
                    <a:pt x="4476" y="420696"/>
                  </a:lnTo>
                  <a:lnTo>
                    <a:pt x="10205" y="420696"/>
                  </a:lnTo>
                  <a:lnTo>
                    <a:pt x="15321" y="420696"/>
                  </a:lnTo>
                  <a:lnTo>
                    <a:pt x="19771" y="425182"/>
                  </a:lnTo>
                  <a:lnTo>
                    <a:pt x="19771" y="430310"/>
                  </a:lnTo>
                  <a:close/>
                </a:path>
                <a:path w="20319" h="781685">
                  <a:moveTo>
                    <a:pt x="19771" y="571192"/>
                  </a:moveTo>
                  <a:lnTo>
                    <a:pt x="19771" y="630750"/>
                  </a:lnTo>
                  <a:lnTo>
                    <a:pt x="19771" y="636492"/>
                  </a:lnTo>
                  <a:lnTo>
                    <a:pt x="15321" y="640979"/>
                  </a:lnTo>
                  <a:lnTo>
                    <a:pt x="10205" y="640979"/>
                  </a:lnTo>
                  <a:lnTo>
                    <a:pt x="4476" y="640979"/>
                  </a:lnTo>
                  <a:lnTo>
                    <a:pt x="0" y="636492"/>
                  </a:lnTo>
                  <a:lnTo>
                    <a:pt x="0" y="630750"/>
                  </a:lnTo>
                  <a:lnTo>
                    <a:pt x="0" y="571192"/>
                  </a:lnTo>
                  <a:lnTo>
                    <a:pt x="0" y="565423"/>
                  </a:lnTo>
                  <a:lnTo>
                    <a:pt x="4476" y="560936"/>
                  </a:lnTo>
                  <a:lnTo>
                    <a:pt x="10205" y="560936"/>
                  </a:lnTo>
                  <a:lnTo>
                    <a:pt x="15321" y="560936"/>
                  </a:lnTo>
                  <a:lnTo>
                    <a:pt x="19771" y="565423"/>
                  </a:lnTo>
                  <a:lnTo>
                    <a:pt x="19771" y="571192"/>
                  </a:lnTo>
                  <a:close/>
                </a:path>
                <a:path w="20319" h="781685">
                  <a:moveTo>
                    <a:pt x="19771" y="711406"/>
                  </a:moveTo>
                  <a:lnTo>
                    <a:pt x="19771" y="770964"/>
                  </a:lnTo>
                  <a:lnTo>
                    <a:pt x="19771" y="776733"/>
                  </a:lnTo>
                  <a:lnTo>
                    <a:pt x="15321" y="781220"/>
                  </a:lnTo>
                  <a:lnTo>
                    <a:pt x="10205" y="781220"/>
                  </a:lnTo>
                  <a:lnTo>
                    <a:pt x="4476" y="781220"/>
                  </a:lnTo>
                  <a:lnTo>
                    <a:pt x="0" y="776733"/>
                  </a:lnTo>
                  <a:lnTo>
                    <a:pt x="0" y="770964"/>
                  </a:lnTo>
                  <a:lnTo>
                    <a:pt x="0" y="711406"/>
                  </a:lnTo>
                  <a:lnTo>
                    <a:pt x="0" y="705664"/>
                  </a:lnTo>
                  <a:lnTo>
                    <a:pt x="4476" y="701177"/>
                  </a:lnTo>
                  <a:lnTo>
                    <a:pt x="10205" y="701177"/>
                  </a:lnTo>
                  <a:lnTo>
                    <a:pt x="15321" y="701177"/>
                  </a:lnTo>
                  <a:lnTo>
                    <a:pt x="19771" y="705664"/>
                  </a:lnTo>
                  <a:lnTo>
                    <a:pt x="19771" y="711406"/>
                  </a:lnTo>
                  <a:close/>
                </a:path>
              </a:pathLst>
            </a:custGeom>
            <a:ln w="37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62003" y="4376701"/>
              <a:ext cx="968375" cy="368935"/>
            </a:xfrm>
            <a:custGeom>
              <a:avLst/>
              <a:gdLst/>
              <a:ahLst/>
              <a:cxnLst/>
              <a:rect l="l" t="t" r="r" b="b"/>
              <a:pathLst>
                <a:path w="968375" h="368935">
                  <a:moveTo>
                    <a:pt x="967914" y="0"/>
                  </a:moveTo>
                  <a:lnTo>
                    <a:pt x="0" y="0"/>
                  </a:lnTo>
                  <a:lnTo>
                    <a:pt x="0" y="368830"/>
                  </a:lnTo>
                  <a:lnTo>
                    <a:pt x="967914" y="368830"/>
                  </a:lnTo>
                  <a:lnTo>
                    <a:pt x="967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15579" y="4344556"/>
            <a:ext cx="70294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-20" dirty="0">
                <a:latin typeface="Times New Roman"/>
                <a:cs typeface="Times New Roman"/>
              </a:rPr>
              <a:t>r</a:t>
            </a:r>
            <a:r>
              <a:rPr sz="1700" spc="-10" dirty="0">
                <a:latin typeface="Times New Roman"/>
                <a:cs typeface="Times New Roman"/>
              </a:rPr>
              <a:t>a</a:t>
            </a:r>
            <a:r>
              <a:rPr sz="1700" dirty="0">
                <a:latin typeface="Times New Roman"/>
                <a:cs typeface="Times New Roman"/>
              </a:rPr>
              <a:t>d</a:t>
            </a:r>
            <a:r>
              <a:rPr sz="1700" spc="-25" dirty="0">
                <a:latin typeface="Times New Roman"/>
                <a:cs typeface="Times New Roman"/>
              </a:rPr>
              <a:t>i</a:t>
            </a:r>
            <a:r>
              <a:rPr sz="1700" spc="-5" dirty="0">
                <a:latin typeface="Times New Roman"/>
                <a:cs typeface="Times New Roman"/>
              </a:rPr>
              <a:t>u</a:t>
            </a:r>
            <a:r>
              <a:rPr sz="1700" spc="-10" dirty="0">
                <a:latin typeface="Times New Roman"/>
                <a:cs typeface="Times New Roman"/>
              </a:rPr>
              <a:t>sY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3288" y="4400391"/>
            <a:ext cx="3122295" cy="1134745"/>
            <a:chOff x="403288" y="4400391"/>
            <a:chExt cx="3122295" cy="1134745"/>
          </a:xfrm>
        </p:grpSpPr>
        <p:sp>
          <p:nvSpPr>
            <p:cNvPr id="13" name="object 13"/>
            <p:cNvSpPr/>
            <p:nvPr/>
          </p:nvSpPr>
          <p:spPr>
            <a:xfrm>
              <a:off x="2381218" y="4607213"/>
              <a:ext cx="1142365" cy="422275"/>
            </a:xfrm>
            <a:custGeom>
              <a:avLst/>
              <a:gdLst/>
              <a:ahLst/>
              <a:cxnLst/>
              <a:rect l="l" t="t" r="r" b="b"/>
              <a:pathLst>
                <a:path w="1142364" h="422275">
                  <a:moveTo>
                    <a:pt x="125612" y="270226"/>
                  </a:moveTo>
                  <a:lnTo>
                    <a:pt x="0" y="397006"/>
                  </a:lnTo>
                  <a:lnTo>
                    <a:pt x="176614" y="421977"/>
                  </a:lnTo>
                  <a:lnTo>
                    <a:pt x="120539" y="378444"/>
                  </a:lnTo>
                  <a:lnTo>
                    <a:pt x="98193" y="378444"/>
                  </a:lnTo>
                  <a:lnTo>
                    <a:pt x="90545" y="374598"/>
                  </a:lnTo>
                  <a:lnTo>
                    <a:pt x="87987" y="367548"/>
                  </a:lnTo>
                  <a:lnTo>
                    <a:pt x="86068" y="360524"/>
                  </a:lnTo>
                  <a:lnTo>
                    <a:pt x="89266" y="352832"/>
                  </a:lnTo>
                  <a:lnTo>
                    <a:pt x="96274" y="350909"/>
                  </a:lnTo>
                  <a:lnTo>
                    <a:pt x="104753" y="348032"/>
                  </a:lnTo>
                  <a:lnTo>
                    <a:pt x="125612" y="270226"/>
                  </a:lnTo>
                  <a:close/>
                </a:path>
                <a:path w="1142364" h="422275">
                  <a:moveTo>
                    <a:pt x="104753" y="348032"/>
                  </a:moveTo>
                  <a:lnTo>
                    <a:pt x="96274" y="350909"/>
                  </a:lnTo>
                  <a:lnTo>
                    <a:pt x="89266" y="352832"/>
                  </a:lnTo>
                  <a:lnTo>
                    <a:pt x="86068" y="360524"/>
                  </a:lnTo>
                  <a:lnTo>
                    <a:pt x="87987" y="367548"/>
                  </a:lnTo>
                  <a:lnTo>
                    <a:pt x="90545" y="374598"/>
                  </a:lnTo>
                  <a:lnTo>
                    <a:pt x="98193" y="378444"/>
                  </a:lnTo>
                  <a:lnTo>
                    <a:pt x="105201" y="375880"/>
                  </a:lnTo>
                  <a:lnTo>
                    <a:pt x="113581" y="373042"/>
                  </a:lnTo>
                  <a:lnTo>
                    <a:pt x="100724" y="363061"/>
                  </a:lnTo>
                  <a:lnTo>
                    <a:pt x="104753" y="348032"/>
                  </a:lnTo>
                  <a:close/>
                </a:path>
                <a:path w="1142364" h="422275">
                  <a:moveTo>
                    <a:pt x="113581" y="373042"/>
                  </a:moveTo>
                  <a:lnTo>
                    <a:pt x="105201" y="375880"/>
                  </a:lnTo>
                  <a:lnTo>
                    <a:pt x="98193" y="378444"/>
                  </a:lnTo>
                  <a:lnTo>
                    <a:pt x="120539" y="378444"/>
                  </a:lnTo>
                  <a:lnTo>
                    <a:pt x="113581" y="373042"/>
                  </a:lnTo>
                  <a:close/>
                </a:path>
                <a:path w="1142364" h="422275">
                  <a:moveTo>
                    <a:pt x="1129739" y="0"/>
                  </a:moveTo>
                  <a:lnTo>
                    <a:pt x="1122811" y="2563"/>
                  </a:lnTo>
                  <a:lnTo>
                    <a:pt x="104753" y="348032"/>
                  </a:lnTo>
                  <a:lnTo>
                    <a:pt x="100724" y="363061"/>
                  </a:lnTo>
                  <a:lnTo>
                    <a:pt x="113581" y="373042"/>
                  </a:lnTo>
                  <a:lnTo>
                    <a:pt x="1131871" y="28176"/>
                  </a:lnTo>
                  <a:lnTo>
                    <a:pt x="1138799" y="25612"/>
                  </a:lnTo>
                  <a:lnTo>
                    <a:pt x="1141997" y="17920"/>
                  </a:lnTo>
                  <a:lnTo>
                    <a:pt x="1140132" y="10896"/>
                  </a:lnTo>
                  <a:lnTo>
                    <a:pt x="1137467" y="3845"/>
                  </a:lnTo>
                  <a:lnTo>
                    <a:pt x="1129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81218" y="4607213"/>
              <a:ext cx="1142365" cy="422275"/>
            </a:xfrm>
            <a:custGeom>
              <a:avLst/>
              <a:gdLst/>
              <a:ahLst/>
              <a:cxnLst/>
              <a:rect l="l" t="t" r="r" b="b"/>
              <a:pathLst>
                <a:path w="1142364" h="422275">
                  <a:moveTo>
                    <a:pt x="1131871" y="28176"/>
                  </a:moveTo>
                  <a:lnTo>
                    <a:pt x="105201" y="375880"/>
                  </a:lnTo>
                  <a:lnTo>
                    <a:pt x="98193" y="378444"/>
                  </a:lnTo>
                  <a:lnTo>
                    <a:pt x="90545" y="374598"/>
                  </a:lnTo>
                  <a:lnTo>
                    <a:pt x="87987" y="367548"/>
                  </a:lnTo>
                  <a:lnTo>
                    <a:pt x="86068" y="360524"/>
                  </a:lnTo>
                  <a:lnTo>
                    <a:pt x="89266" y="352832"/>
                  </a:lnTo>
                  <a:lnTo>
                    <a:pt x="96274" y="350909"/>
                  </a:lnTo>
                  <a:lnTo>
                    <a:pt x="1122811" y="2563"/>
                  </a:lnTo>
                  <a:lnTo>
                    <a:pt x="1129739" y="0"/>
                  </a:lnTo>
                  <a:lnTo>
                    <a:pt x="1137467" y="3845"/>
                  </a:lnTo>
                  <a:lnTo>
                    <a:pt x="1140132" y="10896"/>
                  </a:lnTo>
                  <a:lnTo>
                    <a:pt x="1141997" y="17920"/>
                  </a:lnTo>
                  <a:lnTo>
                    <a:pt x="1138799" y="25612"/>
                  </a:lnTo>
                  <a:lnTo>
                    <a:pt x="1131871" y="28176"/>
                  </a:lnTo>
                  <a:close/>
                </a:path>
                <a:path w="1142364" h="422275">
                  <a:moveTo>
                    <a:pt x="100724" y="363061"/>
                  </a:moveTo>
                  <a:lnTo>
                    <a:pt x="176614" y="421977"/>
                  </a:lnTo>
                  <a:lnTo>
                    <a:pt x="0" y="397006"/>
                  </a:lnTo>
                  <a:lnTo>
                    <a:pt x="125612" y="270226"/>
                  </a:lnTo>
                  <a:lnTo>
                    <a:pt x="100724" y="363061"/>
                  </a:lnTo>
                  <a:close/>
                </a:path>
              </a:pathLst>
            </a:custGeom>
            <a:ln w="37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5524" y="5510086"/>
              <a:ext cx="1863089" cy="23495"/>
            </a:xfrm>
            <a:custGeom>
              <a:avLst/>
              <a:gdLst/>
              <a:ahLst/>
              <a:cxnLst/>
              <a:rect l="l" t="t" r="r" b="b"/>
              <a:pathLst>
                <a:path w="1863089" h="23495">
                  <a:moveTo>
                    <a:pt x="75250" y="0"/>
                  </a:moveTo>
                  <a:lnTo>
                    <a:pt x="4449" y="0"/>
                  </a:lnTo>
                  <a:lnTo>
                    <a:pt x="0" y="4486"/>
                  </a:lnTo>
                  <a:lnTo>
                    <a:pt x="0" y="15383"/>
                  </a:lnTo>
                  <a:lnTo>
                    <a:pt x="4449" y="19843"/>
                  </a:lnTo>
                  <a:lnTo>
                    <a:pt x="9566" y="19843"/>
                  </a:lnTo>
                  <a:lnTo>
                    <a:pt x="69494" y="20484"/>
                  </a:lnTo>
                  <a:lnTo>
                    <a:pt x="75250" y="20484"/>
                  </a:lnTo>
                  <a:lnTo>
                    <a:pt x="79700" y="16024"/>
                  </a:lnTo>
                  <a:lnTo>
                    <a:pt x="79700" y="4486"/>
                  </a:lnTo>
                  <a:lnTo>
                    <a:pt x="75250" y="0"/>
                  </a:lnTo>
                  <a:close/>
                </a:path>
                <a:path w="1863089" h="23495">
                  <a:moveTo>
                    <a:pt x="149194" y="0"/>
                  </a:moveTo>
                  <a:lnTo>
                    <a:pt x="144105" y="0"/>
                  </a:lnTo>
                  <a:lnTo>
                    <a:pt x="139628" y="5127"/>
                  </a:lnTo>
                  <a:lnTo>
                    <a:pt x="139628" y="16024"/>
                  </a:lnTo>
                  <a:lnTo>
                    <a:pt x="144105" y="20484"/>
                  </a:lnTo>
                  <a:lnTo>
                    <a:pt x="214878" y="20484"/>
                  </a:lnTo>
                  <a:lnTo>
                    <a:pt x="219328" y="16024"/>
                  </a:lnTo>
                  <a:lnTo>
                    <a:pt x="219328" y="5127"/>
                  </a:lnTo>
                  <a:lnTo>
                    <a:pt x="214878" y="640"/>
                  </a:lnTo>
                  <a:lnTo>
                    <a:pt x="209149" y="640"/>
                  </a:lnTo>
                  <a:lnTo>
                    <a:pt x="149194" y="0"/>
                  </a:lnTo>
                  <a:close/>
                </a:path>
                <a:path w="1863089" h="23495">
                  <a:moveTo>
                    <a:pt x="354507" y="640"/>
                  </a:moveTo>
                  <a:lnTo>
                    <a:pt x="283733" y="640"/>
                  </a:lnTo>
                  <a:lnTo>
                    <a:pt x="279283" y="5127"/>
                  </a:lnTo>
                  <a:lnTo>
                    <a:pt x="278644" y="10255"/>
                  </a:lnTo>
                  <a:lnTo>
                    <a:pt x="278644" y="16024"/>
                  </a:lnTo>
                  <a:lnTo>
                    <a:pt x="283733" y="20484"/>
                  </a:lnTo>
                  <a:lnTo>
                    <a:pt x="354507" y="20484"/>
                  </a:lnTo>
                  <a:lnTo>
                    <a:pt x="358984" y="16024"/>
                  </a:lnTo>
                  <a:lnTo>
                    <a:pt x="358984" y="5127"/>
                  </a:lnTo>
                  <a:lnTo>
                    <a:pt x="354507" y="640"/>
                  </a:lnTo>
                  <a:close/>
                </a:path>
                <a:path w="1863089" h="23495">
                  <a:moveTo>
                    <a:pt x="494162" y="640"/>
                  </a:moveTo>
                  <a:lnTo>
                    <a:pt x="423389" y="640"/>
                  </a:lnTo>
                  <a:lnTo>
                    <a:pt x="418912" y="5127"/>
                  </a:lnTo>
                  <a:lnTo>
                    <a:pt x="418273" y="10896"/>
                  </a:lnTo>
                  <a:lnTo>
                    <a:pt x="418273" y="16024"/>
                  </a:lnTo>
                  <a:lnTo>
                    <a:pt x="423389" y="20484"/>
                  </a:lnTo>
                  <a:lnTo>
                    <a:pt x="428478" y="20484"/>
                  </a:lnTo>
                  <a:lnTo>
                    <a:pt x="488407" y="21125"/>
                  </a:lnTo>
                  <a:lnTo>
                    <a:pt x="494162" y="21125"/>
                  </a:lnTo>
                  <a:lnTo>
                    <a:pt x="497973" y="16665"/>
                  </a:lnTo>
                  <a:lnTo>
                    <a:pt x="497973" y="10896"/>
                  </a:lnTo>
                  <a:lnTo>
                    <a:pt x="498612" y="5127"/>
                  </a:lnTo>
                  <a:lnTo>
                    <a:pt x="494162" y="640"/>
                  </a:lnTo>
                  <a:close/>
                </a:path>
                <a:path w="1863089" h="23495">
                  <a:moveTo>
                    <a:pt x="562378" y="640"/>
                  </a:moveTo>
                  <a:lnTo>
                    <a:pt x="558567" y="5768"/>
                  </a:lnTo>
                  <a:lnTo>
                    <a:pt x="557928" y="10896"/>
                  </a:lnTo>
                  <a:lnTo>
                    <a:pt x="557928" y="16665"/>
                  </a:lnTo>
                  <a:lnTo>
                    <a:pt x="562378" y="21125"/>
                  </a:lnTo>
                  <a:lnTo>
                    <a:pt x="633152" y="21125"/>
                  </a:lnTo>
                  <a:lnTo>
                    <a:pt x="637628" y="16665"/>
                  </a:lnTo>
                  <a:lnTo>
                    <a:pt x="637628" y="10896"/>
                  </a:lnTo>
                  <a:lnTo>
                    <a:pt x="638268" y="5768"/>
                  </a:lnTo>
                  <a:lnTo>
                    <a:pt x="633152" y="1281"/>
                  </a:lnTo>
                  <a:lnTo>
                    <a:pt x="568134" y="1281"/>
                  </a:lnTo>
                  <a:lnTo>
                    <a:pt x="562378" y="640"/>
                  </a:lnTo>
                  <a:close/>
                </a:path>
                <a:path w="1863089" h="23495">
                  <a:moveTo>
                    <a:pt x="772807" y="1281"/>
                  </a:moveTo>
                  <a:lnTo>
                    <a:pt x="702033" y="1281"/>
                  </a:lnTo>
                  <a:lnTo>
                    <a:pt x="697557" y="5768"/>
                  </a:lnTo>
                  <a:lnTo>
                    <a:pt x="697557" y="16665"/>
                  </a:lnTo>
                  <a:lnTo>
                    <a:pt x="702033" y="21125"/>
                  </a:lnTo>
                  <a:lnTo>
                    <a:pt x="772807" y="21125"/>
                  </a:lnTo>
                  <a:lnTo>
                    <a:pt x="777257" y="16665"/>
                  </a:lnTo>
                  <a:lnTo>
                    <a:pt x="777257" y="11537"/>
                  </a:lnTo>
                  <a:lnTo>
                    <a:pt x="777896" y="5768"/>
                  </a:lnTo>
                  <a:lnTo>
                    <a:pt x="772807" y="1281"/>
                  </a:lnTo>
                  <a:close/>
                </a:path>
                <a:path w="1863089" h="23495">
                  <a:moveTo>
                    <a:pt x="912436" y="1281"/>
                  </a:moveTo>
                  <a:lnTo>
                    <a:pt x="841662" y="1281"/>
                  </a:lnTo>
                  <a:lnTo>
                    <a:pt x="837212" y="5768"/>
                  </a:lnTo>
                  <a:lnTo>
                    <a:pt x="837212" y="16665"/>
                  </a:lnTo>
                  <a:lnTo>
                    <a:pt x="841662" y="21125"/>
                  </a:lnTo>
                  <a:lnTo>
                    <a:pt x="847391" y="21766"/>
                  </a:lnTo>
                  <a:lnTo>
                    <a:pt x="912436" y="21766"/>
                  </a:lnTo>
                  <a:lnTo>
                    <a:pt x="916912" y="17306"/>
                  </a:lnTo>
                  <a:lnTo>
                    <a:pt x="916912" y="5768"/>
                  </a:lnTo>
                  <a:lnTo>
                    <a:pt x="912436" y="1281"/>
                  </a:lnTo>
                  <a:close/>
                </a:path>
                <a:path w="1863089" h="23495">
                  <a:moveTo>
                    <a:pt x="981291" y="1281"/>
                  </a:moveTo>
                  <a:lnTo>
                    <a:pt x="976841" y="5768"/>
                  </a:lnTo>
                  <a:lnTo>
                    <a:pt x="976841" y="17306"/>
                  </a:lnTo>
                  <a:lnTo>
                    <a:pt x="981291" y="21766"/>
                  </a:lnTo>
                  <a:lnTo>
                    <a:pt x="1052091" y="21766"/>
                  </a:lnTo>
                  <a:lnTo>
                    <a:pt x="1056541" y="17306"/>
                  </a:lnTo>
                  <a:lnTo>
                    <a:pt x="1056541" y="5768"/>
                  </a:lnTo>
                  <a:lnTo>
                    <a:pt x="1052091" y="1922"/>
                  </a:lnTo>
                  <a:lnTo>
                    <a:pt x="987046" y="1922"/>
                  </a:lnTo>
                  <a:lnTo>
                    <a:pt x="981291" y="1281"/>
                  </a:lnTo>
                  <a:close/>
                </a:path>
                <a:path w="1863089" h="23495">
                  <a:moveTo>
                    <a:pt x="1191720" y="1922"/>
                  </a:moveTo>
                  <a:lnTo>
                    <a:pt x="1120946" y="1922"/>
                  </a:lnTo>
                  <a:lnTo>
                    <a:pt x="1116469" y="6409"/>
                  </a:lnTo>
                  <a:lnTo>
                    <a:pt x="1116469" y="17306"/>
                  </a:lnTo>
                  <a:lnTo>
                    <a:pt x="1120946" y="21766"/>
                  </a:lnTo>
                  <a:lnTo>
                    <a:pt x="1191720" y="21766"/>
                  </a:lnTo>
                  <a:lnTo>
                    <a:pt x="1196170" y="17306"/>
                  </a:lnTo>
                  <a:lnTo>
                    <a:pt x="1196170" y="6409"/>
                  </a:lnTo>
                  <a:lnTo>
                    <a:pt x="1191720" y="1922"/>
                  </a:lnTo>
                  <a:close/>
                </a:path>
                <a:path w="1863089" h="23495">
                  <a:moveTo>
                    <a:pt x="1331348" y="1922"/>
                  </a:moveTo>
                  <a:lnTo>
                    <a:pt x="1260575" y="1922"/>
                  </a:lnTo>
                  <a:lnTo>
                    <a:pt x="1256125" y="6409"/>
                  </a:lnTo>
                  <a:lnTo>
                    <a:pt x="1256125" y="17306"/>
                  </a:lnTo>
                  <a:lnTo>
                    <a:pt x="1260575" y="21766"/>
                  </a:lnTo>
                  <a:lnTo>
                    <a:pt x="1331348" y="21766"/>
                  </a:lnTo>
                  <a:lnTo>
                    <a:pt x="1335825" y="17947"/>
                  </a:lnTo>
                  <a:lnTo>
                    <a:pt x="1335825" y="6409"/>
                  </a:lnTo>
                  <a:lnTo>
                    <a:pt x="1331348" y="1922"/>
                  </a:lnTo>
                  <a:close/>
                </a:path>
                <a:path w="1863089" h="23495">
                  <a:moveTo>
                    <a:pt x="1471004" y="2563"/>
                  </a:moveTo>
                  <a:lnTo>
                    <a:pt x="1400230" y="2563"/>
                  </a:lnTo>
                  <a:lnTo>
                    <a:pt x="1395753" y="6409"/>
                  </a:lnTo>
                  <a:lnTo>
                    <a:pt x="1395753" y="17947"/>
                  </a:lnTo>
                  <a:lnTo>
                    <a:pt x="1400230" y="22407"/>
                  </a:lnTo>
                  <a:lnTo>
                    <a:pt x="1471004" y="22407"/>
                  </a:lnTo>
                  <a:lnTo>
                    <a:pt x="1475454" y="17947"/>
                  </a:lnTo>
                  <a:lnTo>
                    <a:pt x="1475454" y="6409"/>
                  </a:lnTo>
                  <a:lnTo>
                    <a:pt x="1471004" y="2563"/>
                  </a:lnTo>
                  <a:close/>
                </a:path>
                <a:path w="1863089" h="23495">
                  <a:moveTo>
                    <a:pt x="1610632" y="2563"/>
                  </a:moveTo>
                  <a:lnTo>
                    <a:pt x="1539859" y="2563"/>
                  </a:lnTo>
                  <a:lnTo>
                    <a:pt x="1535409" y="7050"/>
                  </a:lnTo>
                  <a:lnTo>
                    <a:pt x="1535409" y="17947"/>
                  </a:lnTo>
                  <a:lnTo>
                    <a:pt x="1539859" y="22407"/>
                  </a:lnTo>
                  <a:lnTo>
                    <a:pt x="1610632" y="22407"/>
                  </a:lnTo>
                  <a:lnTo>
                    <a:pt x="1615109" y="17947"/>
                  </a:lnTo>
                  <a:lnTo>
                    <a:pt x="1615109" y="7050"/>
                  </a:lnTo>
                  <a:lnTo>
                    <a:pt x="1610632" y="2563"/>
                  </a:lnTo>
                  <a:close/>
                </a:path>
                <a:path w="1863089" h="23495">
                  <a:moveTo>
                    <a:pt x="1750288" y="2563"/>
                  </a:moveTo>
                  <a:lnTo>
                    <a:pt x="1679487" y="2563"/>
                  </a:lnTo>
                  <a:lnTo>
                    <a:pt x="1675037" y="7050"/>
                  </a:lnTo>
                  <a:lnTo>
                    <a:pt x="1675037" y="17947"/>
                  </a:lnTo>
                  <a:lnTo>
                    <a:pt x="1679487" y="22407"/>
                  </a:lnTo>
                  <a:lnTo>
                    <a:pt x="1750288" y="22407"/>
                  </a:lnTo>
                  <a:lnTo>
                    <a:pt x="1754738" y="18588"/>
                  </a:lnTo>
                  <a:lnTo>
                    <a:pt x="1754738" y="7050"/>
                  </a:lnTo>
                  <a:lnTo>
                    <a:pt x="1750288" y="2563"/>
                  </a:lnTo>
                  <a:close/>
                </a:path>
                <a:path w="1863089" h="23495">
                  <a:moveTo>
                    <a:pt x="1858047" y="2563"/>
                  </a:moveTo>
                  <a:lnTo>
                    <a:pt x="1819143" y="2563"/>
                  </a:lnTo>
                  <a:lnTo>
                    <a:pt x="1814026" y="7050"/>
                  </a:lnTo>
                  <a:lnTo>
                    <a:pt x="1814026" y="18588"/>
                  </a:lnTo>
                  <a:lnTo>
                    <a:pt x="1819143" y="23048"/>
                  </a:lnTo>
                  <a:lnTo>
                    <a:pt x="1858047" y="23048"/>
                  </a:lnTo>
                  <a:lnTo>
                    <a:pt x="1862497" y="18588"/>
                  </a:lnTo>
                  <a:lnTo>
                    <a:pt x="1862497" y="7050"/>
                  </a:lnTo>
                  <a:lnTo>
                    <a:pt x="1858047" y="25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5524" y="5510086"/>
              <a:ext cx="1863089" cy="23495"/>
            </a:xfrm>
            <a:custGeom>
              <a:avLst/>
              <a:gdLst/>
              <a:ahLst/>
              <a:cxnLst/>
              <a:rect l="l" t="t" r="r" b="b"/>
              <a:pathLst>
                <a:path w="1863089" h="23495">
                  <a:moveTo>
                    <a:pt x="10205" y="0"/>
                  </a:moveTo>
                  <a:lnTo>
                    <a:pt x="69494" y="0"/>
                  </a:lnTo>
                  <a:lnTo>
                    <a:pt x="75250" y="0"/>
                  </a:lnTo>
                  <a:lnTo>
                    <a:pt x="79700" y="4486"/>
                  </a:lnTo>
                  <a:lnTo>
                    <a:pt x="79700" y="10255"/>
                  </a:lnTo>
                  <a:lnTo>
                    <a:pt x="79700" y="16024"/>
                  </a:lnTo>
                  <a:lnTo>
                    <a:pt x="75250" y="20484"/>
                  </a:lnTo>
                  <a:lnTo>
                    <a:pt x="69494" y="20484"/>
                  </a:lnTo>
                  <a:lnTo>
                    <a:pt x="9566" y="19843"/>
                  </a:lnTo>
                  <a:lnTo>
                    <a:pt x="4449" y="19843"/>
                  </a:lnTo>
                  <a:lnTo>
                    <a:pt x="0" y="15383"/>
                  </a:lnTo>
                  <a:lnTo>
                    <a:pt x="0" y="10255"/>
                  </a:lnTo>
                  <a:lnTo>
                    <a:pt x="0" y="4486"/>
                  </a:lnTo>
                  <a:lnTo>
                    <a:pt x="4449" y="0"/>
                  </a:lnTo>
                  <a:lnTo>
                    <a:pt x="10205" y="0"/>
                  </a:lnTo>
                  <a:close/>
                </a:path>
                <a:path w="1863089" h="23495">
                  <a:moveTo>
                    <a:pt x="149194" y="0"/>
                  </a:moveTo>
                  <a:lnTo>
                    <a:pt x="209149" y="640"/>
                  </a:lnTo>
                  <a:lnTo>
                    <a:pt x="214878" y="640"/>
                  </a:lnTo>
                  <a:lnTo>
                    <a:pt x="219328" y="5127"/>
                  </a:lnTo>
                  <a:lnTo>
                    <a:pt x="219328" y="10255"/>
                  </a:lnTo>
                  <a:lnTo>
                    <a:pt x="219328" y="16024"/>
                  </a:lnTo>
                  <a:lnTo>
                    <a:pt x="214878" y="20484"/>
                  </a:lnTo>
                  <a:lnTo>
                    <a:pt x="209149" y="20484"/>
                  </a:lnTo>
                  <a:lnTo>
                    <a:pt x="149194" y="20484"/>
                  </a:lnTo>
                  <a:lnTo>
                    <a:pt x="144105" y="20484"/>
                  </a:lnTo>
                  <a:lnTo>
                    <a:pt x="139628" y="16024"/>
                  </a:lnTo>
                  <a:lnTo>
                    <a:pt x="139628" y="10255"/>
                  </a:lnTo>
                  <a:lnTo>
                    <a:pt x="139628" y="5127"/>
                  </a:lnTo>
                  <a:lnTo>
                    <a:pt x="144105" y="0"/>
                  </a:lnTo>
                  <a:lnTo>
                    <a:pt x="149194" y="0"/>
                  </a:lnTo>
                  <a:close/>
                </a:path>
                <a:path w="1863089" h="23495">
                  <a:moveTo>
                    <a:pt x="288850" y="640"/>
                  </a:moveTo>
                  <a:lnTo>
                    <a:pt x="348778" y="640"/>
                  </a:lnTo>
                  <a:lnTo>
                    <a:pt x="354507" y="640"/>
                  </a:lnTo>
                  <a:lnTo>
                    <a:pt x="358984" y="5127"/>
                  </a:lnTo>
                  <a:lnTo>
                    <a:pt x="358984" y="10896"/>
                  </a:lnTo>
                  <a:lnTo>
                    <a:pt x="358984" y="16024"/>
                  </a:lnTo>
                  <a:lnTo>
                    <a:pt x="354507" y="20484"/>
                  </a:lnTo>
                  <a:lnTo>
                    <a:pt x="348778" y="20484"/>
                  </a:lnTo>
                  <a:lnTo>
                    <a:pt x="288850" y="20484"/>
                  </a:lnTo>
                  <a:lnTo>
                    <a:pt x="283733" y="20484"/>
                  </a:lnTo>
                  <a:lnTo>
                    <a:pt x="278644" y="16024"/>
                  </a:lnTo>
                  <a:lnTo>
                    <a:pt x="278644" y="10255"/>
                  </a:lnTo>
                  <a:lnTo>
                    <a:pt x="279283" y="5127"/>
                  </a:lnTo>
                  <a:lnTo>
                    <a:pt x="283733" y="640"/>
                  </a:lnTo>
                  <a:lnTo>
                    <a:pt x="288850" y="640"/>
                  </a:lnTo>
                  <a:close/>
                </a:path>
                <a:path w="1863089" h="23495">
                  <a:moveTo>
                    <a:pt x="428478" y="640"/>
                  </a:moveTo>
                  <a:lnTo>
                    <a:pt x="488407" y="640"/>
                  </a:lnTo>
                  <a:lnTo>
                    <a:pt x="494162" y="640"/>
                  </a:lnTo>
                  <a:lnTo>
                    <a:pt x="498612" y="5127"/>
                  </a:lnTo>
                  <a:lnTo>
                    <a:pt x="497973" y="10896"/>
                  </a:lnTo>
                  <a:lnTo>
                    <a:pt x="497973" y="16665"/>
                  </a:lnTo>
                  <a:lnTo>
                    <a:pt x="494162" y="21125"/>
                  </a:lnTo>
                  <a:lnTo>
                    <a:pt x="488407" y="21125"/>
                  </a:lnTo>
                  <a:lnTo>
                    <a:pt x="428478" y="20484"/>
                  </a:lnTo>
                  <a:lnTo>
                    <a:pt x="423389" y="20484"/>
                  </a:lnTo>
                  <a:lnTo>
                    <a:pt x="418273" y="16024"/>
                  </a:lnTo>
                  <a:lnTo>
                    <a:pt x="418273" y="10896"/>
                  </a:lnTo>
                  <a:lnTo>
                    <a:pt x="418912" y="5127"/>
                  </a:lnTo>
                  <a:lnTo>
                    <a:pt x="423389" y="640"/>
                  </a:lnTo>
                  <a:lnTo>
                    <a:pt x="428478" y="640"/>
                  </a:lnTo>
                  <a:close/>
                </a:path>
                <a:path w="1863089" h="23495">
                  <a:moveTo>
                    <a:pt x="568134" y="1281"/>
                  </a:moveTo>
                  <a:lnTo>
                    <a:pt x="628062" y="1281"/>
                  </a:lnTo>
                  <a:lnTo>
                    <a:pt x="633152" y="1281"/>
                  </a:lnTo>
                  <a:lnTo>
                    <a:pt x="638268" y="5768"/>
                  </a:lnTo>
                  <a:lnTo>
                    <a:pt x="637628" y="10896"/>
                  </a:lnTo>
                  <a:lnTo>
                    <a:pt x="637628" y="16665"/>
                  </a:lnTo>
                  <a:lnTo>
                    <a:pt x="633152" y="21125"/>
                  </a:lnTo>
                  <a:lnTo>
                    <a:pt x="628062" y="21125"/>
                  </a:lnTo>
                  <a:lnTo>
                    <a:pt x="568134" y="21125"/>
                  </a:lnTo>
                  <a:lnTo>
                    <a:pt x="562378" y="21125"/>
                  </a:lnTo>
                  <a:lnTo>
                    <a:pt x="557928" y="16665"/>
                  </a:lnTo>
                  <a:lnTo>
                    <a:pt x="557928" y="10896"/>
                  </a:lnTo>
                  <a:lnTo>
                    <a:pt x="558567" y="5768"/>
                  </a:lnTo>
                  <a:lnTo>
                    <a:pt x="562378" y="640"/>
                  </a:lnTo>
                  <a:lnTo>
                    <a:pt x="568134" y="1281"/>
                  </a:lnTo>
                  <a:close/>
                </a:path>
                <a:path w="1863089" h="23495">
                  <a:moveTo>
                    <a:pt x="707762" y="1281"/>
                  </a:moveTo>
                  <a:lnTo>
                    <a:pt x="767691" y="1281"/>
                  </a:lnTo>
                  <a:lnTo>
                    <a:pt x="772807" y="1281"/>
                  </a:lnTo>
                  <a:lnTo>
                    <a:pt x="777896" y="5768"/>
                  </a:lnTo>
                  <a:lnTo>
                    <a:pt x="777257" y="11537"/>
                  </a:lnTo>
                  <a:lnTo>
                    <a:pt x="777257" y="16665"/>
                  </a:lnTo>
                  <a:lnTo>
                    <a:pt x="772807" y="21125"/>
                  </a:lnTo>
                  <a:lnTo>
                    <a:pt x="767691" y="21125"/>
                  </a:lnTo>
                  <a:lnTo>
                    <a:pt x="707762" y="21125"/>
                  </a:lnTo>
                  <a:lnTo>
                    <a:pt x="702033" y="21125"/>
                  </a:lnTo>
                  <a:lnTo>
                    <a:pt x="697557" y="16665"/>
                  </a:lnTo>
                  <a:lnTo>
                    <a:pt x="697557" y="10896"/>
                  </a:lnTo>
                  <a:lnTo>
                    <a:pt x="697557" y="5768"/>
                  </a:lnTo>
                  <a:lnTo>
                    <a:pt x="702033" y="1281"/>
                  </a:lnTo>
                  <a:lnTo>
                    <a:pt x="707762" y="1281"/>
                  </a:lnTo>
                  <a:close/>
                </a:path>
                <a:path w="1863089" h="23495">
                  <a:moveTo>
                    <a:pt x="847391" y="1281"/>
                  </a:moveTo>
                  <a:lnTo>
                    <a:pt x="907346" y="1281"/>
                  </a:lnTo>
                  <a:lnTo>
                    <a:pt x="912436" y="1281"/>
                  </a:lnTo>
                  <a:lnTo>
                    <a:pt x="916912" y="5768"/>
                  </a:lnTo>
                  <a:lnTo>
                    <a:pt x="916912" y="11537"/>
                  </a:lnTo>
                  <a:lnTo>
                    <a:pt x="916912" y="17306"/>
                  </a:lnTo>
                  <a:lnTo>
                    <a:pt x="912436" y="21766"/>
                  </a:lnTo>
                  <a:lnTo>
                    <a:pt x="907346" y="21766"/>
                  </a:lnTo>
                  <a:lnTo>
                    <a:pt x="847391" y="21766"/>
                  </a:lnTo>
                  <a:lnTo>
                    <a:pt x="841662" y="21125"/>
                  </a:lnTo>
                  <a:lnTo>
                    <a:pt x="837212" y="16665"/>
                  </a:lnTo>
                  <a:lnTo>
                    <a:pt x="837212" y="11537"/>
                  </a:lnTo>
                  <a:lnTo>
                    <a:pt x="837212" y="5768"/>
                  </a:lnTo>
                  <a:lnTo>
                    <a:pt x="841662" y="1281"/>
                  </a:lnTo>
                  <a:lnTo>
                    <a:pt x="847391" y="1281"/>
                  </a:lnTo>
                  <a:close/>
                </a:path>
                <a:path w="1863089" h="23495">
                  <a:moveTo>
                    <a:pt x="987046" y="1922"/>
                  </a:moveTo>
                  <a:lnTo>
                    <a:pt x="1046975" y="1922"/>
                  </a:lnTo>
                  <a:lnTo>
                    <a:pt x="1052091" y="1922"/>
                  </a:lnTo>
                  <a:lnTo>
                    <a:pt x="1056541" y="5768"/>
                  </a:lnTo>
                  <a:lnTo>
                    <a:pt x="1056541" y="11537"/>
                  </a:lnTo>
                  <a:lnTo>
                    <a:pt x="1056541" y="17306"/>
                  </a:lnTo>
                  <a:lnTo>
                    <a:pt x="1052091" y="21766"/>
                  </a:lnTo>
                  <a:lnTo>
                    <a:pt x="1046335" y="21766"/>
                  </a:lnTo>
                  <a:lnTo>
                    <a:pt x="987046" y="21766"/>
                  </a:lnTo>
                  <a:lnTo>
                    <a:pt x="981291" y="21766"/>
                  </a:lnTo>
                  <a:lnTo>
                    <a:pt x="976841" y="17306"/>
                  </a:lnTo>
                  <a:lnTo>
                    <a:pt x="976841" y="11537"/>
                  </a:lnTo>
                  <a:lnTo>
                    <a:pt x="976841" y="5768"/>
                  </a:lnTo>
                  <a:lnTo>
                    <a:pt x="981291" y="1281"/>
                  </a:lnTo>
                  <a:lnTo>
                    <a:pt x="987046" y="1922"/>
                  </a:lnTo>
                  <a:close/>
                </a:path>
                <a:path w="1863089" h="23495">
                  <a:moveTo>
                    <a:pt x="1126675" y="1922"/>
                  </a:moveTo>
                  <a:lnTo>
                    <a:pt x="1186630" y="1922"/>
                  </a:lnTo>
                  <a:lnTo>
                    <a:pt x="1191720" y="1922"/>
                  </a:lnTo>
                  <a:lnTo>
                    <a:pt x="1196170" y="6409"/>
                  </a:lnTo>
                  <a:lnTo>
                    <a:pt x="1196170" y="12178"/>
                  </a:lnTo>
                  <a:lnTo>
                    <a:pt x="1196170" y="17306"/>
                  </a:lnTo>
                  <a:lnTo>
                    <a:pt x="1191720" y="21766"/>
                  </a:lnTo>
                  <a:lnTo>
                    <a:pt x="1185991" y="21766"/>
                  </a:lnTo>
                  <a:lnTo>
                    <a:pt x="1126675" y="21766"/>
                  </a:lnTo>
                  <a:lnTo>
                    <a:pt x="1120946" y="21766"/>
                  </a:lnTo>
                  <a:lnTo>
                    <a:pt x="1116469" y="17306"/>
                  </a:lnTo>
                  <a:lnTo>
                    <a:pt x="1116469" y="11537"/>
                  </a:lnTo>
                  <a:lnTo>
                    <a:pt x="1116469" y="6409"/>
                  </a:lnTo>
                  <a:lnTo>
                    <a:pt x="1120946" y="1922"/>
                  </a:lnTo>
                  <a:lnTo>
                    <a:pt x="1126675" y="1922"/>
                  </a:lnTo>
                  <a:close/>
                </a:path>
                <a:path w="1863089" h="23495">
                  <a:moveTo>
                    <a:pt x="1266330" y="1922"/>
                  </a:moveTo>
                  <a:lnTo>
                    <a:pt x="1326259" y="1922"/>
                  </a:lnTo>
                  <a:lnTo>
                    <a:pt x="1331348" y="1922"/>
                  </a:lnTo>
                  <a:lnTo>
                    <a:pt x="1335825" y="6409"/>
                  </a:lnTo>
                  <a:lnTo>
                    <a:pt x="1335825" y="12178"/>
                  </a:lnTo>
                  <a:lnTo>
                    <a:pt x="1335825" y="17947"/>
                  </a:lnTo>
                  <a:lnTo>
                    <a:pt x="1331348" y="21766"/>
                  </a:lnTo>
                  <a:lnTo>
                    <a:pt x="1325619" y="21766"/>
                  </a:lnTo>
                  <a:lnTo>
                    <a:pt x="1265691" y="21766"/>
                  </a:lnTo>
                  <a:lnTo>
                    <a:pt x="1260575" y="21766"/>
                  </a:lnTo>
                  <a:lnTo>
                    <a:pt x="1256125" y="17306"/>
                  </a:lnTo>
                  <a:lnTo>
                    <a:pt x="1256125" y="12178"/>
                  </a:lnTo>
                  <a:lnTo>
                    <a:pt x="1256125" y="6409"/>
                  </a:lnTo>
                  <a:lnTo>
                    <a:pt x="1260575" y="1922"/>
                  </a:lnTo>
                  <a:lnTo>
                    <a:pt x="1266330" y="1922"/>
                  </a:lnTo>
                  <a:close/>
                </a:path>
                <a:path w="1863089" h="23495">
                  <a:moveTo>
                    <a:pt x="1405959" y="2563"/>
                  </a:moveTo>
                  <a:lnTo>
                    <a:pt x="1465887" y="2563"/>
                  </a:lnTo>
                  <a:lnTo>
                    <a:pt x="1471004" y="2563"/>
                  </a:lnTo>
                  <a:lnTo>
                    <a:pt x="1475454" y="6409"/>
                  </a:lnTo>
                  <a:lnTo>
                    <a:pt x="1475454" y="12178"/>
                  </a:lnTo>
                  <a:lnTo>
                    <a:pt x="1475454" y="17947"/>
                  </a:lnTo>
                  <a:lnTo>
                    <a:pt x="1471004" y="22407"/>
                  </a:lnTo>
                  <a:lnTo>
                    <a:pt x="1465248" y="22407"/>
                  </a:lnTo>
                  <a:lnTo>
                    <a:pt x="1405319" y="22407"/>
                  </a:lnTo>
                  <a:lnTo>
                    <a:pt x="1400230" y="22407"/>
                  </a:lnTo>
                  <a:lnTo>
                    <a:pt x="1395753" y="17947"/>
                  </a:lnTo>
                  <a:lnTo>
                    <a:pt x="1395753" y="12178"/>
                  </a:lnTo>
                  <a:lnTo>
                    <a:pt x="1395753" y="6409"/>
                  </a:lnTo>
                  <a:lnTo>
                    <a:pt x="1400230" y="2563"/>
                  </a:lnTo>
                  <a:lnTo>
                    <a:pt x="1405959" y="2563"/>
                  </a:lnTo>
                  <a:close/>
                </a:path>
                <a:path w="1863089" h="23495">
                  <a:moveTo>
                    <a:pt x="1545588" y="2563"/>
                  </a:moveTo>
                  <a:lnTo>
                    <a:pt x="1604903" y="2563"/>
                  </a:lnTo>
                  <a:lnTo>
                    <a:pt x="1610632" y="2563"/>
                  </a:lnTo>
                  <a:lnTo>
                    <a:pt x="1615109" y="7050"/>
                  </a:lnTo>
                  <a:lnTo>
                    <a:pt x="1615109" y="12178"/>
                  </a:lnTo>
                  <a:lnTo>
                    <a:pt x="1615109" y="17947"/>
                  </a:lnTo>
                  <a:lnTo>
                    <a:pt x="1610632" y="22407"/>
                  </a:lnTo>
                  <a:lnTo>
                    <a:pt x="1604903" y="22407"/>
                  </a:lnTo>
                  <a:lnTo>
                    <a:pt x="1544975" y="22407"/>
                  </a:lnTo>
                  <a:lnTo>
                    <a:pt x="1539859" y="22407"/>
                  </a:lnTo>
                  <a:lnTo>
                    <a:pt x="1535409" y="17947"/>
                  </a:lnTo>
                  <a:lnTo>
                    <a:pt x="1535409" y="12178"/>
                  </a:lnTo>
                  <a:lnTo>
                    <a:pt x="1535409" y="7050"/>
                  </a:lnTo>
                  <a:lnTo>
                    <a:pt x="1539859" y="2563"/>
                  </a:lnTo>
                  <a:lnTo>
                    <a:pt x="1545588" y="2563"/>
                  </a:lnTo>
                  <a:close/>
                </a:path>
                <a:path w="1863089" h="23495">
                  <a:moveTo>
                    <a:pt x="1685243" y="2563"/>
                  </a:moveTo>
                  <a:lnTo>
                    <a:pt x="1744532" y="2563"/>
                  </a:lnTo>
                  <a:lnTo>
                    <a:pt x="1750288" y="2563"/>
                  </a:lnTo>
                  <a:lnTo>
                    <a:pt x="1754738" y="7050"/>
                  </a:lnTo>
                  <a:lnTo>
                    <a:pt x="1754738" y="12819"/>
                  </a:lnTo>
                  <a:lnTo>
                    <a:pt x="1754738" y="18588"/>
                  </a:lnTo>
                  <a:lnTo>
                    <a:pt x="1750288" y="22407"/>
                  </a:lnTo>
                  <a:lnTo>
                    <a:pt x="1744532" y="22407"/>
                  </a:lnTo>
                  <a:lnTo>
                    <a:pt x="1684603" y="22407"/>
                  </a:lnTo>
                  <a:lnTo>
                    <a:pt x="1679487" y="22407"/>
                  </a:lnTo>
                  <a:lnTo>
                    <a:pt x="1675037" y="17947"/>
                  </a:lnTo>
                  <a:lnTo>
                    <a:pt x="1675037" y="12819"/>
                  </a:lnTo>
                  <a:lnTo>
                    <a:pt x="1675037" y="7050"/>
                  </a:lnTo>
                  <a:lnTo>
                    <a:pt x="1679487" y="2563"/>
                  </a:lnTo>
                  <a:lnTo>
                    <a:pt x="1685243" y="2563"/>
                  </a:lnTo>
                  <a:close/>
                </a:path>
                <a:path w="1863089" h="23495">
                  <a:moveTo>
                    <a:pt x="1824232" y="2563"/>
                  </a:moveTo>
                  <a:lnTo>
                    <a:pt x="1852291" y="2563"/>
                  </a:lnTo>
                  <a:lnTo>
                    <a:pt x="1858047" y="2563"/>
                  </a:lnTo>
                  <a:lnTo>
                    <a:pt x="1862497" y="7050"/>
                  </a:lnTo>
                  <a:lnTo>
                    <a:pt x="1862497" y="12819"/>
                  </a:lnTo>
                  <a:lnTo>
                    <a:pt x="1862497" y="18588"/>
                  </a:lnTo>
                  <a:lnTo>
                    <a:pt x="1858047" y="23048"/>
                  </a:lnTo>
                  <a:lnTo>
                    <a:pt x="1852291" y="23048"/>
                  </a:lnTo>
                  <a:lnTo>
                    <a:pt x="1824232" y="23048"/>
                  </a:lnTo>
                  <a:lnTo>
                    <a:pt x="1819143" y="23048"/>
                  </a:lnTo>
                  <a:lnTo>
                    <a:pt x="1814026" y="18588"/>
                  </a:lnTo>
                  <a:lnTo>
                    <a:pt x="1814026" y="12819"/>
                  </a:lnTo>
                  <a:lnTo>
                    <a:pt x="1814026" y="7050"/>
                  </a:lnTo>
                  <a:lnTo>
                    <a:pt x="1819143" y="2563"/>
                  </a:lnTo>
                  <a:lnTo>
                    <a:pt x="1824232" y="2563"/>
                  </a:lnTo>
                  <a:close/>
                </a:path>
              </a:pathLst>
            </a:custGeom>
            <a:ln w="37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3288" y="4400391"/>
              <a:ext cx="967740" cy="368935"/>
            </a:xfrm>
            <a:custGeom>
              <a:avLst/>
              <a:gdLst/>
              <a:ahLst/>
              <a:cxnLst/>
              <a:rect l="l" t="t" r="r" b="b"/>
              <a:pathLst>
                <a:path w="967740" h="368935">
                  <a:moveTo>
                    <a:pt x="967274" y="0"/>
                  </a:moveTo>
                  <a:lnTo>
                    <a:pt x="0" y="0"/>
                  </a:lnTo>
                  <a:lnTo>
                    <a:pt x="0" y="368830"/>
                  </a:lnTo>
                  <a:lnTo>
                    <a:pt x="967274" y="368830"/>
                  </a:lnTo>
                  <a:lnTo>
                    <a:pt x="967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5104" y="4366990"/>
            <a:ext cx="70294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-20" dirty="0">
                <a:latin typeface="Times New Roman"/>
                <a:cs typeface="Times New Roman"/>
              </a:rPr>
              <a:t>r</a:t>
            </a:r>
            <a:r>
              <a:rPr sz="1700" spc="-10" dirty="0">
                <a:latin typeface="Times New Roman"/>
                <a:cs typeface="Times New Roman"/>
              </a:rPr>
              <a:t>a</a:t>
            </a:r>
            <a:r>
              <a:rPr sz="1700" dirty="0">
                <a:latin typeface="Times New Roman"/>
                <a:cs typeface="Times New Roman"/>
              </a:rPr>
              <a:t>d</a:t>
            </a:r>
            <a:r>
              <a:rPr sz="1700" spc="-25" dirty="0">
                <a:latin typeface="Times New Roman"/>
                <a:cs typeface="Times New Roman"/>
              </a:rPr>
              <a:t>i</a:t>
            </a:r>
            <a:r>
              <a:rPr sz="1700" spc="-5" dirty="0">
                <a:latin typeface="Times New Roman"/>
                <a:cs typeface="Times New Roman"/>
              </a:rPr>
              <a:t>u</a:t>
            </a:r>
            <a:r>
              <a:rPr sz="1700" spc="-10" dirty="0">
                <a:latin typeface="Times New Roman"/>
                <a:cs typeface="Times New Roman"/>
              </a:rPr>
              <a:t>sX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001" y="991539"/>
            <a:ext cx="8079120" cy="329280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46304" y="4741743"/>
            <a:ext cx="1158875" cy="1925955"/>
            <a:chOff x="146304" y="4741743"/>
            <a:chExt cx="1158875" cy="1925955"/>
          </a:xfrm>
        </p:grpSpPr>
        <p:sp>
          <p:nvSpPr>
            <p:cNvPr id="21" name="object 21"/>
            <p:cNvSpPr/>
            <p:nvPr/>
          </p:nvSpPr>
          <p:spPr>
            <a:xfrm>
              <a:off x="1039637" y="4743608"/>
              <a:ext cx="263525" cy="691515"/>
            </a:xfrm>
            <a:custGeom>
              <a:avLst/>
              <a:gdLst/>
              <a:ahLst/>
              <a:cxnLst/>
              <a:rect l="l" t="t" r="r" b="b"/>
              <a:pathLst>
                <a:path w="263525" h="691514">
                  <a:moveTo>
                    <a:pt x="112235" y="564141"/>
                  </a:moveTo>
                  <a:lnTo>
                    <a:pt x="238487" y="690922"/>
                  </a:lnTo>
                  <a:lnTo>
                    <a:pt x="250605" y="604470"/>
                  </a:lnTo>
                  <a:lnTo>
                    <a:pt x="202141" y="604470"/>
                  </a:lnTo>
                  <a:lnTo>
                    <a:pt x="194494" y="601265"/>
                  </a:lnTo>
                  <a:lnTo>
                    <a:pt x="191936" y="594241"/>
                  </a:lnTo>
                  <a:lnTo>
                    <a:pt x="189028" y="585413"/>
                  </a:lnTo>
                  <a:lnTo>
                    <a:pt x="112235" y="564141"/>
                  </a:lnTo>
                  <a:close/>
                </a:path>
                <a:path w="263525" h="691514">
                  <a:moveTo>
                    <a:pt x="189028" y="585413"/>
                  </a:moveTo>
                  <a:lnTo>
                    <a:pt x="191936" y="594241"/>
                  </a:lnTo>
                  <a:lnTo>
                    <a:pt x="194494" y="601265"/>
                  </a:lnTo>
                  <a:lnTo>
                    <a:pt x="202141" y="604470"/>
                  </a:lnTo>
                  <a:lnTo>
                    <a:pt x="209149" y="602547"/>
                  </a:lnTo>
                  <a:lnTo>
                    <a:pt x="215518" y="599983"/>
                  </a:lnTo>
                  <a:lnTo>
                    <a:pt x="219355" y="592318"/>
                  </a:lnTo>
                  <a:lnTo>
                    <a:pt x="218657" y="589754"/>
                  </a:lnTo>
                  <a:lnTo>
                    <a:pt x="204699" y="589754"/>
                  </a:lnTo>
                  <a:lnTo>
                    <a:pt x="189028" y="585413"/>
                  </a:lnTo>
                  <a:close/>
                </a:path>
                <a:path w="263525" h="691514">
                  <a:moveTo>
                    <a:pt x="263349" y="513557"/>
                  </a:moveTo>
                  <a:lnTo>
                    <a:pt x="214646" y="576831"/>
                  </a:lnTo>
                  <a:lnTo>
                    <a:pt x="217476" y="585413"/>
                  </a:lnTo>
                  <a:lnTo>
                    <a:pt x="219355" y="592318"/>
                  </a:lnTo>
                  <a:lnTo>
                    <a:pt x="215518" y="599983"/>
                  </a:lnTo>
                  <a:lnTo>
                    <a:pt x="209149" y="602547"/>
                  </a:lnTo>
                  <a:lnTo>
                    <a:pt x="202141" y="604470"/>
                  </a:lnTo>
                  <a:lnTo>
                    <a:pt x="250605" y="604470"/>
                  </a:lnTo>
                  <a:lnTo>
                    <a:pt x="263349" y="513557"/>
                  </a:lnTo>
                  <a:close/>
                </a:path>
                <a:path w="263525" h="691514">
                  <a:moveTo>
                    <a:pt x="17853" y="0"/>
                  </a:moveTo>
                  <a:lnTo>
                    <a:pt x="10845" y="2563"/>
                  </a:lnTo>
                  <a:lnTo>
                    <a:pt x="3837" y="4486"/>
                  </a:lnTo>
                  <a:lnTo>
                    <a:pt x="0" y="12178"/>
                  </a:lnTo>
                  <a:lnTo>
                    <a:pt x="2558" y="19202"/>
                  </a:lnTo>
                  <a:lnTo>
                    <a:pt x="189028" y="585413"/>
                  </a:lnTo>
                  <a:lnTo>
                    <a:pt x="204699" y="589754"/>
                  </a:lnTo>
                  <a:lnTo>
                    <a:pt x="214646" y="576831"/>
                  </a:lnTo>
                  <a:lnTo>
                    <a:pt x="27419" y="10896"/>
                  </a:lnTo>
                  <a:lnTo>
                    <a:pt x="24888" y="3845"/>
                  </a:lnTo>
                  <a:lnTo>
                    <a:pt x="17853" y="0"/>
                  </a:lnTo>
                  <a:close/>
                </a:path>
                <a:path w="263525" h="691514">
                  <a:moveTo>
                    <a:pt x="214646" y="576831"/>
                  </a:moveTo>
                  <a:lnTo>
                    <a:pt x="204699" y="589754"/>
                  </a:lnTo>
                  <a:lnTo>
                    <a:pt x="218657" y="589754"/>
                  </a:lnTo>
                  <a:lnTo>
                    <a:pt x="217437" y="585267"/>
                  </a:lnTo>
                  <a:lnTo>
                    <a:pt x="214646" y="5768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9637" y="4743608"/>
              <a:ext cx="263525" cy="691515"/>
            </a:xfrm>
            <a:custGeom>
              <a:avLst/>
              <a:gdLst/>
              <a:ahLst/>
              <a:cxnLst/>
              <a:rect l="l" t="t" r="r" b="b"/>
              <a:pathLst>
                <a:path w="263525" h="691514">
                  <a:moveTo>
                    <a:pt x="27419" y="10896"/>
                  </a:moveTo>
                  <a:lnTo>
                    <a:pt x="217437" y="585267"/>
                  </a:lnTo>
                  <a:lnTo>
                    <a:pt x="219355" y="592318"/>
                  </a:lnTo>
                  <a:lnTo>
                    <a:pt x="215518" y="599983"/>
                  </a:lnTo>
                  <a:lnTo>
                    <a:pt x="209149" y="602547"/>
                  </a:lnTo>
                  <a:lnTo>
                    <a:pt x="202141" y="604470"/>
                  </a:lnTo>
                  <a:lnTo>
                    <a:pt x="194494" y="601265"/>
                  </a:lnTo>
                  <a:lnTo>
                    <a:pt x="191936" y="594241"/>
                  </a:lnTo>
                  <a:lnTo>
                    <a:pt x="2558" y="19202"/>
                  </a:lnTo>
                  <a:lnTo>
                    <a:pt x="0" y="12178"/>
                  </a:lnTo>
                  <a:lnTo>
                    <a:pt x="3837" y="4486"/>
                  </a:lnTo>
                  <a:lnTo>
                    <a:pt x="10845" y="2563"/>
                  </a:lnTo>
                  <a:lnTo>
                    <a:pt x="17853" y="0"/>
                  </a:lnTo>
                  <a:lnTo>
                    <a:pt x="24888" y="3845"/>
                  </a:lnTo>
                  <a:lnTo>
                    <a:pt x="27419" y="10896"/>
                  </a:lnTo>
                  <a:close/>
                </a:path>
                <a:path w="263525" h="691514">
                  <a:moveTo>
                    <a:pt x="204699" y="589754"/>
                  </a:moveTo>
                  <a:lnTo>
                    <a:pt x="263349" y="513557"/>
                  </a:lnTo>
                  <a:lnTo>
                    <a:pt x="238487" y="690922"/>
                  </a:lnTo>
                  <a:lnTo>
                    <a:pt x="112235" y="564141"/>
                  </a:lnTo>
                  <a:lnTo>
                    <a:pt x="204699" y="589754"/>
                  </a:lnTo>
                  <a:close/>
                </a:path>
              </a:pathLst>
            </a:custGeom>
            <a:ln w="37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43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616" y="0"/>
            <a:ext cx="10287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70" dirty="0">
                <a:solidFill>
                  <a:srgbClr val="696363"/>
                </a:solidFill>
                <a:latin typeface="Franklin Gothic Medium"/>
                <a:cs typeface="Franklin Gothic Medium"/>
              </a:rPr>
              <a:t>A</a:t>
            </a:r>
            <a:r>
              <a:rPr sz="6000" spc="-245" dirty="0">
                <a:solidFill>
                  <a:srgbClr val="696363"/>
                </a:solidFill>
                <a:latin typeface="Franklin Gothic Medium"/>
                <a:cs typeface="Franklin Gothic Medium"/>
              </a:rPr>
              <a:t>r</a:t>
            </a:r>
            <a:r>
              <a:rPr sz="6000" dirty="0">
                <a:solidFill>
                  <a:srgbClr val="696363"/>
                </a:solidFill>
                <a:latin typeface="Franklin Gothic Medium"/>
                <a:cs typeface="Franklin Gothic Medium"/>
              </a:rPr>
              <a:t>c</a:t>
            </a:r>
            <a:endParaRPr sz="6000">
              <a:latin typeface="Franklin Gothic Medium"/>
              <a:cs typeface="Franklin Gothic Mediu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6304" y="2056947"/>
            <a:ext cx="8812530" cy="4610735"/>
            <a:chOff x="146304" y="2056947"/>
            <a:chExt cx="8812530" cy="4610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578" y="2056947"/>
              <a:ext cx="8767030" cy="43070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96021" y="1578338"/>
            <a:ext cx="119126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5" dirty="0">
                <a:latin typeface="Times New Roman"/>
                <a:cs typeface="Times New Roman"/>
              </a:rPr>
              <a:t>(centerX,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centerY)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06209" y="350480"/>
            <a:ext cx="3060700" cy="1437005"/>
            <a:chOff x="2806209" y="350480"/>
            <a:chExt cx="3060700" cy="1437005"/>
          </a:xfrm>
        </p:grpSpPr>
        <p:sp>
          <p:nvSpPr>
            <p:cNvPr id="8" name="object 8"/>
            <p:cNvSpPr/>
            <p:nvPr/>
          </p:nvSpPr>
          <p:spPr>
            <a:xfrm>
              <a:off x="2967495" y="563749"/>
              <a:ext cx="2619375" cy="1181735"/>
            </a:xfrm>
            <a:custGeom>
              <a:avLst/>
              <a:gdLst/>
              <a:ahLst/>
              <a:cxnLst/>
              <a:rect l="l" t="t" r="r" b="b"/>
              <a:pathLst>
                <a:path w="2619375" h="1181735">
                  <a:moveTo>
                    <a:pt x="1309841" y="0"/>
                  </a:moveTo>
                  <a:lnTo>
                    <a:pt x="1244463" y="723"/>
                  </a:lnTo>
                  <a:lnTo>
                    <a:pt x="1179915" y="2872"/>
                  </a:lnTo>
                  <a:lnTo>
                    <a:pt x="1116272" y="6413"/>
                  </a:lnTo>
                  <a:lnTo>
                    <a:pt x="1053609" y="11310"/>
                  </a:lnTo>
                  <a:lnTo>
                    <a:pt x="992002" y="17530"/>
                  </a:lnTo>
                  <a:lnTo>
                    <a:pt x="931525" y="25040"/>
                  </a:lnTo>
                  <a:lnTo>
                    <a:pt x="872253" y="33806"/>
                  </a:lnTo>
                  <a:lnTo>
                    <a:pt x="814261" y="43792"/>
                  </a:lnTo>
                  <a:lnTo>
                    <a:pt x="757625" y="54966"/>
                  </a:lnTo>
                  <a:lnTo>
                    <a:pt x="702419" y="67294"/>
                  </a:lnTo>
                  <a:lnTo>
                    <a:pt x="648718" y="80740"/>
                  </a:lnTo>
                  <a:lnTo>
                    <a:pt x="596598" y="95273"/>
                  </a:lnTo>
                  <a:lnTo>
                    <a:pt x="546133" y="110857"/>
                  </a:lnTo>
                  <a:lnTo>
                    <a:pt x="497399" y="127459"/>
                  </a:lnTo>
                  <a:lnTo>
                    <a:pt x="450470" y="145044"/>
                  </a:lnTo>
                  <a:lnTo>
                    <a:pt x="405421" y="163579"/>
                  </a:lnTo>
                  <a:lnTo>
                    <a:pt x="362328" y="183029"/>
                  </a:lnTo>
                  <a:lnTo>
                    <a:pt x="321266" y="203362"/>
                  </a:lnTo>
                  <a:lnTo>
                    <a:pt x="282309" y="224542"/>
                  </a:lnTo>
                  <a:lnTo>
                    <a:pt x="245532" y="246536"/>
                  </a:lnTo>
                  <a:lnTo>
                    <a:pt x="211011" y="269310"/>
                  </a:lnTo>
                  <a:lnTo>
                    <a:pt x="178821" y="292830"/>
                  </a:lnTo>
                  <a:lnTo>
                    <a:pt x="149036" y="317062"/>
                  </a:lnTo>
                  <a:lnTo>
                    <a:pt x="96983" y="367526"/>
                  </a:lnTo>
                  <a:lnTo>
                    <a:pt x="55453" y="420431"/>
                  </a:lnTo>
                  <a:lnTo>
                    <a:pt x="25046" y="475504"/>
                  </a:lnTo>
                  <a:lnTo>
                    <a:pt x="6361" y="532474"/>
                  </a:lnTo>
                  <a:lnTo>
                    <a:pt x="0" y="591070"/>
                  </a:lnTo>
                  <a:lnTo>
                    <a:pt x="1602" y="620551"/>
                  </a:lnTo>
                  <a:lnTo>
                    <a:pt x="14201" y="678355"/>
                  </a:lnTo>
                  <a:lnTo>
                    <a:pt x="38822" y="734391"/>
                  </a:lnTo>
                  <a:lnTo>
                    <a:pt x="74865" y="788386"/>
                  </a:lnTo>
                  <a:lnTo>
                    <a:pt x="121732" y="840071"/>
                  </a:lnTo>
                  <a:lnTo>
                    <a:pt x="178821" y="889176"/>
                  </a:lnTo>
                  <a:lnTo>
                    <a:pt x="211011" y="912676"/>
                  </a:lnTo>
                  <a:lnTo>
                    <a:pt x="245532" y="935430"/>
                  </a:lnTo>
                  <a:lnTo>
                    <a:pt x="282309" y="957403"/>
                  </a:lnTo>
                  <a:lnTo>
                    <a:pt x="321266" y="978562"/>
                  </a:lnTo>
                  <a:lnTo>
                    <a:pt x="362328" y="998873"/>
                  </a:lnTo>
                  <a:lnTo>
                    <a:pt x="405421" y="1018302"/>
                  </a:lnTo>
                  <a:lnTo>
                    <a:pt x="450470" y="1036816"/>
                  </a:lnTo>
                  <a:lnTo>
                    <a:pt x="497399" y="1054380"/>
                  </a:lnTo>
                  <a:lnTo>
                    <a:pt x="546133" y="1070961"/>
                  </a:lnTo>
                  <a:lnTo>
                    <a:pt x="596598" y="1086525"/>
                  </a:lnTo>
                  <a:lnTo>
                    <a:pt x="648718" y="1101038"/>
                  </a:lnTo>
                  <a:lnTo>
                    <a:pt x="702419" y="1114466"/>
                  </a:lnTo>
                  <a:lnTo>
                    <a:pt x="757625" y="1126776"/>
                  </a:lnTo>
                  <a:lnTo>
                    <a:pt x="814261" y="1137934"/>
                  </a:lnTo>
                  <a:lnTo>
                    <a:pt x="872253" y="1147906"/>
                  </a:lnTo>
                  <a:lnTo>
                    <a:pt x="931525" y="1156657"/>
                  </a:lnTo>
                  <a:lnTo>
                    <a:pt x="992002" y="1164156"/>
                  </a:lnTo>
                  <a:lnTo>
                    <a:pt x="1053609" y="1170366"/>
                  </a:lnTo>
                  <a:lnTo>
                    <a:pt x="1116272" y="1175256"/>
                  </a:lnTo>
                  <a:lnTo>
                    <a:pt x="1179915" y="1178790"/>
                  </a:lnTo>
                  <a:lnTo>
                    <a:pt x="1244463" y="1180935"/>
                  </a:lnTo>
                  <a:lnTo>
                    <a:pt x="1309841" y="1181658"/>
                  </a:lnTo>
                  <a:lnTo>
                    <a:pt x="1375220" y="1180935"/>
                  </a:lnTo>
                  <a:lnTo>
                    <a:pt x="1439766" y="1178790"/>
                  </a:lnTo>
                  <a:lnTo>
                    <a:pt x="1503405" y="1175256"/>
                  </a:lnTo>
                  <a:lnTo>
                    <a:pt x="1566062" y="1170366"/>
                  </a:lnTo>
                  <a:lnTo>
                    <a:pt x="1627661" y="1164156"/>
                  </a:lnTo>
                  <a:lnTo>
                    <a:pt x="1688129" y="1156657"/>
                  </a:lnTo>
                  <a:lnTo>
                    <a:pt x="1747389" y="1147906"/>
                  </a:lnTo>
                  <a:lnTo>
                    <a:pt x="1805368" y="1137934"/>
                  </a:lnTo>
                  <a:lnTo>
                    <a:pt x="1861991" y="1126776"/>
                  </a:lnTo>
                  <a:lnTo>
                    <a:pt x="1917182" y="1114466"/>
                  </a:lnTo>
                  <a:lnTo>
                    <a:pt x="1970866" y="1101038"/>
                  </a:lnTo>
                  <a:lnTo>
                    <a:pt x="2022969" y="1086525"/>
                  </a:lnTo>
                  <a:lnTo>
                    <a:pt x="2073417" y="1070961"/>
                  </a:lnTo>
                  <a:lnTo>
                    <a:pt x="2122133" y="1054380"/>
                  </a:lnTo>
                  <a:lnTo>
                    <a:pt x="2169043" y="1036816"/>
                  </a:lnTo>
                  <a:lnTo>
                    <a:pt x="2214073" y="1018302"/>
                  </a:lnTo>
                  <a:lnTo>
                    <a:pt x="2257147" y="998873"/>
                  </a:lnTo>
                  <a:lnTo>
                    <a:pt x="2298190" y="978562"/>
                  </a:lnTo>
                  <a:lnTo>
                    <a:pt x="2337128" y="957403"/>
                  </a:lnTo>
                  <a:lnTo>
                    <a:pt x="2373886" y="935430"/>
                  </a:lnTo>
                  <a:lnTo>
                    <a:pt x="2408389" y="912676"/>
                  </a:lnTo>
                  <a:lnTo>
                    <a:pt x="2440562" y="889176"/>
                  </a:lnTo>
                  <a:lnTo>
                    <a:pt x="2470330" y="864963"/>
                  </a:lnTo>
                  <a:lnTo>
                    <a:pt x="2522352" y="814534"/>
                  </a:lnTo>
                  <a:lnTo>
                    <a:pt x="2563857" y="761660"/>
                  </a:lnTo>
                  <a:lnTo>
                    <a:pt x="2594244" y="706611"/>
                  </a:lnTo>
                  <a:lnTo>
                    <a:pt x="2612916" y="649658"/>
                  </a:lnTo>
                  <a:lnTo>
                    <a:pt x="2619273" y="591070"/>
                  </a:lnTo>
                  <a:lnTo>
                    <a:pt x="2617672" y="561586"/>
                  </a:lnTo>
                  <a:lnTo>
                    <a:pt x="2605082" y="503769"/>
                  </a:lnTo>
                  <a:lnTo>
                    <a:pt x="2580478" y="447713"/>
                  </a:lnTo>
                  <a:lnTo>
                    <a:pt x="2544457" y="393691"/>
                  </a:lnTo>
                  <a:lnTo>
                    <a:pt x="2497619" y="341972"/>
                  </a:lnTo>
                  <a:lnTo>
                    <a:pt x="2440562" y="292830"/>
                  </a:lnTo>
                  <a:lnTo>
                    <a:pt x="2408389" y="269310"/>
                  </a:lnTo>
                  <a:lnTo>
                    <a:pt x="2373886" y="246536"/>
                  </a:lnTo>
                  <a:lnTo>
                    <a:pt x="2337128" y="224542"/>
                  </a:lnTo>
                  <a:lnTo>
                    <a:pt x="2298190" y="203362"/>
                  </a:lnTo>
                  <a:lnTo>
                    <a:pt x="2257147" y="183029"/>
                  </a:lnTo>
                  <a:lnTo>
                    <a:pt x="2214073" y="163579"/>
                  </a:lnTo>
                  <a:lnTo>
                    <a:pt x="2169043" y="145044"/>
                  </a:lnTo>
                  <a:lnTo>
                    <a:pt x="2122133" y="127459"/>
                  </a:lnTo>
                  <a:lnTo>
                    <a:pt x="2073417" y="110857"/>
                  </a:lnTo>
                  <a:lnTo>
                    <a:pt x="2022969" y="95273"/>
                  </a:lnTo>
                  <a:lnTo>
                    <a:pt x="1970866" y="80740"/>
                  </a:lnTo>
                  <a:lnTo>
                    <a:pt x="1917182" y="67294"/>
                  </a:lnTo>
                  <a:lnTo>
                    <a:pt x="1861991" y="54966"/>
                  </a:lnTo>
                  <a:lnTo>
                    <a:pt x="1805368" y="43792"/>
                  </a:lnTo>
                  <a:lnTo>
                    <a:pt x="1747389" y="33806"/>
                  </a:lnTo>
                  <a:lnTo>
                    <a:pt x="1688129" y="25040"/>
                  </a:lnTo>
                  <a:lnTo>
                    <a:pt x="1627661" y="17530"/>
                  </a:lnTo>
                  <a:lnTo>
                    <a:pt x="1566062" y="11310"/>
                  </a:lnTo>
                  <a:lnTo>
                    <a:pt x="1503405" y="6413"/>
                  </a:lnTo>
                  <a:lnTo>
                    <a:pt x="1439766" y="2872"/>
                  </a:lnTo>
                  <a:lnTo>
                    <a:pt x="1375220" y="723"/>
                  </a:lnTo>
                  <a:lnTo>
                    <a:pt x="1309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61436" y="556711"/>
              <a:ext cx="2633345" cy="1196340"/>
            </a:xfrm>
            <a:custGeom>
              <a:avLst/>
              <a:gdLst/>
              <a:ahLst/>
              <a:cxnLst/>
              <a:rect l="l" t="t" r="r" b="b"/>
              <a:pathLst>
                <a:path w="2633345" h="1196339">
                  <a:moveTo>
                    <a:pt x="1383495" y="469"/>
                  </a:moveTo>
                  <a:lnTo>
                    <a:pt x="1379287" y="469"/>
                  </a:lnTo>
                  <a:lnTo>
                    <a:pt x="1376034" y="3753"/>
                  </a:lnTo>
                  <a:lnTo>
                    <a:pt x="1376034" y="11729"/>
                  </a:lnTo>
                  <a:lnTo>
                    <a:pt x="1378820" y="15014"/>
                  </a:lnTo>
                  <a:lnTo>
                    <a:pt x="1383028" y="15014"/>
                  </a:lnTo>
                  <a:lnTo>
                    <a:pt x="1424033" y="16871"/>
                  </a:lnTo>
                  <a:lnTo>
                    <a:pt x="1428241" y="16871"/>
                  </a:lnTo>
                  <a:lnTo>
                    <a:pt x="1431494" y="13606"/>
                  </a:lnTo>
                  <a:lnTo>
                    <a:pt x="1431494" y="9853"/>
                  </a:lnTo>
                  <a:lnTo>
                    <a:pt x="1431962" y="5630"/>
                  </a:lnTo>
                  <a:lnTo>
                    <a:pt x="1428708" y="2345"/>
                  </a:lnTo>
                  <a:lnTo>
                    <a:pt x="1424501" y="1876"/>
                  </a:lnTo>
                  <a:lnTo>
                    <a:pt x="1383495" y="469"/>
                  </a:lnTo>
                  <a:close/>
                </a:path>
                <a:path w="2633345" h="1196339">
                  <a:moveTo>
                    <a:pt x="1324763" y="0"/>
                  </a:moveTo>
                  <a:lnTo>
                    <a:pt x="1321023" y="0"/>
                  </a:lnTo>
                  <a:lnTo>
                    <a:pt x="1317769" y="3284"/>
                  </a:lnTo>
                  <a:lnTo>
                    <a:pt x="1317769" y="11260"/>
                  </a:lnTo>
                  <a:lnTo>
                    <a:pt x="1320555" y="14545"/>
                  </a:lnTo>
                  <a:lnTo>
                    <a:pt x="1324763" y="14545"/>
                  </a:lnTo>
                  <a:lnTo>
                    <a:pt x="1368573" y="15014"/>
                  </a:lnTo>
                  <a:lnTo>
                    <a:pt x="1372762" y="15014"/>
                  </a:lnTo>
                  <a:lnTo>
                    <a:pt x="1376034" y="12199"/>
                  </a:lnTo>
                  <a:lnTo>
                    <a:pt x="1376034" y="3753"/>
                  </a:lnTo>
                  <a:lnTo>
                    <a:pt x="1372762" y="469"/>
                  </a:lnTo>
                  <a:lnTo>
                    <a:pt x="1368573" y="469"/>
                  </a:lnTo>
                  <a:lnTo>
                    <a:pt x="1324763" y="0"/>
                  </a:lnTo>
                  <a:close/>
                </a:path>
                <a:path w="2633345" h="1196339">
                  <a:moveTo>
                    <a:pt x="1270686" y="469"/>
                  </a:moveTo>
                  <a:lnTo>
                    <a:pt x="1248303" y="469"/>
                  </a:lnTo>
                  <a:lnTo>
                    <a:pt x="1222668" y="1407"/>
                  </a:lnTo>
                  <a:lnTo>
                    <a:pt x="1218479" y="1876"/>
                  </a:lnTo>
                  <a:lnTo>
                    <a:pt x="1215674" y="5161"/>
                  </a:lnTo>
                  <a:lnTo>
                    <a:pt x="1215674" y="13137"/>
                  </a:lnTo>
                  <a:lnTo>
                    <a:pt x="1219414" y="16402"/>
                  </a:lnTo>
                  <a:lnTo>
                    <a:pt x="1223135" y="16402"/>
                  </a:lnTo>
                  <a:lnTo>
                    <a:pt x="1248303" y="15014"/>
                  </a:lnTo>
                  <a:lnTo>
                    <a:pt x="1270686" y="15014"/>
                  </a:lnTo>
                  <a:lnTo>
                    <a:pt x="1273939" y="11729"/>
                  </a:lnTo>
                  <a:lnTo>
                    <a:pt x="1273939" y="3753"/>
                  </a:lnTo>
                  <a:lnTo>
                    <a:pt x="1270686" y="469"/>
                  </a:lnTo>
                  <a:close/>
                </a:path>
                <a:path w="2633345" h="1196339">
                  <a:moveTo>
                    <a:pt x="1168123" y="3753"/>
                  </a:moveTo>
                  <a:lnTo>
                    <a:pt x="1164403" y="3753"/>
                  </a:lnTo>
                  <a:lnTo>
                    <a:pt x="1120592" y="6568"/>
                  </a:lnTo>
                  <a:lnTo>
                    <a:pt x="1116384" y="6568"/>
                  </a:lnTo>
                  <a:lnTo>
                    <a:pt x="1113598" y="9853"/>
                  </a:lnTo>
                  <a:lnTo>
                    <a:pt x="1113703" y="15014"/>
                  </a:lnTo>
                  <a:lnTo>
                    <a:pt x="1114066" y="18279"/>
                  </a:lnTo>
                  <a:lnTo>
                    <a:pt x="1117319" y="21094"/>
                  </a:lnTo>
                  <a:lnTo>
                    <a:pt x="1121527" y="21094"/>
                  </a:lnTo>
                  <a:lnTo>
                    <a:pt x="1165338" y="18748"/>
                  </a:lnTo>
                  <a:lnTo>
                    <a:pt x="1169058" y="18279"/>
                  </a:lnTo>
                  <a:lnTo>
                    <a:pt x="1172331" y="15014"/>
                  </a:lnTo>
                  <a:lnTo>
                    <a:pt x="1171863" y="10791"/>
                  </a:lnTo>
                  <a:lnTo>
                    <a:pt x="1171863" y="7037"/>
                  </a:lnTo>
                  <a:lnTo>
                    <a:pt x="1168123" y="3753"/>
                  </a:lnTo>
                  <a:close/>
                </a:path>
                <a:path w="2633345" h="1196339">
                  <a:moveTo>
                    <a:pt x="1066515" y="10791"/>
                  </a:moveTo>
                  <a:lnTo>
                    <a:pt x="1062327" y="10791"/>
                  </a:lnTo>
                  <a:lnTo>
                    <a:pt x="1051126" y="12199"/>
                  </a:lnTo>
                  <a:lnTo>
                    <a:pt x="1018497" y="15483"/>
                  </a:lnTo>
                  <a:lnTo>
                    <a:pt x="1014776" y="15933"/>
                  </a:lnTo>
                  <a:lnTo>
                    <a:pt x="1011971" y="19217"/>
                  </a:lnTo>
                  <a:lnTo>
                    <a:pt x="1011971" y="23440"/>
                  </a:lnTo>
                  <a:lnTo>
                    <a:pt x="1012438" y="27193"/>
                  </a:lnTo>
                  <a:lnTo>
                    <a:pt x="1016179" y="30478"/>
                  </a:lnTo>
                  <a:lnTo>
                    <a:pt x="1019899" y="30009"/>
                  </a:lnTo>
                  <a:lnTo>
                    <a:pt x="1052528" y="26724"/>
                  </a:lnTo>
                  <a:lnTo>
                    <a:pt x="1063710" y="25786"/>
                  </a:lnTo>
                  <a:lnTo>
                    <a:pt x="1067450" y="25317"/>
                  </a:lnTo>
                  <a:lnTo>
                    <a:pt x="1070703" y="21563"/>
                  </a:lnTo>
                  <a:lnTo>
                    <a:pt x="1070236" y="17809"/>
                  </a:lnTo>
                  <a:lnTo>
                    <a:pt x="1069768" y="13606"/>
                  </a:lnTo>
                  <a:lnTo>
                    <a:pt x="1066515" y="10791"/>
                  </a:lnTo>
                  <a:close/>
                </a:path>
                <a:path w="2633345" h="1196339">
                  <a:moveTo>
                    <a:pt x="964439" y="21563"/>
                  </a:moveTo>
                  <a:lnTo>
                    <a:pt x="925284" y="26724"/>
                  </a:lnTo>
                  <a:lnTo>
                    <a:pt x="916889" y="27663"/>
                  </a:lnTo>
                  <a:lnTo>
                    <a:pt x="913148" y="28601"/>
                  </a:lnTo>
                  <a:lnTo>
                    <a:pt x="910363" y="31885"/>
                  </a:lnTo>
                  <a:lnTo>
                    <a:pt x="910830" y="36089"/>
                  </a:lnTo>
                  <a:lnTo>
                    <a:pt x="911765" y="40311"/>
                  </a:lnTo>
                  <a:lnTo>
                    <a:pt x="915018" y="42657"/>
                  </a:lnTo>
                  <a:lnTo>
                    <a:pt x="919207" y="42188"/>
                  </a:lnTo>
                  <a:lnTo>
                    <a:pt x="927135" y="40781"/>
                  </a:lnTo>
                  <a:lnTo>
                    <a:pt x="966290" y="36089"/>
                  </a:lnTo>
                  <a:lnTo>
                    <a:pt x="969095" y="32355"/>
                  </a:lnTo>
                  <a:lnTo>
                    <a:pt x="968420" y="26724"/>
                  </a:lnTo>
                  <a:lnTo>
                    <a:pt x="968160" y="24378"/>
                  </a:lnTo>
                  <a:lnTo>
                    <a:pt x="964439" y="21563"/>
                  </a:lnTo>
                  <a:close/>
                </a:path>
                <a:path w="2633345" h="1196339">
                  <a:moveTo>
                    <a:pt x="863279" y="36089"/>
                  </a:moveTo>
                  <a:lnTo>
                    <a:pt x="859091" y="36558"/>
                  </a:lnTo>
                  <a:lnTo>
                    <a:pt x="816196" y="44065"/>
                  </a:lnTo>
                  <a:lnTo>
                    <a:pt x="812475" y="45003"/>
                  </a:lnTo>
                  <a:lnTo>
                    <a:pt x="809670" y="48757"/>
                  </a:lnTo>
                  <a:lnTo>
                    <a:pt x="810138" y="52980"/>
                  </a:lnTo>
                  <a:lnTo>
                    <a:pt x="811073" y="56714"/>
                  </a:lnTo>
                  <a:lnTo>
                    <a:pt x="814793" y="59529"/>
                  </a:lnTo>
                  <a:lnTo>
                    <a:pt x="818534" y="58590"/>
                  </a:lnTo>
                  <a:lnTo>
                    <a:pt x="861877" y="51103"/>
                  </a:lnTo>
                  <a:lnTo>
                    <a:pt x="865617" y="50634"/>
                  </a:lnTo>
                  <a:lnTo>
                    <a:pt x="868403" y="46411"/>
                  </a:lnTo>
                  <a:lnTo>
                    <a:pt x="867468" y="42657"/>
                  </a:lnTo>
                  <a:lnTo>
                    <a:pt x="867000" y="38435"/>
                  </a:lnTo>
                  <a:lnTo>
                    <a:pt x="863279" y="36089"/>
                  </a:lnTo>
                  <a:close/>
                </a:path>
                <a:path w="2633345" h="1196339">
                  <a:moveTo>
                    <a:pt x="762587" y="54837"/>
                  </a:moveTo>
                  <a:lnTo>
                    <a:pt x="758866" y="55775"/>
                  </a:lnTo>
                  <a:lnTo>
                    <a:pt x="746282" y="58121"/>
                  </a:lnTo>
                  <a:lnTo>
                    <a:pt x="711783" y="66098"/>
                  </a:lnTo>
                  <a:lnTo>
                    <a:pt x="709464" y="70320"/>
                  </a:lnTo>
                  <a:lnTo>
                    <a:pt x="711315" y="77808"/>
                  </a:lnTo>
                  <a:lnTo>
                    <a:pt x="715523" y="80623"/>
                  </a:lnTo>
                  <a:lnTo>
                    <a:pt x="719243" y="79685"/>
                  </a:lnTo>
                  <a:lnTo>
                    <a:pt x="761671" y="69851"/>
                  </a:lnTo>
                  <a:lnTo>
                    <a:pt x="765859" y="69382"/>
                  </a:lnTo>
                  <a:lnTo>
                    <a:pt x="768197" y="65159"/>
                  </a:lnTo>
                  <a:lnTo>
                    <a:pt x="767262" y="61406"/>
                  </a:lnTo>
                  <a:lnTo>
                    <a:pt x="766794" y="57652"/>
                  </a:lnTo>
                  <a:lnTo>
                    <a:pt x="762587" y="54837"/>
                  </a:lnTo>
                  <a:close/>
                </a:path>
                <a:path w="2633345" h="1196339">
                  <a:moveTo>
                    <a:pt x="662849" y="78277"/>
                  </a:moveTo>
                  <a:lnTo>
                    <a:pt x="659108" y="79216"/>
                  </a:lnTo>
                  <a:lnTo>
                    <a:pt x="634875" y="85784"/>
                  </a:lnTo>
                  <a:lnTo>
                    <a:pt x="616700" y="90945"/>
                  </a:lnTo>
                  <a:lnTo>
                    <a:pt x="612960" y="91884"/>
                  </a:lnTo>
                  <a:lnTo>
                    <a:pt x="610642" y="96087"/>
                  </a:lnTo>
                  <a:lnTo>
                    <a:pt x="611558" y="99841"/>
                  </a:lnTo>
                  <a:lnTo>
                    <a:pt x="612960" y="103594"/>
                  </a:lnTo>
                  <a:lnTo>
                    <a:pt x="617168" y="105940"/>
                  </a:lnTo>
                  <a:lnTo>
                    <a:pt x="620888" y="105002"/>
                  </a:lnTo>
                  <a:lnTo>
                    <a:pt x="638596" y="99841"/>
                  </a:lnTo>
                  <a:lnTo>
                    <a:pt x="662849" y="93741"/>
                  </a:lnTo>
                  <a:lnTo>
                    <a:pt x="666569" y="92353"/>
                  </a:lnTo>
                  <a:lnTo>
                    <a:pt x="668907" y="88599"/>
                  </a:lnTo>
                  <a:lnTo>
                    <a:pt x="667972" y="84377"/>
                  </a:lnTo>
                  <a:lnTo>
                    <a:pt x="667037" y="80623"/>
                  </a:lnTo>
                  <a:lnTo>
                    <a:pt x="662849" y="78277"/>
                  </a:lnTo>
                  <a:close/>
                </a:path>
                <a:path w="2633345" h="1196339">
                  <a:moveTo>
                    <a:pt x="564494" y="106409"/>
                  </a:moveTo>
                  <a:lnTo>
                    <a:pt x="560753" y="107817"/>
                  </a:lnTo>
                  <a:lnTo>
                    <a:pt x="529994" y="117651"/>
                  </a:lnTo>
                  <a:lnTo>
                    <a:pt x="518813" y="121404"/>
                  </a:lnTo>
                  <a:lnTo>
                    <a:pt x="515073" y="122812"/>
                  </a:lnTo>
                  <a:lnTo>
                    <a:pt x="513203" y="127035"/>
                  </a:lnTo>
                  <a:lnTo>
                    <a:pt x="516008" y="134522"/>
                  </a:lnTo>
                  <a:lnTo>
                    <a:pt x="520196" y="136868"/>
                  </a:lnTo>
                  <a:lnTo>
                    <a:pt x="523936" y="135461"/>
                  </a:lnTo>
                  <a:lnTo>
                    <a:pt x="534183" y="131726"/>
                  </a:lnTo>
                  <a:lnTo>
                    <a:pt x="564961" y="121873"/>
                  </a:lnTo>
                  <a:lnTo>
                    <a:pt x="568682" y="120466"/>
                  </a:lnTo>
                  <a:lnTo>
                    <a:pt x="571019" y="116243"/>
                  </a:lnTo>
                  <a:lnTo>
                    <a:pt x="570084" y="112509"/>
                  </a:lnTo>
                  <a:lnTo>
                    <a:pt x="568682" y="108755"/>
                  </a:lnTo>
                  <a:lnTo>
                    <a:pt x="564494" y="106409"/>
                  </a:lnTo>
                  <a:close/>
                </a:path>
                <a:path w="2633345" h="1196339">
                  <a:moveTo>
                    <a:pt x="467522" y="140152"/>
                  </a:moveTo>
                  <a:lnTo>
                    <a:pt x="463801" y="141560"/>
                  </a:lnTo>
                  <a:lnTo>
                    <a:pt x="432574" y="153740"/>
                  </a:lnTo>
                  <a:lnTo>
                    <a:pt x="419523" y="159370"/>
                  </a:lnTo>
                  <a:lnTo>
                    <a:pt x="417653" y="163593"/>
                  </a:lnTo>
                  <a:lnTo>
                    <a:pt x="419055" y="167346"/>
                  </a:lnTo>
                  <a:lnTo>
                    <a:pt x="420925" y="171100"/>
                  </a:lnTo>
                  <a:lnTo>
                    <a:pt x="425114" y="172957"/>
                  </a:lnTo>
                  <a:lnTo>
                    <a:pt x="428834" y="171569"/>
                  </a:lnTo>
                  <a:lnTo>
                    <a:pt x="437698" y="167346"/>
                  </a:lnTo>
                  <a:lnTo>
                    <a:pt x="473132" y="153740"/>
                  </a:lnTo>
                  <a:lnTo>
                    <a:pt x="474983" y="149536"/>
                  </a:lnTo>
                  <a:lnTo>
                    <a:pt x="472197" y="142029"/>
                  </a:lnTo>
                  <a:lnTo>
                    <a:pt x="467522" y="140152"/>
                  </a:lnTo>
                  <a:close/>
                </a:path>
                <a:path w="2633345" h="1196339">
                  <a:moveTo>
                    <a:pt x="373374" y="179995"/>
                  </a:moveTo>
                  <a:lnTo>
                    <a:pt x="369634" y="181872"/>
                  </a:lnTo>
                  <a:lnTo>
                    <a:pt x="343063" y="194051"/>
                  </a:lnTo>
                  <a:lnTo>
                    <a:pt x="330012" y="201089"/>
                  </a:lnTo>
                  <a:lnTo>
                    <a:pt x="326291" y="202966"/>
                  </a:lnTo>
                  <a:lnTo>
                    <a:pt x="324888" y="207189"/>
                  </a:lnTo>
                  <a:lnTo>
                    <a:pt x="326759" y="210923"/>
                  </a:lnTo>
                  <a:lnTo>
                    <a:pt x="328629" y="214207"/>
                  </a:lnTo>
                  <a:lnTo>
                    <a:pt x="333284" y="216084"/>
                  </a:lnTo>
                  <a:lnTo>
                    <a:pt x="336538" y="213738"/>
                  </a:lnTo>
                  <a:lnTo>
                    <a:pt x="349589" y="207189"/>
                  </a:lnTo>
                  <a:lnTo>
                    <a:pt x="375693" y="194990"/>
                  </a:lnTo>
                  <a:lnTo>
                    <a:pt x="379433" y="193113"/>
                  </a:lnTo>
                  <a:lnTo>
                    <a:pt x="380835" y="188910"/>
                  </a:lnTo>
                  <a:lnTo>
                    <a:pt x="379433" y="185156"/>
                  </a:lnTo>
                  <a:lnTo>
                    <a:pt x="377563" y="181403"/>
                  </a:lnTo>
                  <a:lnTo>
                    <a:pt x="373374" y="179995"/>
                  </a:lnTo>
                  <a:close/>
                </a:path>
                <a:path w="2633345" h="1196339">
                  <a:moveTo>
                    <a:pt x="282013" y="226876"/>
                  </a:moveTo>
                  <a:lnTo>
                    <a:pt x="278273" y="229222"/>
                  </a:lnTo>
                  <a:lnTo>
                    <a:pt x="262903" y="238117"/>
                  </a:lnTo>
                  <a:lnTo>
                    <a:pt x="240520" y="252173"/>
                  </a:lnTo>
                  <a:lnTo>
                    <a:pt x="237267" y="254050"/>
                  </a:lnTo>
                  <a:lnTo>
                    <a:pt x="236332" y="258742"/>
                  </a:lnTo>
                  <a:lnTo>
                    <a:pt x="238650" y="262026"/>
                  </a:lnTo>
                  <a:lnTo>
                    <a:pt x="240520" y="265780"/>
                  </a:lnTo>
                  <a:lnTo>
                    <a:pt x="245176" y="266718"/>
                  </a:lnTo>
                  <a:lnTo>
                    <a:pt x="248449" y="264372"/>
                  </a:lnTo>
                  <a:lnTo>
                    <a:pt x="269896" y="250766"/>
                  </a:lnTo>
                  <a:lnTo>
                    <a:pt x="285734" y="241870"/>
                  </a:lnTo>
                  <a:lnTo>
                    <a:pt x="289006" y="239994"/>
                  </a:lnTo>
                  <a:lnTo>
                    <a:pt x="290389" y="235302"/>
                  </a:lnTo>
                  <a:lnTo>
                    <a:pt x="288539" y="232017"/>
                  </a:lnTo>
                  <a:lnTo>
                    <a:pt x="286201" y="228283"/>
                  </a:lnTo>
                  <a:lnTo>
                    <a:pt x="282013" y="226876"/>
                  </a:lnTo>
                  <a:close/>
                </a:path>
                <a:path w="2633345" h="1196339">
                  <a:moveTo>
                    <a:pt x="195307" y="282651"/>
                  </a:moveTo>
                  <a:lnTo>
                    <a:pt x="192054" y="284997"/>
                  </a:lnTo>
                  <a:lnTo>
                    <a:pt x="191586" y="285936"/>
                  </a:lnTo>
                  <a:lnTo>
                    <a:pt x="159873" y="310764"/>
                  </a:lnTo>
                  <a:lnTo>
                    <a:pt x="157087" y="312641"/>
                  </a:lnTo>
                  <a:lnTo>
                    <a:pt x="154282" y="315456"/>
                  </a:lnTo>
                  <a:lnTo>
                    <a:pt x="153814" y="320148"/>
                  </a:lnTo>
                  <a:lnTo>
                    <a:pt x="156619" y="322963"/>
                  </a:lnTo>
                  <a:lnTo>
                    <a:pt x="158957" y="326248"/>
                  </a:lnTo>
                  <a:lnTo>
                    <a:pt x="163613" y="326717"/>
                  </a:lnTo>
                  <a:lnTo>
                    <a:pt x="166866" y="323902"/>
                  </a:lnTo>
                  <a:lnTo>
                    <a:pt x="168736" y="322025"/>
                  </a:lnTo>
                  <a:lnTo>
                    <a:pt x="199963" y="297646"/>
                  </a:lnTo>
                  <a:lnTo>
                    <a:pt x="200430" y="297177"/>
                  </a:lnTo>
                  <a:lnTo>
                    <a:pt x="203703" y="294831"/>
                  </a:lnTo>
                  <a:lnTo>
                    <a:pt x="204638" y="290139"/>
                  </a:lnTo>
                  <a:lnTo>
                    <a:pt x="199963" y="283590"/>
                  </a:lnTo>
                  <a:lnTo>
                    <a:pt x="195307" y="282651"/>
                  </a:lnTo>
                  <a:close/>
                </a:path>
                <a:path w="2633345" h="1196339">
                  <a:moveTo>
                    <a:pt x="121653" y="350138"/>
                  </a:moveTo>
                  <a:lnTo>
                    <a:pt x="116997" y="350138"/>
                  </a:lnTo>
                  <a:lnTo>
                    <a:pt x="113724" y="352953"/>
                  </a:lnTo>
                  <a:lnTo>
                    <a:pt x="103945" y="362806"/>
                  </a:lnTo>
                  <a:lnTo>
                    <a:pt x="83900" y="385308"/>
                  </a:lnTo>
                  <a:lnTo>
                    <a:pt x="81563" y="388573"/>
                  </a:lnTo>
                  <a:lnTo>
                    <a:pt x="81563" y="393265"/>
                  </a:lnTo>
                  <a:lnTo>
                    <a:pt x="84835" y="396080"/>
                  </a:lnTo>
                  <a:lnTo>
                    <a:pt x="87621" y="398426"/>
                  </a:lnTo>
                  <a:lnTo>
                    <a:pt x="92296" y="398426"/>
                  </a:lnTo>
                  <a:lnTo>
                    <a:pt x="95082" y="395141"/>
                  </a:lnTo>
                  <a:lnTo>
                    <a:pt x="114192" y="373109"/>
                  </a:lnTo>
                  <a:lnTo>
                    <a:pt x="124458" y="363275"/>
                  </a:lnTo>
                  <a:lnTo>
                    <a:pt x="126776" y="360460"/>
                  </a:lnTo>
                  <a:lnTo>
                    <a:pt x="127243" y="355768"/>
                  </a:lnTo>
                  <a:lnTo>
                    <a:pt x="121653" y="350138"/>
                  </a:lnTo>
                  <a:close/>
                </a:path>
                <a:path w="2633345" h="1196339">
                  <a:moveTo>
                    <a:pt x="55927" y="429354"/>
                  </a:moveTo>
                  <a:lnTo>
                    <a:pt x="51271" y="430292"/>
                  </a:lnTo>
                  <a:lnTo>
                    <a:pt x="49401" y="434046"/>
                  </a:lnTo>
                  <a:lnTo>
                    <a:pt x="41025" y="446694"/>
                  </a:lnTo>
                  <a:lnTo>
                    <a:pt x="27505" y="472950"/>
                  </a:lnTo>
                  <a:lnTo>
                    <a:pt x="25635" y="476234"/>
                  </a:lnTo>
                  <a:lnTo>
                    <a:pt x="27038" y="480926"/>
                  </a:lnTo>
                  <a:lnTo>
                    <a:pt x="30759" y="482803"/>
                  </a:lnTo>
                  <a:lnTo>
                    <a:pt x="34031" y="484660"/>
                  </a:lnTo>
                  <a:lnTo>
                    <a:pt x="38687" y="483272"/>
                  </a:lnTo>
                  <a:lnTo>
                    <a:pt x="40557" y="479519"/>
                  </a:lnTo>
                  <a:lnTo>
                    <a:pt x="53609" y="454201"/>
                  </a:lnTo>
                  <a:lnTo>
                    <a:pt x="61518" y="441553"/>
                  </a:lnTo>
                  <a:lnTo>
                    <a:pt x="63388" y="438268"/>
                  </a:lnTo>
                  <a:lnTo>
                    <a:pt x="62453" y="433576"/>
                  </a:lnTo>
                  <a:lnTo>
                    <a:pt x="59200" y="431700"/>
                  </a:lnTo>
                  <a:lnTo>
                    <a:pt x="55927" y="429354"/>
                  </a:lnTo>
                  <a:close/>
                </a:path>
                <a:path w="2633345" h="1196339">
                  <a:moveTo>
                    <a:pt x="12584" y="523095"/>
                  </a:moveTo>
                  <a:lnTo>
                    <a:pt x="467" y="566222"/>
                  </a:lnTo>
                  <a:lnTo>
                    <a:pt x="0" y="574199"/>
                  </a:lnTo>
                  <a:lnTo>
                    <a:pt x="0" y="578421"/>
                  </a:lnTo>
                  <a:lnTo>
                    <a:pt x="2785" y="581686"/>
                  </a:lnTo>
                  <a:lnTo>
                    <a:pt x="6993" y="582155"/>
                  </a:lnTo>
                  <a:lnTo>
                    <a:pt x="11181" y="582155"/>
                  </a:lnTo>
                  <a:lnTo>
                    <a:pt x="14454" y="578891"/>
                  </a:lnTo>
                  <a:lnTo>
                    <a:pt x="14526" y="574199"/>
                  </a:lnTo>
                  <a:lnTo>
                    <a:pt x="14921" y="569037"/>
                  </a:lnTo>
                  <a:lnTo>
                    <a:pt x="20045" y="539517"/>
                  </a:lnTo>
                  <a:lnTo>
                    <a:pt x="21447" y="533418"/>
                  </a:lnTo>
                  <a:lnTo>
                    <a:pt x="22830" y="529664"/>
                  </a:lnTo>
                  <a:lnTo>
                    <a:pt x="20512" y="525441"/>
                  </a:lnTo>
                  <a:lnTo>
                    <a:pt x="16772" y="524503"/>
                  </a:lnTo>
                  <a:lnTo>
                    <a:pt x="12584" y="523095"/>
                  </a:lnTo>
                  <a:close/>
                </a:path>
                <a:path w="2633345" h="1196339">
                  <a:moveTo>
                    <a:pt x="11649" y="625282"/>
                  </a:moveTo>
                  <a:lnTo>
                    <a:pt x="7460" y="626221"/>
                  </a:lnTo>
                  <a:lnTo>
                    <a:pt x="3720" y="626690"/>
                  </a:lnTo>
                  <a:lnTo>
                    <a:pt x="935" y="630444"/>
                  </a:lnTo>
                  <a:lnTo>
                    <a:pt x="10714" y="678243"/>
                  </a:lnTo>
                  <a:lnTo>
                    <a:pt x="16304" y="684343"/>
                  </a:lnTo>
                  <a:lnTo>
                    <a:pt x="20045" y="683404"/>
                  </a:lnTo>
                  <a:lnTo>
                    <a:pt x="23765" y="681997"/>
                  </a:lnTo>
                  <a:lnTo>
                    <a:pt x="26103" y="677793"/>
                  </a:lnTo>
                  <a:lnTo>
                    <a:pt x="25168" y="674040"/>
                  </a:lnTo>
                  <a:lnTo>
                    <a:pt x="20045" y="657168"/>
                  </a:lnTo>
                  <a:lnTo>
                    <a:pt x="15837" y="631851"/>
                  </a:lnTo>
                  <a:lnTo>
                    <a:pt x="15369" y="628098"/>
                  </a:lnTo>
                  <a:lnTo>
                    <a:pt x="11649" y="625282"/>
                  </a:lnTo>
                  <a:close/>
                </a:path>
                <a:path w="2633345" h="1196339">
                  <a:moveTo>
                    <a:pt x="40090" y="722308"/>
                  </a:moveTo>
                  <a:lnTo>
                    <a:pt x="36349" y="723716"/>
                  </a:lnTo>
                  <a:lnTo>
                    <a:pt x="32629" y="725593"/>
                  </a:lnTo>
                  <a:lnTo>
                    <a:pt x="31226" y="730285"/>
                  </a:lnTo>
                  <a:lnTo>
                    <a:pt x="33096" y="734038"/>
                  </a:lnTo>
                  <a:lnTo>
                    <a:pt x="41025" y="749033"/>
                  </a:lnTo>
                  <a:lnTo>
                    <a:pt x="55459" y="772473"/>
                  </a:lnTo>
                  <a:lnTo>
                    <a:pt x="57797" y="775738"/>
                  </a:lnTo>
                  <a:lnTo>
                    <a:pt x="62453" y="776677"/>
                  </a:lnTo>
                  <a:lnTo>
                    <a:pt x="65725" y="774819"/>
                  </a:lnTo>
                  <a:lnTo>
                    <a:pt x="68979" y="772473"/>
                  </a:lnTo>
                  <a:lnTo>
                    <a:pt x="69914" y="767781"/>
                  </a:lnTo>
                  <a:lnTo>
                    <a:pt x="68043" y="764497"/>
                  </a:lnTo>
                  <a:lnTo>
                    <a:pt x="54076" y="742464"/>
                  </a:lnTo>
                  <a:lnTo>
                    <a:pt x="46148" y="727000"/>
                  </a:lnTo>
                  <a:lnTo>
                    <a:pt x="44278" y="723247"/>
                  </a:lnTo>
                  <a:lnTo>
                    <a:pt x="40090" y="722308"/>
                  </a:lnTo>
                  <a:close/>
                </a:path>
                <a:path w="2633345" h="1196339">
                  <a:moveTo>
                    <a:pt x="100225" y="806686"/>
                  </a:moveTo>
                  <a:lnTo>
                    <a:pt x="95549" y="806686"/>
                  </a:lnTo>
                  <a:lnTo>
                    <a:pt x="92764" y="809032"/>
                  </a:lnTo>
                  <a:lnTo>
                    <a:pt x="89491" y="811847"/>
                  </a:lnTo>
                  <a:lnTo>
                    <a:pt x="89491" y="816519"/>
                  </a:lnTo>
                  <a:lnTo>
                    <a:pt x="91829" y="819334"/>
                  </a:lnTo>
                  <a:lnTo>
                    <a:pt x="103478" y="832472"/>
                  </a:lnTo>
                  <a:lnTo>
                    <a:pt x="125393" y="854485"/>
                  </a:lnTo>
                  <a:lnTo>
                    <a:pt x="130049" y="854485"/>
                  </a:lnTo>
                  <a:lnTo>
                    <a:pt x="132854" y="851689"/>
                  </a:lnTo>
                  <a:lnTo>
                    <a:pt x="135639" y="848874"/>
                  </a:lnTo>
                  <a:lnTo>
                    <a:pt x="135639" y="844182"/>
                  </a:lnTo>
                  <a:lnTo>
                    <a:pt x="114659" y="823088"/>
                  </a:lnTo>
                  <a:lnTo>
                    <a:pt x="103010" y="809970"/>
                  </a:lnTo>
                  <a:lnTo>
                    <a:pt x="100225" y="806686"/>
                  </a:lnTo>
                  <a:close/>
                </a:path>
                <a:path w="2633345" h="1196339">
                  <a:moveTo>
                    <a:pt x="172924" y="876987"/>
                  </a:moveTo>
                  <a:lnTo>
                    <a:pt x="168269" y="877456"/>
                  </a:lnTo>
                  <a:lnTo>
                    <a:pt x="165931" y="880740"/>
                  </a:lnTo>
                  <a:lnTo>
                    <a:pt x="163145" y="884025"/>
                  </a:lnTo>
                  <a:lnTo>
                    <a:pt x="164080" y="888717"/>
                  </a:lnTo>
                  <a:lnTo>
                    <a:pt x="166866" y="891063"/>
                  </a:lnTo>
                  <a:lnTo>
                    <a:pt x="191119" y="910280"/>
                  </a:lnTo>
                  <a:lnTo>
                    <a:pt x="202300" y="917768"/>
                  </a:lnTo>
                  <a:lnTo>
                    <a:pt x="205553" y="920114"/>
                  </a:lnTo>
                  <a:lnTo>
                    <a:pt x="210229" y="919175"/>
                  </a:lnTo>
                  <a:lnTo>
                    <a:pt x="212079" y="915891"/>
                  </a:lnTo>
                  <a:lnTo>
                    <a:pt x="214417" y="912607"/>
                  </a:lnTo>
                  <a:lnTo>
                    <a:pt x="213949" y="907934"/>
                  </a:lnTo>
                  <a:lnTo>
                    <a:pt x="210696" y="905588"/>
                  </a:lnTo>
                  <a:lnTo>
                    <a:pt x="199963" y="898550"/>
                  </a:lnTo>
                  <a:lnTo>
                    <a:pt x="176197" y="879333"/>
                  </a:lnTo>
                  <a:lnTo>
                    <a:pt x="172924" y="876987"/>
                  </a:lnTo>
                  <a:close/>
                </a:path>
                <a:path w="2633345" h="1196339">
                  <a:moveTo>
                    <a:pt x="255442" y="935578"/>
                  </a:moveTo>
                  <a:lnTo>
                    <a:pt x="250786" y="936985"/>
                  </a:lnTo>
                  <a:lnTo>
                    <a:pt x="248916" y="940270"/>
                  </a:lnTo>
                  <a:lnTo>
                    <a:pt x="246579" y="943554"/>
                  </a:lnTo>
                  <a:lnTo>
                    <a:pt x="247514" y="948246"/>
                  </a:lnTo>
                  <a:lnTo>
                    <a:pt x="262435" y="957611"/>
                  </a:lnTo>
                  <a:lnTo>
                    <a:pt x="289006" y="972605"/>
                  </a:lnTo>
                  <a:lnTo>
                    <a:pt x="292259" y="974951"/>
                  </a:lnTo>
                  <a:lnTo>
                    <a:pt x="296915" y="973544"/>
                  </a:lnTo>
                  <a:lnTo>
                    <a:pt x="298785" y="970279"/>
                  </a:lnTo>
                  <a:lnTo>
                    <a:pt x="300655" y="966525"/>
                  </a:lnTo>
                  <a:lnTo>
                    <a:pt x="299720" y="962302"/>
                  </a:lnTo>
                  <a:lnTo>
                    <a:pt x="296000" y="959956"/>
                  </a:lnTo>
                  <a:lnTo>
                    <a:pt x="270364" y="944962"/>
                  </a:lnTo>
                  <a:lnTo>
                    <a:pt x="258695" y="937924"/>
                  </a:lnTo>
                  <a:lnTo>
                    <a:pt x="255442" y="935578"/>
                  </a:lnTo>
                  <a:close/>
                </a:path>
                <a:path w="2633345" h="1196339">
                  <a:moveTo>
                    <a:pt x="343998" y="985743"/>
                  </a:moveTo>
                  <a:lnTo>
                    <a:pt x="339343" y="987150"/>
                  </a:lnTo>
                  <a:lnTo>
                    <a:pt x="337473" y="990415"/>
                  </a:lnTo>
                  <a:lnTo>
                    <a:pt x="335622" y="994169"/>
                  </a:lnTo>
                  <a:lnTo>
                    <a:pt x="337005" y="998392"/>
                  </a:lnTo>
                  <a:lnTo>
                    <a:pt x="340745" y="1000268"/>
                  </a:lnTo>
                  <a:lnTo>
                    <a:pt x="343063" y="1001676"/>
                  </a:lnTo>
                  <a:lnTo>
                    <a:pt x="380368" y="1019486"/>
                  </a:lnTo>
                  <a:lnTo>
                    <a:pt x="384088" y="1020893"/>
                  </a:lnTo>
                  <a:lnTo>
                    <a:pt x="388296" y="1019486"/>
                  </a:lnTo>
                  <a:lnTo>
                    <a:pt x="392017" y="1011979"/>
                  </a:lnTo>
                  <a:lnTo>
                    <a:pt x="390147" y="1007775"/>
                  </a:lnTo>
                  <a:lnTo>
                    <a:pt x="386894" y="1006368"/>
                  </a:lnTo>
                  <a:lnTo>
                    <a:pt x="349589" y="988558"/>
                  </a:lnTo>
                  <a:lnTo>
                    <a:pt x="347271" y="987150"/>
                  </a:lnTo>
                  <a:lnTo>
                    <a:pt x="343998" y="985743"/>
                  </a:lnTo>
                  <a:close/>
                </a:path>
                <a:path w="2633345" h="1196339">
                  <a:moveTo>
                    <a:pt x="436295" y="1027462"/>
                  </a:moveTo>
                  <a:lnTo>
                    <a:pt x="432107" y="1029319"/>
                  </a:lnTo>
                  <a:lnTo>
                    <a:pt x="430237" y="1033073"/>
                  </a:lnTo>
                  <a:lnTo>
                    <a:pt x="428834" y="1036827"/>
                  </a:lnTo>
                  <a:lnTo>
                    <a:pt x="430704" y="1041049"/>
                  </a:lnTo>
                  <a:lnTo>
                    <a:pt x="434425" y="1042457"/>
                  </a:lnTo>
                  <a:lnTo>
                    <a:pt x="475450" y="1058859"/>
                  </a:lnTo>
                  <a:lnTo>
                    <a:pt x="479190" y="1060267"/>
                  </a:lnTo>
                  <a:lnTo>
                    <a:pt x="483379" y="1058390"/>
                  </a:lnTo>
                  <a:lnTo>
                    <a:pt x="486184" y="1050883"/>
                  </a:lnTo>
                  <a:lnTo>
                    <a:pt x="484314" y="1046680"/>
                  </a:lnTo>
                  <a:lnTo>
                    <a:pt x="480573" y="1044803"/>
                  </a:lnTo>
                  <a:lnTo>
                    <a:pt x="439568" y="1028850"/>
                  </a:lnTo>
                  <a:lnTo>
                    <a:pt x="436295" y="1027462"/>
                  </a:lnTo>
                  <a:close/>
                </a:path>
                <a:path w="2633345" h="1196339">
                  <a:moveTo>
                    <a:pt x="531397" y="1063082"/>
                  </a:moveTo>
                  <a:lnTo>
                    <a:pt x="527189" y="1065428"/>
                  </a:lnTo>
                  <a:lnTo>
                    <a:pt x="525806" y="1069162"/>
                  </a:lnTo>
                  <a:lnTo>
                    <a:pt x="524871" y="1072916"/>
                  </a:lnTo>
                  <a:lnTo>
                    <a:pt x="526722" y="1077138"/>
                  </a:lnTo>
                  <a:lnTo>
                    <a:pt x="530929" y="1078546"/>
                  </a:lnTo>
                  <a:lnTo>
                    <a:pt x="572403" y="1091664"/>
                  </a:lnTo>
                  <a:lnTo>
                    <a:pt x="576143" y="1093072"/>
                  </a:lnTo>
                  <a:lnTo>
                    <a:pt x="580331" y="1090726"/>
                  </a:lnTo>
                  <a:lnTo>
                    <a:pt x="581266" y="1086992"/>
                  </a:lnTo>
                  <a:lnTo>
                    <a:pt x="582669" y="1083238"/>
                  </a:lnTo>
                  <a:lnTo>
                    <a:pt x="580331" y="1079015"/>
                  </a:lnTo>
                  <a:lnTo>
                    <a:pt x="576610" y="1078077"/>
                  </a:lnTo>
                  <a:lnTo>
                    <a:pt x="535118" y="1064490"/>
                  </a:lnTo>
                  <a:lnTo>
                    <a:pt x="531397" y="1063082"/>
                  </a:lnTo>
                  <a:close/>
                </a:path>
                <a:path w="2633345" h="1196339">
                  <a:moveTo>
                    <a:pt x="628817" y="1093072"/>
                  </a:moveTo>
                  <a:lnTo>
                    <a:pt x="624609" y="1095417"/>
                  </a:lnTo>
                  <a:lnTo>
                    <a:pt x="623226" y="1099171"/>
                  </a:lnTo>
                  <a:lnTo>
                    <a:pt x="622291" y="1102925"/>
                  </a:lnTo>
                  <a:lnTo>
                    <a:pt x="624609" y="1107128"/>
                  </a:lnTo>
                  <a:lnTo>
                    <a:pt x="628349" y="1108535"/>
                  </a:lnTo>
                  <a:lnTo>
                    <a:pt x="634408" y="1109943"/>
                  </a:lnTo>
                  <a:lnTo>
                    <a:pt x="670758" y="1119327"/>
                  </a:lnTo>
                  <a:lnTo>
                    <a:pt x="674965" y="1120735"/>
                  </a:lnTo>
                  <a:lnTo>
                    <a:pt x="678686" y="1118389"/>
                  </a:lnTo>
                  <a:lnTo>
                    <a:pt x="679621" y="1114166"/>
                  </a:lnTo>
                  <a:lnTo>
                    <a:pt x="681024" y="1110412"/>
                  </a:lnTo>
                  <a:lnTo>
                    <a:pt x="678686" y="1106209"/>
                  </a:lnTo>
                  <a:lnTo>
                    <a:pt x="674498" y="1105271"/>
                  </a:lnTo>
                  <a:lnTo>
                    <a:pt x="638596" y="1095887"/>
                  </a:lnTo>
                  <a:lnTo>
                    <a:pt x="632538" y="1094010"/>
                  </a:lnTo>
                  <a:lnTo>
                    <a:pt x="628817" y="1093072"/>
                  </a:lnTo>
                  <a:close/>
                </a:path>
                <a:path w="2633345" h="1196339">
                  <a:moveTo>
                    <a:pt x="727172" y="1117919"/>
                  </a:moveTo>
                  <a:lnTo>
                    <a:pt x="723432" y="1120265"/>
                  </a:lnTo>
                  <a:lnTo>
                    <a:pt x="722516" y="1124488"/>
                  </a:lnTo>
                  <a:lnTo>
                    <a:pt x="721581" y="1128222"/>
                  </a:lnTo>
                  <a:lnTo>
                    <a:pt x="723899" y="1132445"/>
                  </a:lnTo>
                  <a:lnTo>
                    <a:pt x="746282" y="1137606"/>
                  </a:lnTo>
                  <a:lnTo>
                    <a:pt x="770515" y="1142298"/>
                  </a:lnTo>
                  <a:lnTo>
                    <a:pt x="774723" y="1143236"/>
                  </a:lnTo>
                  <a:lnTo>
                    <a:pt x="778443" y="1140890"/>
                  </a:lnTo>
                  <a:lnTo>
                    <a:pt x="779379" y="1136668"/>
                  </a:lnTo>
                  <a:lnTo>
                    <a:pt x="780314" y="1132914"/>
                  </a:lnTo>
                  <a:lnTo>
                    <a:pt x="777508" y="1129161"/>
                  </a:lnTo>
                  <a:lnTo>
                    <a:pt x="773788" y="1128222"/>
                  </a:lnTo>
                  <a:lnTo>
                    <a:pt x="749535" y="1123081"/>
                  </a:lnTo>
                  <a:lnTo>
                    <a:pt x="730893" y="1118858"/>
                  </a:lnTo>
                  <a:lnTo>
                    <a:pt x="727172" y="1117919"/>
                  </a:lnTo>
                  <a:close/>
                </a:path>
                <a:path w="2633345" h="1196339">
                  <a:moveTo>
                    <a:pt x="826929" y="1138544"/>
                  </a:moveTo>
                  <a:lnTo>
                    <a:pt x="822722" y="1140890"/>
                  </a:lnTo>
                  <a:lnTo>
                    <a:pt x="821787" y="1148847"/>
                  </a:lnTo>
                  <a:lnTo>
                    <a:pt x="824124" y="1153070"/>
                  </a:lnTo>
                  <a:lnTo>
                    <a:pt x="828313" y="1153539"/>
                  </a:lnTo>
                  <a:lnTo>
                    <a:pt x="864214" y="1160108"/>
                  </a:lnTo>
                  <a:lnTo>
                    <a:pt x="875396" y="1161516"/>
                  </a:lnTo>
                  <a:lnTo>
                    <a:pt x="879136" y="1159170"/>
                  </a:lnTo>
                  <a:lnTo>
                    <a:pt x="879604" y="1154947"/>
                  </a:lnTo>
                  <a:lnTo>
                    <a:pt x="880519" y="1150724"/>
                  </a:lnTo>
                  <a:lnTo>
                    <a:pt x="877734" y="1147440"/>
                  </a:lnTo>
                  <a:lnTo>
                    <a:pt x="873526" y="1146501"/>
                  </a:lnTo>
                  <a:lnTo>
                    <a:pt x="866552" y="1145582"/>
                  </a:lnTo>
                  <a:lnTo>
                    <a:pt x="830650" y="1139014"/>
                  </a:lnTo>
                  <a:lnTo>
                    <a:pt x="826929" y="1138544"/>
                  </a:lnTo>
                  <a:close/>
                </a:path>
                <a:path w="2633345" h="1196339">
                  <a:moveTo>
                    <a:pt x="927135" y="1154947"/>
                  </a:moveTo>
                  <a:lnTo>
                    <a:pt x="923414" y="1157762"/>
                  </a:lnTo>
                  <a:lnTo>
                    <a:pt x="922947" y="1161516"/>
                  </a:lnTo>
                  <a:lnTo>
                    <a:pt x="922479" y="1165719"/>
                  </a:lnTo>
                  <a:lnTo>
                    <a:pt x="925284" y="1169472"/>
                  </a:lnTo>
                  <a:lnTo>
                    <a:pt x="972816" y="1175103"/>
                  </a:lnTo>
                  <a:lnTo>
                    <a:pt x="976556" y="1176039"/>
                  </a:lnTo>
                  <a:lnTo>
                    <a:pt x="980277" y="1172757"/>
                  </a:lnTo>
                  <a:lnTo>
                    <a:pt x="980744" y="1169003"/>
                  </a:lnTo>
                  <a:lnTo>
                    <a:pt x="981212" y="1164800"/>
                  </a:lnTo>
                  <a:lnTo>
                    <a:pt x="978407" y="1161046"/>
                  </a:lnTo>
                  <a:lnTo>
                    <a:pt x="927135" y="1154947"/>
                  </a:lnTo>
                  <a:close/>
                </a:path>
                <a:path w="2633345" h="1196339">
                  <a:moveTo>
                    <a:pt x="1028295" y="1166657"/>
                  </a:moveTo>
                  <a:lnTo>
                    <a:pt x="1024555" y="1169472"/>
                  </a:lnTo>
                  <a:lnTo>
                    <a:pt x="1024087" y="1173695"/>
                  </a:lnTo>
                  <a:lnTo>
                    <a:pt x="1024087" y="1177447"/>
                  </a:lnTo>
                  <a:lnTo>
                    <a:pt x="1026893" y="1181196"/>
                  </a:lnTo>
                  <a:lnTo>
                    <a:pt x="1030613" y="1181666"/>
                  </a:lnTo>
                  <a:lnTo>
                    <a:pt x="1051126" y="1184008"/>
                  </a:lnTo>
                  <a:lnTo>
                    <a:pt x="1074444" y="1185883"/>
                  </a:lnTo>
                  <a:lnTo>
                    <a:pt x="1078164" y="1186352"/>
                  </a:lnTo>
                  <a:lnTo>
                    <a:pt x="1081904" y="1183071"/>
                  </a:lnTo>
                  <a:lnTo>
                    <a:pt x="1082372" y="1179322"/>
                  </a:lnTo>
                  <a:lnTo>
                    <a:pt x="1082839" y="1175103"/>
                  </a:lnTo>
                  <a:lnTo>
                    <a:pt x="1079567" y="1171349"/>
                  </a:lnTo>
                  <a:lnTo>
                    <a:pt x="1075846" y="1171349"/>
                  </a:lnTo>
                  <a:lnTo>
                    <a:pt x="1052528" y="1169472"/>
                  </a:lnTo>
                  <a:lnTo>
                    <a:pt x="1032016" y="1167126"/>
                  </a:lnTo>
                  <a:lnTo>
                    <a:pt x="1028295" y="1166657"/>
                  </a:lnTo>
                  <a:close/>
                </a:path>
                <a:path w="2633345" h="1196339">
                  <a:moveTo>
                    <a:pt x="1129436" y="1175103"/>
                  </a:moveTo>
                  <a:lnTo>
                    <a:pt x="1126183" y="1178383"/>
                  </a:lnTo>
                  <a:lnTo>
                    <a:pt x="1125773" y="1181666"/>
                  </a:lnTo>
                  <a:lnTo>
                    <a:pt x="1125715" y="1186352"/>
                  </a:lnTo>
                  <a:lnTo>
                    <a:pt x="1128968" y="1189632"/>
                  </a:lnTo>
                  <a:lnTo>
                    <a:pt x="1132708" y="1190101"/>
                  </a:lnTo>
                  <a:lnTo>
                    <a:pt x="1176519" y="1192445"/>
                  </a:lnTo>
                  <a:lnTo>
                    <a:pt x="1180259" y="1192915"/>
                  </a:lnTo>
                  <a:lnTo>
                    <a:pt x="1183980" y="1189632"/>
                  </a:lnTo>
                  <a:lnTo>
                    <a:pt x="1183980" y="1185415"/>
                  </a:lnTo>
                  <a:lnTo>
                    <a:pt x="1184448" y="1181666"/>
                  </a:lnTo>
                  <a:lnTo>
                    <a:pt x="1181175" y="1177914"/>
                  </a:lnTo>
                  <a:lnTo>
                    <a:pt x="1176987" y="1177914"/>
                  </a:lnTo>
                  <a:lnTo>
                    <a:pt x="1133644" y="1175572"/>
                  </a:lnTo>
                  <a:lnTo>
                    <a:pt x="1129436" y="1175103"/>
                  </a:lnTo>
                  <a:close/>
                </a:path>
                <a:path w="2633345" h="1196339">
                  <a:moveTo>
                    <a:pt x="1235252" y="1179789"/>
                  </a:moveTo>
                  <a:lnTo>
                    <a:pt x="1231063" y="1179789"/>
                  </a:lnTo>
                  <a:lnTo>
                    <a:pt x="1227791" y="1183071"/>
                  </a:lnTo>
                  <a:lnTo>
                    <a:pt x="1227791" y="1191040"/>
                  </a:lnTo>
                  <a:lnTo>
                    <a:pt x="1231063" y="1194320"/>
                  </a:lnTo>
                  <a:lnTo>
                    <a:pt x="1234784" y="1194789"/>
                  </a:lnTo>
                  <a:lnTo>
                    <a:pt x="1247836" y="1195259"/>
                  </a:lnTo>
                  <a:lnTo>
                    <a:pt x="1278614" y="1195726"/>
                  </a:lnTo>
                  <a:lnTo>
                    <a:pt x="1282803" y="1195726"/>
                  </a:lnTo>
                  <a:lnTo>
                    <a:pt x="1286056" y="1192445"/>
                  </a:lnTo>
                  <a:lnTo>
                    <a:pt x="1286056" y="1184008"/>
                  </a:lnTo>
                  <a:lnTo>
                    <a:pt x="1282803" y="1180727"/>
                  </a:lnTo>
                  <a:lnTo>
                    <a:pt x="1279082" y="1180727"/>
                  </a:lnTo>
                  <a:lnTo>
                    <a:pt x="1248303" y="1180258"/>
                  </a:lnTo>
                  <a:lnTo>
                    <a:pt x="1235252" y="1179789"/>
                  </a:lnTo>
                  <a:close/>
                </a:path>
                <a:path w="2633345" h="1196339">
                  <a:moveTo>
                    <a:pt x="1384878" y="1180258"/>
                  </a:moveTo>
                  <a:lnTo>
                    <a:pt x="1380690" y="1180727"/>
                  </a:lnTo>
                  <a:lnTo>
                    <a:pt x="1336879" y="1181196"/>
                  </a:lnTo>
                  <a:lnTo>
                    <a:pt x="1333139" y="1181196"/>
                  </a:lnTo>
                  <a:lnTo>
                    <a:pt x="1329886" y="1184477"/>
                  </a:lnTo>
                  <a:lnTo>
                    <a:pt x="1329886" y="1192445"/>
                  </a:lnTo>
                  <a:lnTo>
                    <a:pt x="1333139" y="1195726"/>
                  </a:lnTo>
                  <a:lnTo>
                    <a:pt x="1337347" y="1195726"/>
                  </a:lnTo>
                  <a:lnTo>
                    <a:pt x="1381158" y="1195259"/>
                  </a:lnTo>
                  <a:lnTo>
                    <a:pt x="1384878" y="1195259"/>
                  </a:lnTo>
                  <a:lnTo>
                    <a:pt x="1388151" y="1191976"/>
                  </a:lnTo>
                  <a:lnTo>
                    <a:pt x="1388151" y="1183540"/>
                  </a:lnTo>
                  <a:lnTo>
                    <a:pt x="1384878" y="1180258"/>
                  </a:lnTo>
                  <a:close/>
                </a:path>
                <a:path w="2633345" h="1196339">
                  <a:moveTo>
                    <a:pt x="1486506" y="1176039"/>
                  </a:moveTo>
                  <a:lnTo>
                    <a:pt x="1482318" y="1176508"/>
                  </a:lnTo>
                  <a:lnTo>
                    <a:pt x="1438955" y="1178383"/>
                  </a:lnTo>
                  <a:lnTo>
                    <a:pt x="1434767" y="1178852"/>
                  </a:lnTo>
                  <a:lnTo>
                    <a:pt x="1431494" y="1182133"/>
                  </a:lnTo>
                  <a:lnTo>
                    <a:pt x="1431962" y="1186352"/>
                  </a:lnTo>
                  <a:lnTo>
                    <a:pt x="1431962" y="1190101"/>
                  </a:lnTo>
                  <a:lnTo>
                    <a:pt x="1435234" y="1193382"/>
                  </a:lnTo>
                  <a:lnTo>
                    <a:pt x="1439423" y="1193382"/>
                  </a:lnTo>
                  <a:lnTo>
                    <a:pt x="1449669" y="1192915"/>
                  </a:lnTo>
                  <a:lnTo>
                    <a:pt x="1483233" y="1191040"/>
                  </a:lnTo>
                  <a:lnTo>
                    <a:pt x="1486973" y="1190571"/>
                  </a:lnTo>
                  <a:lnTo>
                    <a:pt x="1490227" y="1187290"/>
                  </a:lnTo>
                  <a:lnTo>
                    <a:pt x="1489759" y="1183071"/>
                  </a:lnTo>
                  <a:lnTo>
                    <a:pt x="1489759" y="1179322"/>
                  </a:lnTo>
                  <a:lnTo>
                    <a:pt x="1486506" y="1176039"/>
                  </a:lnTo>
                  <a:close/>
                </a:path>
                <a:path w="2633345" h="1196339">
                  <a:moveTo>
                    <a:pt x="1587647" y="1168065"/>
                  </a:moveTo>
                  <a:lnTo>
                    <a:pt x="1583458" y="1168534"/>
                  </a:lnTo>
                  <a:lnTo>
                    <a:pt x="1578803" y="1169472"/>
                  </a:lnTo>
                  <a:lnTo>
                    <a:pt x="1540115" y="1172288"/>
                  </a:lnTo>
                  <a:lnTo>
                    <a:pt x="1536375" y="1172757"/>
                  </a:lnTo>
                  <a:lnTo>
                    <a:pt x="1533122" y="1176508"/>
                  </a:lnTo>
                  <a:lnTo>
                    <a:pt x="1533589" y="1180258"/>
                  </a:lnTo>
                  <a:lnTo>
                    <a:pt x="1534057" y="1184477"/>
                  </a:lnTo>
                  <a:lnTo>
                    <a:pt x="1537310" y="1187290"/>
                  </a:lnTo>
                  <a:lnTo>
                    <a:pt x="1541498" y="1186821"/>
                  </a:lnTo>
                  <a:lnTo>
                    <a:pt x="1580205" y="1184008"/>
                  </a:lnTo>
                  <a:lnTo>
                    <a:pt x="1585328" y="1183540"/>
                  </a:lnTo>
                  <a:lnTo>
                    <a:pt x="1589049" y="1183071"/>
                  </a:lnTo>
                  <a:lnTo>
                    <a:pt x="1592322" y="1179322"/>
                  </a:lnTo>
                  <a:lnTo>
                    <a:pt x="1591854" y="1175103"/>
                  </a:lnTo>
                  <a:lnTo>
                    <a:pt x="1591387" y="1171349"/>
                  </a:lnTo>
                  <a:lnTo>
                    <a:pt x="1587647" y="1168065"/>
                  </a:lnTo>
                  <a:close/>
                </a:path>
                <a:path w="2633345" h="1196339">
                  <a:moveTo>
                    <a:pt x="1688729" y="1156824"/>
                  </a:moveTo>
                  <a:lnTo>
                    <a:pt x="1642171" y="1162454"/>
                  </a:lnTo>
                  <a:lnTo>
                    <a:pt x="1641782" y="1162454"/>
                  </a:lnTo>
                  <a:lnTo>
                    <a:pt x="1637496" y="1162923"/>
                  </a:lnTo>
                  <a:lnTo>
                    <a:pt x="1634769" y="1166657"/>
                  </a:lnTo>
                  <a:lnTo>
                    <a:pt x="1635158" y="1170880"/>
                  </a:lnTo>
                  <a:lnTo>
                    <a:pt x="1635743" y="1174634"/>
                  </a:lnTo>
                  <a:lnTo>
                    <a:pt x="1639444" y="1177447"/>
                  </a:lnTo>
                  <a:lnTo>
                    <a:pt x="1643145" y="1177447"/>
                  </a:lnTo>
                  <a:lnTo>
                    <a:pt x="1644119" y="1176978"/>
                  </a:lnTo>
                  <a:lnTo>
                    <a:pt x="1690677" y="1171349"/>
                  </a:lnTo>
                  <a:lnTo>
                    <a:pt x="1693404" y="1167596"/>
                  </a:lnTo>
                  <a:lnTo>
                    <a:pt x="1692917" y="1162454"/>
                  </a:lnTo>
                  <a:lnTo>
                    <a:pt x="1692625" y="1159639"/>
                  </a:lnTo>
                  <a:lnTo>
                    <a:pt x="1688729" y="1156824"/>
                  </a:lnTo>
                  <a:close/>
                </a:path>
                <a:path w="2633345" h="1196339">
                  <a:moveTo>
                    <a:pt x="1789441" y="1140890"/>
                  </a:moveTo>
                  <a:lnTo>
                    <a:pt x="1785350" y="1141829"/>
                  </a:lnTo>
                  <a:lnTo>
                    <a:pt x="1764701" y="1145582"/>
                  </a:lnTo>
                  <a:lnTo>
                    <a:pt x="1742494" y="1148847"/>
                  </a:lnTo>
                  <a:lnTo>
                    <a:pt x="1738208" y="1149786"/>
                  </a:lnTo>
                  <a:lnTo>
                    <a:pt x="1735871" y="1153070"/>
                  </a:lnTo>
                  <a:lnTo>
                    <a:pt x="1736260" y="1157293"/>
                  </a:lnTo>
                  <a:lnTo>
                    <a:pt x="1736845" y="1161516"/>
                  </a:lnTo>
                  <a:lnTo>
                    <a:pt x="1740546" y="1163862"/>
                  </a:lnTo>
                  <a:lnTo>
                    <a:pt x="1744831" y="1163392"/>
                  </a:lnTo>
                  <a:lnTo>
                    <a:pt x="1767039" y="1160108"/>
                  </a:lnTo>
                  <a:lnTo>
                    <a:pt x="1788077" y="1156354"/>
                  </a:lnTo>
                  <a:lnTo>
                    <a:pt x="1791778" y="1155416"/>
                  </a:lnTo>
                  <a:lnTo>
                    <a:pt x="1794700" y="1151662"/>
                  </a:lnTo>
                  <a:lnTo>
                    <a:pt x="1793726" y="1147909"/>
                  </a:lnTo>
                  <a:lnTo>
                    <a:pt x="1793142" y="1143706"/>
                  </a:lnTo>
                  <a:lnTo>
                    <a:pt x="1789441" y="1140890"/>
                  </a:lnTo>
                  <a:close/>
                </a:path>
                <a:path w="2633345" h="1196339">
                  <a:moveTo>
                    <a:pt x="1889179" y="1121673"/>
                  </a:moveTo>
                  <a:lnTo>
                    <a:pt x="1885088" y="1122611"/>
                  </a:lnTo>
                  <a:lnTo>
                    <a:pt x="1881776" y="1123081"/>
                  </a:lnTo>
                  <a:lnTo>
                    <a:pt x="1842621" y="1131507"/>
                  </a:lnTo>
                  <a:lnTo>
                    <a:pt x="1838531" y="1131976"/>
                  </a:lnTo>
                  <a:lnTo>
                    <a:pt x="1836193" y="1136199"/>
                  </a:lnTo>
                  <a:lnTo>
                    <a:pt x="1836972" y="1139952"/>
                  </a:lnTo>
                  <a:lnTo>
                    <a:pt x="1837557" y="1143706"/>
                  </a:lnTo>
                  <a:lnTo>
                    <a:pt x="1841647" y="1146501"/>
                  </a:lnTo>
                  <a:lnTo>
                    <a:pt x="1845349" y="1145582"/>
                  </a:lnTo>
                  <a:lnTo>
                    <a:pt x="1885088" y="1137606"/>
                  </a:lnTo>
                  <a:lnTo>
                    <a:pt x="1888400" y="1136668"/>
                  </a:lnTo>
                  <a:lnTo>
                    <a:pt x="1892491" y="1135729"/>
                  </a:lnTo>
                  <a:lnTo>
                    <a:pt x="1894828" y="1131976"/>
                  </a:lnTo>
                  <a:lnTo>
                    <a:pt x="1893854" y="1127753"/>
                  </a:lnTo>
                  <a:lnTo>
                    <a:pt x="1892880" y="1124019"/>
                  </a:lnTo>
                  <a:lnTo>
                    <a:pt x="1889179" y="1121673"/>
                  </a:lnTo>
                  <a:close/>
                </a:path>
                <a:path w="2633345" h="1196339">
                  <a:moveTo>
                    <a:pt x="1988138" y="1097294"/>
                  </a:moveTo>
                  <a:lnTo>
                    <a:pt x="1984242" y="1098233"/>
                  </a:lnTo>
                  <a:lnTo>
                    <a:pt x="1941970" y="1109474"/>
                  </a:lnTo>
                  <a:lnTo>
                    <a:pt x="1938269" y="1110412"/>
                  </a:lnTo>
                  <a:lnTo>
                    <a:pt x="1935347" y="1114166"/>
                  </a:lnTo>
                  <a:lnTo>
                    <a:pt x="1936321" y="1118389"/>
                  </a:lnTo>
                  <a:lnTo>
                    <a:pt x="1937684" y="1122142"/>
                  </a:lnTo>
                  <a:lnTo>
                    <a:pt x="1941386" y="1124488"/>
                  </a:lnTo>
                  <a:lnTo>
                    <a:pt x="1945087" y="1123550"/>
                  </a:lnTo>
                  <a:lnTo>
                    <a:pt x="1987553" y="1112289"/>
                  </a:lnTo>
                  <a:lnTo>
                    <a:pt x="1991839" y="1111351"/>
                  </a:lnTo>
                  <a:lnTo>
                    <a:pt x="1994177" y="1107597"/>
                  </a:lnTo>
                  <a:lnTo>
                    <a:pt x="1993203" y="1103394"/>
                  </a:lnTo>
                  <a:lnTo>
                    <a:pt x="1992229" y="1099640"/>
                  </a:lnTo>
                  <a:lnTo>
                    <a:pt x="1988138" y="1097294"/>
                  </a:lnTo>
                  <a:close/>
                </a:path>
                <a:path w="2633345" h="1196339">
                  <a:moveTo>
                    <a:pt x="2085538" y="1068224"/>
                  </a:moveTo>
                  <a:lnTo>
                    <a:pt x="2081253" y="1069162"/>
                  </a:lnTo>
                  <a:lnTo>
                    <a:pt x="2046383" y="1080892"/>
                  </a:lnTo>
                  <a:lnTo>
                    <a:pt x="2040344" y="1082300"/>
                  </a:lnTo>
                  <a:lnTo>
                    <a:pt x="2036059" y="1083707"/>
                  </a:lnTo>
                  <a:lnTo>
                    <a:pt x="2034306" y="1087441"/>
                  </a:lnTo>
                  <a:lnTo>
                    <a:pt x="2035085" y="1091664"/>
                  </a:lnTo>
                  <a:lnTo>
                    <a:pt x="2036059" y="1095417"/>
                  </a:lnTo>
                  <a:lnTo>
                    <a:pt x="2040344" y="1097763"/>
                  </a:lnTo>
                  <a:lnTo>
                    <a:pt x="2044046" y="1096356"/>
                  </a:lnTo>
                  <a:lnTo>
                    <a:pt x="2050084" y="1094948"/>
                  </a:lnTo>
                  <a:lnTo>
                    <a:pt x="2085928" y="1083238"/>
                  </a:lnTo>
                  <a:lnTo>
                    <a:pt x="2089629" y="1081830"/>
                  </a:lnTo>
                  <a:lnTo>
                    <a:pt x="2091967" y="1078077"/>
                  </a:lnTo>
                  <a:lnTo>
                    <a:pt x="2090603" y="1073854"/>
                  </a:lnTo>
                  <a:lnTo>
                    <a:pt x="2089629" y="1070100"/>
                  </a:lnTo>
                  <a:lnTo>
                    <a:pt x="2085538" y="1068224"/>
                  </a:lnTo>
                  <a:close/>
                </a:path>
                <a:path w="2633345" h="1196339">
                  <a:moveTo>
                    <a:pt x="2180991" y="1033073"/>
                  </a:moveTo>
                  <a:lnTo>
                    <a:pt x="2177289" y="1034950"/>
                  </a:lnTo>
                  <a:lnTo>
                    <a:pt x="2146511" y="1046680"/>
                  </a:lnTo>
                  <a:lnTo>
                    <a:pt x="2132485" y="1051821"/>
                  </a:lnTo>
                  <a:lnTo>
                    <a:pt x="2130732" y="1056044"/>
                  </a:lnTo>
                  <a:lnTo>
                    <a:pt x="2133459" y="1063551"/>
                  </a:lnTo>
                  <a:lnTo>
                    <a:pt x="2137745" y="1065428"/>
                  </a:lnTo>
                  <a:lnTo>
                    <a:pt x="2141446" y="1064020"/>
                  </a:lnTo>
                  <a:lnTo>
                    <a:pt x="2151186" y="1060736"/>
                  </a:lnTo>
                  <a:lnTo>
                    <a:pt x="2182354" y="1048537"/>
                  </a:lnTo>
                  <a:lnTo>
                    <a:pt x="2186250" y="1047149"/>
                  </a:lnTo>
                  <a:lnTo>
                    <a:pt x="2188004" y="1042926"/>
                  </a:lnTo>
                  <a:lnTo>
                    <a:pt x="2185276" y="1035419"/>
                  </a:lnTo>
                  <a:lnTo>
                    <a:pt x="2180991" y="1033073"/>
                  </a:lnTo>
                  <a:close/>
                </a:path>
                <a:path w="2633345" h="1196339">
                  <a:moveTo>
                    <a:pt x="2273716" y="992292"/>
                  </a:moveTo>
                  <a:lnTo>
                    <a:pt x="2270015" y="994169"/>
                  </a:lnTo>
                  <a:lnTo>
                    <a:pt x="2230860" y="1012448"/>
                  </a:lnTo>
                  <a:lnTo>
                    <a:pt x="2227159" y="1013855"/>
                  </a:lnTo>
                  <a:lnTo>
                    <a:pt x="2225405" y="1018547"/>
                  </a:lnTo>
                  <a:lnTo>
                    <a:pt x="2227159" y="1021832"/>
                  </a:lnTo>
                  <a:lnTo>
                    <a:pt x="2228522" y="1025585"/>
                  </a:lnTo>
                  <a:lnTo>
                    <a:pt x="2232808" y="1027462"/>
                  </a:lnTo>
                  <a:lnTo>
                    <a:pt x="2236509" y="1026055"/>
                  </a:lnTo>
                  <a:lnTo>
                    <a:pt x="2244885" y="1022301"/>
                  </a:lnTo>
                  <a:lnTo>
                    <a:pt x="2276054" y="1007306"/>
                  </a:lnTo>
                  <a:lnTo>
                    <a:pt x="2279950" y="1005899"/>
                  </a:lnTo>
                  <a:lnTo>
                    <a:pt x="2281703" y="1001207"/>
                  </a:lnTo>
                  <a:lnTo>
                    <a:pt x="2278391" y="994169"/>
                  </a:lnTo>
                  <a:lnTo>
                    <a:pt x="2273716" y="992292"/>
                  </a:lnTo>
                  <a:close/>
                </a:path>
                <a:path w="2633345" h="1196339">
                  <a:moveTo>
                    <a:pt x="2363324" y="944023"/>
                  </a:moveTo>
                  <a:lnTo>
                    <a:pt x="2359623" y="946369"/>
                  </a:lnTo>
                  <a:lnTo>
                    <a:pt x="2323195" y="966994"/>
                  </a:lnTo>
                  <a:lnTo>
                    <a:pt x="2321832" y="967933"/>
                  </a:lnTo>
                  <a:lnTo>
                    <a:pt x="2318520" y="969810"/>
                  </a:lnTo>
                  <a:lnTo>
                    <a:pt x="2317157" y="974013"/>
                  </a:lnTo>
                  <a:lnTo>
                    <a:pt x="2319105" y="977766"/>
                  </a:lnTo>
                  <a:lnTo>
                    <a:pt x="2320858" y="981051"/>
                  </a:lnTo>
                  <a:lnTo>
                    <a:pt x="2325143" y="982458"/>
                  </a:lnTo>
                  <a:lnTo>
                    <a:pt x="2328845" y="980582"/>
                  </a:lnTo>
                  <a:lnTo>
                    <a:pt x="2329819" y="980112"/>
                  </a:lnTo>
                  <a:lnTo>
                    <a:pt x="2367026" y="959018"/>
                  </a:lnTo>
                  <a:lnTo>
                    <a:pt x="2370337" y="956672"/>
                  </a:lnTo>
                  <a:lnTo>
                    <a:pt x="2371701" y="952449"/>
                  </a:lnTo>
                  <a:lnTo>
                    <a:pt x="2369753" y="948715"/>
                  </a:lnTo>
                  <a:lnTo>
                    <a:pt x="2368000" y="945431"/>
                  </a:lnTo>
                  <a:lnTo>
                    <a:pt x="2363324" y="944023"/>
                  </a:lnTo>
                  <a:close/>
                </a:path>
                <a:path w="2633345" h="1196339">
                  <a:moveTo>
                    <a:pt x="2446310" y="886371"/>
                  </a:moveTo>
                  <a:lnTo>
                    <a:pt x="2442998" y="889186"/>
                  </a:lnTo>
                  <a:lnTo>
                    <a:pt x="2431894" y="898081"/>
                  </a:lnTo>
                  <a:lnTo>
                    <a:pt x="2404817" y="917299"/>
                  </a:lnTo>
                  <a:lnTo>
                    <a:pt x="2403843" y="921521"/>
                  </a:lnTo>
                  <a:lnTo>
                    <a:pt x="2408518" y="928090"/>
                  </a:lnTo>
                  <a:lnTo>
                    <a:pt x="2413193" y="929029"/>
                  </a:lnTo>
                  <a:lnTo>
                    <a:pt x="2416505" y="926683"/>
                  </a:lnTo>
                  <a:lnTo>
                    <a:pt x="2440271" y="910280"/>
                  </a:lnTo>
                  <a:lnTo>
                    <a:pt x="2452348" y="900896"/>
                  </a:lnTo>
                  <a:lnTo>
                    <a:pt x="2455076" y="898081"/>
                  </a:lnTo>
                  <a:lnTo>
                    <a:pt x="2456050" y="893389"/>
                  </a:lnTo>
                  <a:lnTo>
                    <a:pt x="2453322" y="890594"/>
                  </a:lnTo>
                  <a:lnTo>
                    <a:pt x="2450985" y="887309"/>
                  </a:lnTo>
                  <a:lnTo>
                    <a:pt x="2446310" y="886371"/>
                  </a:lnTo>
                  <a:close/>
                </a:path>
                <a:path w="2633345" h="1196339">
                  <a:moveTo>
                    <a:pt x="2525594" y="818396"/>
                  </a:moveTo>
                  <a:lnTo>
                    <a:pt x="2520918" y="818865"/>
                  </a:lnTo>
                  <a:lnTo>
                    <a:pt x="2517996" y="821680"/>
                  </a:lnTo>
                  <a:lnTo>
                    <a:pt x="2517607" y="822619"/>
                  </a:lnTo>
                  <a:lnTo>
                    <a:pt x="2491503" y="848405"/>
                  </a:lnTo>
                  <a:lnTo>
                    <a:pt x="2487802" y="851689"/>
                  </a:lnTo>
                  <a:lnTo>
                    <a:pt x="2484880" y="854485"/>
                  </a:lnTo>
                  <a:lnTo>
                    <a:pt x="2484491" y="859177"/>
                  </a:lnTo>
                  <a:lnTo>
                    <a:pt x="2489555" y="865276"/>
                  </a:lnTo>
                  <a:lnTo>
                    <a:pt x="2494231" y="865746"/>
                  </a:lnTo>
                  <a:lnTo>
                    <a:pt x="2497153" y="862931"/>
                  </a:lnTo>
                  <a:lnTo>
                    <a:pt x="2501243" y="859646"/>
                  </a:lnTo>
                  <a:lnTo>
                    <a:pt x="2527931" y="832941"/>
                  </a:lnTo>
                  <a:lnTo>
                    <a:pt x="2529295" y="831533"/>
                  </a:lnTo>
                  <a:lnTo>
                    <a:pt x="2532022" y="828249"/>
                  </a:lnTo>
                  <a:lnTo>
                    <a:pt x="2531632" y="823557"/>
                  </a:lnTo>
                  <a:lnTo>
                    <a:pt x="2528321" y="821211"/>
                  </a:lnTo>
                  <a:lnTo>
                    <a:pt x="2525594" y="818396"/>
                  </a:lnTo>
                  <a:close/>
                </a:path>
                <a:path w="2633345" h="1196339">
                  <a:moveTo>
                    <a:pt x="2584229" y="736384"/>
                  </a:moveTo>
                  <a:lnTo>
                    <a:pt x="2580138" y="737303"/>
                  </a:lnTo>
                  <a:lnTo>
                    <a:pt x="2578190" y="741057"/>
                  </a:lnTo>
                  <a:lnTo>
                    <a:pt x="2578190" y="741526"/>
                  </a:lnTo>
                  <a:lnTo>
                    <a:pt x="2560853" y="769189"/>
                  </a:lnTo>
                  <a:lnTo>
                    <a:pt x="2554814" y="776677"/>
                  </a:lnTo>
                  <a:lnTo>
                    <a:pt x="2552476" y="779961"/>
                  </a:lnTo>
                  <a:lnTo>
                    <a:pt x="2553060" y="784653"/>
                  </a:lnTo>
                  <a:lnTo>
                    <a:pt x="2556372" y="786999"/>
                  </a:lnTo>
                  <a:lnTo>
                    <a:pt x="2559489" y="789814"/>
                  </a:lnTo>
                  <a:lnTo>
                    <a:pt x="2564164" y="788876"/>
                  </a:lnTo>
                  <a:lnTo>
                    <a:pt x="2566502" y="785591"/>
                  </a:lnTo>
                  <a:lnTo>
                    <a:pt x="2572151" y="778084"/>
                  </a:lnTo>
                  <a:lnTo>
                    <a:pt x="2590267" y="749502"/>
                  </a:lnTo>
                  <a:lnTo>
                    <a:pt x="2591241" y="748095"/>
                  </a:lnTo>
                  <a:lnTo>
                    <a:pt x="2593189" y="744341"/>
                  </a:lnTo>
                  <a:lnTo>
                    <a:pt x="2591631" y="739649"/>
                  </a:lnTo>
                  <a:lnTo>
                    <a:pt x="2587930" y="737772"/>
                  </a:lnTo>
                  <a:lnTo>
                    <a:pt x="2584229" y="736384"/>
                  </a:lnTo>
                  <a:close/>
                </a:path>
                <a:path w="2633345" h="1196339">
                  <a:moveTo>
                    <a:pt x="2617345" y="641216"/>
                  </a:moveTo>
                  <a:lnTo>
                    <a:pt x="2613644" y="643561"/>
                  </a:lnTo>
                  <a:lnTo>
                    <a:pt x="2613059" y="647784"/>
                  </a:lnTo>
                  <a:lnTo>
                    <a:pt x="2611696" y="656230"/>
                  </a:lnTo>
                  <a:lnTo>
                    <a:pt x="2603319" y="685281"/>
                  </a:lnTo>
                  <a:lnTo>
                    <a:pt x="2602345" y="688565"/>
                  </a:lnTo>
                  <a:lnTo>
                    <a:pt x="2600592" y="692319"/>
                  </a:lnTo>
                  <a:lnTo>
                    <a:pt x="2602345" y="696542"/>
                  </a:lnTo>
                  <a:lnTo>
                    <a:pt x="2606241" y="697930"/>
                  </a:lnTo>
                  <a:lnTo>
                    <a:pt x="2609942" y="699337"/>
                  </a:lnTo>
                  <a:lnTo>
                    <a:pt x="2614618" y="697930"/>
                  </a:lnTo>
                  <a:lnTo>
                    <a:pt x="2615981" y="694196"/>
                  </a:lnTo>
                  <a:lnTo>
                    <a:pt x="2616955" y="690442"/>
                  </a:lnTo>
                  <a:lnTo>
                    <a:pt x="2625721" y="660433"/>
                  </a:lnTo>
                  <a:lnTo>
                    <a:pt x="2627669" y="650130"/>
                  </a:lnTo>
                  <a:lnTo>
                    <a:pt x="2628059" y="645907"/>
                  </a:lnTo>
                  <a:lnTo>
                    <a:pt x="2625721" y="642154"/>
                  </a:lnTo>
                  <a:lnTo>
                    <a:pt x="2617345" y="641216"/>
                  </a:lnTo>
                  <a:close/>
                </a:path>
                <a:path w="2633345" h="1196339">
                  <a:moveTo>
                    <a:pt x="2622994" y="539048"/>
                  </a:moveTo>
                  <a:lnTo>
                    <a:pt x="2619293" y="539517"/>
                  </a:lnTo>
                  <a:lnTo>
                    <a:pt x="2615007" y="540455"/>
                  </a:lnTo>
                  <a:lnTo>
                    <a:pt x="2612280" y="544190"/>
                  </a:lnTo>
                  <a:lnTo>
                    <a:pt x="2613059" y="547943"/>
                  </a:lnTo>
                  <a:lnTo>
                    <a:pt x="2616371" y="568099"/>
                  </a:lnTo>
                  <a:lnTo>
                    <a:pt x="2617679" y="590132"/>
                  </a:lnTo>
                  <a:lnTo>
                    <a:pt x="2617734" y="594824"/>
                  </a:lnTo>
                  <a:lnTo>
                    <a:pt x="2621630" y="598108"/>
                  </a:lnTo>
                  <a:lnTo>
                    <a:pt x="2625332" y="598108"/>
                  </a:lnTo>
                  <a:lnTo>
                    <a:pt x="2629422" y="597639"/>
                  </a:lnTo>
                  <a:lnTo>
                    <a:pt x="2632734" y="593885"/>
                  </a:lnTo>
                  <a:lnTo>
                    <a:pt x="2632344" y="590132"/>
                  </a:lnTo>
                  <a:lnTo>
                    <a:pt x="2630786" y="567161"/>
                  </a:lnTo>
                  <a:lnTo>
                    <a:pt x="2627669" y="545597"/>
                  </a:lnTo>
                  <a:lnTo>
                    <a:pt x="2626695" y="541844"/>
                  </a:lnTo>
                  <a:lnTo>
                    <a:pt x="2622994" y="539048"/>
                  </a:lnTo>
                  <a:close/>
                </a:path>
                <a:path w="2633345" h="1196339">
                  <a:moveTo>
                    <a:pt x="2584813" y="442960"/>
                  </a:moveTo>
                  <a:lnTo>
                    <a:pt x="2581501" y="444368"/>
                  </a:lnTo>
                  <a:lnTo>
                    <a:pt x="2577800" y="446694"/>
                  </a:lnTo>
                  <a:lnTo>
                    <a:pt x="2576242" y="450917"/>
                  </a:lnTo>
                  <a:lnTo>
                    <a:pt x="2578190" y="454671"/>
                  </a:lnTo>
                  <a:lnTo>
                    <a:pt x="2592215" y="481395"/>
                  </a:lnTo>
                  <a:lnTo>
                    <a:pt x="2596891" y="493575"/>
                  </a:lnTo>
                  <a:lnTo>
                    <a:pt x="2598254" y="497328"/>
                  </a:lnTo>
                  <a:lnTo>
                    <a:pt x="2602345" y="499205"/>
                  </a:lnTo>
                  <a:lnTo>
                    <a:pt x="2606241" y="497328"/>
                  </a:lnTo>
                  <a:lnTo>
                    <a:pt x="2609942" y="495921"/>
                  </a:lnTo>
                  <a:lnTo>
                    <a:pt x="2611696" y="491698"/>
                  </a:lnTo>
                  <a:lnTo>
                    <a:pt x="2610332" y="487945"/>
                  </a:lnTo>
                  <a:lnTo>
                    <a:pt x="2605657" y="476234"/>
                  </a:lnTo>
                  <a:lnTo>
                    <a:pt x="2591241" y="447633"/>
                  </a:lnTo>
                  <a:lnTo>
                    <a:pt x="2589293" y="444368"/>
                  </a:lnTo>
                  <a:lnTo>
                    <a:pt x="2584813" y="442960"/>
                  </a:lnTo>
                  <a:close/>
                </a:path>
                <a:path w="2633345" h="1196339">
                  <a:moveTo>
                    <a:pt x="2521698" y="360929"/>
                  </a:moveTo>
                  <a:lnTo>
                    <a:pt x="2518581" y="363744"/>
                  </a:lnTo>
                  <a:lnTo>
                    <a:pt x="2515659" y="366540"/>
                  </a:lnTo>
                  <a:lnTo>
                    <a:pt x="2515269" y="370763"/>
                  </a:lnTo>
                  <a:lnTo>
                    <a:pt x="2517996" y="374047"/>
                  </a:lnTo>
                  <a:lnTo>
                    <a:pt x="2540009" y="398895"/>
                  </a:lnTo>
                  <a:lnTo>
                    <a:pt x="2546048" y="406852"/>
                  </a:lnTo>
                  <a:lnTo>
                    <a:pt x="2548385" y="410136"/>
                  </a:lnTo>
                  <a:lnTo>
                    <a:pt x="2553060" y="411074"/>
                  </a:lnTo>
                  <a:lnTo>
                    <a:pt x="2556372" y="408259"/>
                  </a:lnTo>
                  <a:lnTo>
                    <a:pt x="2559489" y="405913"/>
                  </a:lnTo>
                  <a:lnTo>
                    <a:pt x="2560073" y="401241"/>
                  </a:lnTo>
                  <a:lnTo>
                    <a:pt x="2557736" y="398426"/>
                  </a:lnTo>
                  <a:lnTo>
                    <a:pt x="2551697" y="390449"/>
                  </a:lnTo>
                  <a:lnTo>
                    <a:pt x="2529295" y="364213"/>
                  </a:lnTo>
                  <a:lnTo>
                    <a:pt x="2526373" y="361398"/>
                  </a:lnTo>
                  <a:lnTo>
                    <a:pt x="2521698" y="360929"/>
                  </a:lnTo>
                  <a:close/>
                </a:path>
                <a:path w="2633345" h="1196339">
                  <a:moveTo>
                    <a:pt x="2449037" y="292485"/>
                  </a:moveTo>
                  <a:lnTo>
                    <a:pt x="2444362" y="292954"/>
                  </a:lnTo>
                  <a:lnTo>
                    <a:pt x="2441634" y="296239"/>
                  </a:lnTo>
                  <a:lnTo>
                    <a:pt x="2439297" y="299523"/>
                  </a:lnTo>
                  <a:lnTo>
                    <a:pt x="2439686" y="304215"/>
                  </a:lnTo>
                  <a:lnTo>
                    <a:pt x="2442998" y="306561"/>
                  </a:lnTo>
                  <a:lnTo>
                    <a:pt x="2462673" y="322025"/>
                  </a:lnTo>
                  <a:lnTo>
                    <a:pt x="2476504" y="334204"/>
                  </a:lnTo>
                  <a:lnTo>
                    <a:pt x="2479815" y="337020"/>
                  </a:lnTo>
                  <a:lnTo>
                    <a:pt x="2484101" y="336550"/>
                  </a:lnTo>
                  <a:lnTo>
                    <a:pt x="2486828" y="333735"/>
                  </a:lnTo>
                  <a:lnTo>
                    <a:pt x="2489555" y="330451"/>
                  </a:lnTo>
                  <a:lnTo>
                    <a:pt x="2489166" y="325778"/>
                  </a:lnTo>
                  <a:lnTo>
                    <a:pt x="2486439" y="322963"/>
                  </a:lnTo>
                  <a:lnTo>
                    <a:pt x="2471828" y="310764"/>
                  </a:lnTo>
                  <a:lnTo>
                    <a:pt x="2451959" y="295300"/>
                  </a:lnTo>
                  <a:lnTo>
                    <a:pt x="2449037" y="292485"/>
                  </a:lnTo>
                  <a:close/>
                </a:path>
                <a:path w="2633345" h="1196339">
                  <a:moveTo>
                    <a:pt x="2363324" y="234832"/>
                  </a:moveTo>
                  <a:lnTo>
                    <a:pt x="2358649" y="236240"/>
                  </a:lnTo>
                  <a:lnTo>
                    <a:pt x="2356701" y="239524"/>
                  </a:lnTo>
                  <a:lnTo>
                    <a:pt x="2354948" y="243278"/>
                  </a:lnTo>
                  <a:lnTo>
                    <a:pt x="2356312" y="247501"/>
                  </a:lnTo>
                  <a:lnTo>
                    <a:pt x="2359623" y="249827"/>
                  </a:lnTo>
                  <a:lnTo>
                    <a:pt x="2361376" y="250766"/>
                  </a:lnTo>
                  <a:lnTo>
                    <a:pt x="2396441" y="272798"/>
                  </a:lnTo>
                  <a:lnTo>
                    <a:pt x="2399752" y="275144"/>
                  </a:lnTo>
                  <a:lnTo>
                    <a:pt x="2404233" y="273737"/>
                  </a:lnTo>
                  <a:lnTo>
                    <a:pt x="2406181" y="270452"/>
                  </a:lnTo>
                  <a:lnTo>
                    <a:pt x="2408518" y="267187"/>
                  </a:lnTo>
                  <a:lnTo>
                    <a:pt x="2407544" y="262496"/>
                  </a:lnTo>
                  <a:lnTo>
                    <a:pt x="2369363" y="238117"/>
                  </a:lnTo>
                  <a:lnTo>
                    <a:pt x="2366636" y="237178"/>
                  </a:lnTo>
                  <a:lnTo>
                    <a:pt x="2363324" y="234832"/>
                  </a:lnTo>
                  <a:close/>
                </a:path>
                <a:path w="2633345" h="1196339">
                  <a:moveTo>
                    <a:pt x="2272352" y="186564"/>
                  </a:moveTo>
                  <a:lnTo>
                    <a:pt x="2268262" y="187971"/>
                  </a:lnTo>
                  <a:lnTo>
                    <a:pt x="2266898" y="191705"/>
                  </a:lnTo>
                  <a:lnTo>
                    <a:pt x="2264950" y="195459"/>
                  </a:lnTo>
                  <a:lnTo>
                    <a:pt x="2266314" y="199682"/>
                  </a:lnTo>
                  <a:lnTo>
                    <a:pt x="2270015" y="201559"/>
                  </a:lnTo>
                  <a:lnTo>
                    <a:pt x="2281703" y="207189"/>
                  </a:lnTo>
                  <a:lnTo>
                    <a:pt x="2308780" y="221245"/>
                  </a:lnTo>
                  <a:lnTo>
                    <a:pt x="2312481" y="223122"/>
                  </a:lnTo>
                  <a:lnTo>
                    <a:pt x="2316767" y="221715"/>
                  </a:lnTo>
                  <a:lnTo>
                    <a:pt x="2318520" y="217961"/>
                  </a:lnTo>
                  <a:lnTo>
                    <a:pt x="2320468" y="214677"/>
                  </a:lnTo>
                  <a:lnTo>
                    <a:pt x="2319105" y="210004"/>
                  </a:lnTo>
                  <a:lnTo>
                    <a:pt x="2315793" y="208127"/>
                  </a:lnTo>
                  <a:lnTo>
                    <a:pt x="2288716" y="194051"/>
                  </a:lnTo>
                  <a:lnTo>
                    <a:pt x="2276054" y="188441"/>
                  </a:lnTo>
                  <a:lnTo>
                    <a:pt x="2272352" y="186564"/>
                  </a:lnTo>
                  <a:close/>
                </a:path>
                <a:path w="2633345" h="1196339">
                  <a:moveTo>
                    <a:pt x="2178263" y="145783"/>
                  </a:moveTo>
                  <a:lnTo>
                    <a:pt x="2174562" y="147660"/>
                  </a:lnTo>
                  <a:lnTo>
                    <a:pt x="2173199" y="151413"/>
                  </a:lnTo>
                  <a:lnTo>
                    <a:pt x="2171251" y="155147"/>
                  </a:lnTo>
                  <a:lnTo>
                    <a:pt x="2173199" y="159370"/>
                  </a:lnTo>
                  <a:lnTo>
                    <a:pt x="2176900" y="161247"/>
                  </a:lnTo>
                  <a:lnTo>
                    <a:pt x="2193653" y="167346"/>
                  </a:lnTo>
                  <a:lnTo>
                    <a:pt x="2217418" y="177649"/>
                  </a:lnTo>
                  <a:lnTo>
                    <a:pt x="2221120" y="179057"/>
                  </a:lnTo>
                  <a:lnTo>
                    <a:pt x="2225405" y="177649"/>
                  </a:lnTo>
                  <a:lnTo>
                    <a:pt x="2226769" y="173426"/>
                  </a:lnTo>
                  <a:lnTo>
                    <a:pt x="2228522" y="170162"/>
                  </a:lnTo>
                  <a:lnTo>
                    <a:pt x="2226769" y="165470"/>
                  </a:lnTo>
                  <a:lnTo>
                    <a:pt x="2223068" y="164062"/>
                  </a:lnTo>
                  <a:lnTo>
                    <a:pt x="2199302" y="153740"/>
                  </a:lnTo>
                  <a:lnTo>
                    <a:pt x="2182354" y="147190"/>
                  </a:lnTo>
                  <a:lnTo>
                    <a:pt x="2178263" y="145783"/>
                  </a:lnTo>
                  <a:close/>
                </a:path>
                <a:path w="2633345" h="1196339">
                  <a:moveTo>
                    <a:pt x="2081837" y="111101"/>
                  </a:moveTo>
                  <a:lnTo>
                    <a:pt x="2077941" y="113428"/>
                  </a:lnTo>
                  <a:lnTo>
                    <a:pt x="2075214" y="120935"/>
                  </a:lnTo>
                  <a:lnTo>
                    <a:pt x="2077551" y="125158"/>
                  </a:lnTo>
                  <a:lnTo>
                    <a:pt x="2081253" y="126565"/>
                  </a:lnTo>
                  <a:lnTo>
                    <a:pt x="2097226" y="131726"/>
                  </a:lnTo>
                  <a:lnTo>
                    <a:pt x="2122745" y="140622"/>
                  </a:lnTo>
                  <a:lnTo>
                    <a:pt x="2126446" y="142029"/>
                  </a:lnTo>
                  <a:lnTo>
                    <a:pt x="2130732" y="139683"/>
                  </a:lnTo>
                  <a:lnTo>
                    <a:pt x="2131706" y="135930"/>
                  </a:lnTo>
                  <a:lnTo>
                    <a:pt x="2133070" y="132196"/>
                  </a:lnTo>
                  <a:lnTo>
                    <a:pt x="2131122" y="127973"/>
                  </a:lnTo>
                  <a:lnTo>
                    <a:pt x="2127420" y="126565"/>
                  </a:lnTo>
                  <a:lnTo>
                    <a:pt x="2101707" y="117651"/>
                  </a:lnTo>
                  <a:lnTo>
                    <a:pt x="2085928" y="112509"/>
                  </a:lnTo>
                  <a:lnTo>
                    <a:pt x="2081837" y="111101"/>
                  </a:lnTo>
                  <a:close/>
                </a:path>
                <a:path w="2633345" h="1196339">
                  <a:moveTo>
                    <a:pt x="1983852" y="82031"/>
                  </a:moveTo>
                  <a:lnTo>
                    <a:pt x="1979761" y="84377"/>
                  </a:lnTo>
                  <a:lnTo>
                    <a:pt x="1978787" y="88599"/>
                  </a:lnTo>
                  <a:lnTo>
                    <a:pt x="1977813" y="92353"/>
                  </a:lnTo>
                  <a:lnTo>
                    <a:pt x="1980151" y="96556"/>
                  </a:lnTo>
                  <a:lnTo>
                    <a:pt x="1992813" y="99841"/>
                  </a:lnTo>
                  <a:lnTo>
                    <a:pt x="2025734" y="109225"/>
                  </a:lnTo>
                  <a:lnTo>
                    <a:pt x="2029630" y="110632"/>
                  </a:lnTo>
                  <a:lnTo>
                    <a:pt x="2033721" y="108286"/>
                  </a:lnTo>
                  <a:lnTo>
                    <a:pt x="2034695" y="104063"/>
                  </a:lnTo>
                  <a:lnTo>
                    <a:pt x="2036059" y="100310"/>
                  </a:lnTo>
                  <a:lnTo>
                    <a:pt x="2033721" y="96087"/>
                  </a:lnTo>
                  <a:lnTo>
                    <a:pt x="2030020" y="95149"/>
                  </a:lnTo>
                  <a:lnTo>
                    <a:pt x="1996904" y="85784"/>
                  </a:lnTo>
                  <a:lnTo>
                    <a:pt x="1987553" y="83438"/>
                  </a:lnTo>
                  <a:lnTo>
                    <a:pt x="1983852" y="82031"/>
                  </a:lnTo>
                  <a:close/>
                </a:path>
                <a:path w="2633345" h="1196339">
                  <a:moveTo>
                    <a:pt x="1884114" y="58121"/>
                  </a:moveTo>
                  <a:lnTo>
                    <a:pt x="1880413" y="60467"/>
                  </a:lnTo>
                  <a:lnTo>
                    <a:pt x="1879439" y="64690"/>
                  </a:lnTo>
                  <a:lnTo>
                    <a:pt x="1878465" y="68444"/>
                  </a:lnTo>
                  <a:lnTo>
                    <a:pt x="1881387" y="72197"/>
                  </a:lnTo>
                  <a:lnTo>
                    <a:pt x="1885088" y="73136"/>
                  </a:lnTo>
                  <a:lnTo>
                    <a:pt x="1931646" y="83908"/>
                  </a:lnTo>
                  <a:lnTo>
                    <a:pt x="1935347" y="81562"/>
                  </a:lnTo>
                  <a:lnTo>
                    <a:pt x="1936321" y="77808"/>
                  </a:lnTo>
                  <a:lnTo>
                    <a:pt x="1937295" y="73605"/>
                  </a:lnTo>
                  <a:lnTo>
                    <a:pt x="1934957" y="69851"/>
                  </a:lnTo>
                  <a:lnTo>
                    <a:pt x="1931256" y="68913"/>
                  </a:lnTo>
                  <a:lnTo>
                    <a:pt x="1888400" y="59060"/>
                  </a:lnTo>
                  <a:lnTo>
                    <a:pt x="1884114" y="58121"/>
                  </a:lnTo>
                  <a:close/>
                </a:path>
                <a:path w="2633345" h="1196339">
                  <a:moveTo>
                    <a:pt x="1783986" y="38435"/>
                  </a:moveTo>
                  <a:lnTo>
                    <a:pt x="1780090" y="41250"/>
                  </a:lnTo>
                  <a:lnTo>
                    <a:pt x="1779311" y="45472"/>
                  </a:lnTo>
                  <a:lnTo>
                    <a:pt x="1778727" y="49226"/>
                  </a:lnTo>
                  <a:lnTo>
                    <a:pt x="1781064" y="52980"/>
                  </a:lnTo>
                  <a:lnTo>
                    <a:pt x="1785350" y="53918"/>
                  </a:lnTo>
                  <a:lnTo>
                    <a:pt x="1823921" y="60467"/>
                  </a:lnTo>
                  <a:lnTo>
                    <a:pt x="1828206" y="61406"/>
                  </a:lnTo>
                  <a:lnTo>
                    <a:pt x="1831907" y="62344"/>
                  </a:lnTo>
                  <a:lnTo>
                    <a:pt x="1836193" y="59998"/>
                  </a:lnTo>
                  <a:lnTo>
                    <a:pt x="1836583" y="55775"/>
                  </a:lnTo>
                  <a:lnTo>
                    <a:pt x="1837557" y="52041"/>
                  </a:lnTo>
                  <a:lnTo>
                    <a:pt x="1834635" y="48288"/>
                  </a:lnTo>
                  <a:lnTo>
                    <a:pt x="1830933" y="47349"/>
                  </a:lnTo>
                  <a:lnTo>
                    <a:pt x="1826843" y="46411"/>
                  </a:lnTo>
                  <a:lnTo>
                    <a:pt x="1787688" y="39373"/>
                  </a:lnTo>
                  <a:lnTo>
                    <a:pt x="1783986" y="38435"/>
                  </a:lnTo>
                  <a:close/>
                </a:path>
                <a:path w="2633345" h="1196339">
                  <a:moveTo>
                    <a:pt x="1682690" y="23440"/>
                  </a:moveTo>
                  <a:lnTo>
                    <a:pt x="1678989" y="26255"/>
                  </a:lnTo>
                  <a:lnTo>
                    <a:pt x="1678642" y="30009"/>
                  </a:lnTo>
                  <a:lnTo>
                    <a:pt x="1678526" y="30947"/>
                  </a:lnTo>
                  <a:lnTo>
                    <a:pt x="1678015" y="34231"/>
                  </a:lnTo>
                  <a:lnTo>
                    <a:pt x="1680937" y="37965"/>
                  </a:lnTo>
                  <a:lnTo>
                    <a:pt x="1704118" y="40781"/>
                  </a:lnTo>
                  <a:lnTo>
                    <a:pt x="1727884" y="44534"/>
                  </a:lnTo>
                  <a:lnTo>
                    <a:pt x="1731780" y="45472"/>
                  </a:lnTo>
                  <a:lnTo>
                    <a:pt x="1735481" y="42657"/>
                  </a:lnTo>
                  <a:lnTo>
                    <a:pt x="1735871" y="38435"/>
                  </a:lnTo>
                  <a:lnTo>
                    <a:pt x="1736845" y="34231"/>
                  </a:lnTo>
                  <a:lnTo>
                    <a:pt x="1734117" y="30947"/>
                  </a:lnTo>
                  <a:lnTo>
                    <a:pt x="1729832" y="30009"/>
                  </a:lnTo>
                  <a:lnTo>
                    <a:pt x="1686391" y="23909"/>
                  </a:lnTo>
                  <a:lnTo>
                    <a:pt x="1682690" y="23440"/>
                  </a:lnTo>
                  <a:close/>
                </a:path>
                <a:path w="2633345" h="1196339">
                  <a:moveTo>
                    <a:pt x="1584861" y="12199"/>
                  </a:moveTo>
                  <a:lnTo>
                    <a:pt x="1581121" y="12199"/>
                  </a:lnTo>
                  <a:lnTo>
                    <a:pt x="1577400" y="15014"/>
                  </a:lnTo>
                  <a:lnTo>
                    <a:pt x="1576932" y="19217"/>
                  </a:lnTo>
                  <a:lnTo>
                    <a:pt x="1576465" y="22971"/>
                  </a:lnTo>
                  <a:lnTo>
                    <a:pt x="1579738" y="26724"/>
                  </a:lnTo>
                  <a:lnTo>
                    <a:pt x="1583458" y="26724"/>
                  </a:lnTo>
                  <a:lnTo>
                    <a:pt x="1627366" y="31416"/>
                  </a:lnTo>
                  <a:lnTo>
                    <a:pt x="1631068" y="31885"/>
                  </a:lnTo>
                  <a:lnTo>
                    <a:pt x="1634769" y="29070"/>
                  </a:lnTo>
                  <a:lnTo>
                    <a:pt x="1635158" y="24847"/>
                  </a:lnTo>
                  <a:lnTo>
                    <a:pt x="1635158" y="21094"/>
                  </a:lnTo>
                  <a:lnTo>
                    <a:pt x="1632431" y="17340"/>
                  </a:lnTo>
                  <a:lnTo>
                    <a:pt x="1628730" y="16871"/>
                  </a:lnTo>
                  <a:lnTo>
                    <a:pt x="1584861" y="12199"/>
                  </a:lnTo>
                  <a:close/>
                </a:path>
                <a:path w="2633345" h="1196339">
                  <a:moveTo>
                    <a:pt x="1482766" y="4691"/>
                  </a:moveTo>
                  <a:lnTo>
                    <a:pt x="1479045" y="4691"/>
                  </a:lnTo>
                  <a:lnTo>
                    <a:pt x="1475324" y="7507"/>
                  </a:lnTo>
                  <a:lnTo>
                    <a:pt x="1475324" y="15933"/>
                  </a:lnTo>
                  <a:lnTo>
                    <a:pt x="1478110" y="19217"/>
                  </a:lnTo>
                  <a:lnTo>
                    <a:pt x="1482318" y="19217"/>
                  </a:lnTo>
                  <a:lnTo>
                    <a:pt x="1514479" y="21094"/>
                  </a:lnTo>
                  <a:lnTo>
                    <a:pt x="1525661" y="22032"/>
                  </a:lnTo>
                  <a:lnTo>
                    <a:pt x="1529382" y="22501"/>
                  </a:lnTo>
                  <a:lnTo>
                    <a:pt x="1533122" y="19217"/>
                  </a:lnTo>
                  <a:lnTo>
                    <a:pt x="1533589" y="15483"/>
                  </a:lnTo>
                  <a:lnTo>
                    <a:pt x="1534057" y="11260"/>
                  </a:lnTo>
                  <a:lnTo>
                    <a:pt x="1530784" y="7976"/>
                  </a:lnTo>
                  <a:lnTo>
                    <a:pt x="1527063" y="7507"/>
                  </a:lnTo>
                  <a:lnTo>
                    <a:pt x="1515862" y="6568"/>
                  </a:lnTo>
                  <a:lnTo>
                    <a:pt x="1482766" y="4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6209" y="350480"/>
              <a:ext cx="3060100" cy="143660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914705" y="1441935"/>
            <a:ext cx="521334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d</a:t>
            </a:r>
            <a:r>
              <a:rPr sz="1200" spc="-10" dirty="0">
                <a:latin typeface="Times New Roman"/>
                <a:cs typeface="Times New Roman"/>
              </a:rPr>
              <a:t>i</a:t>
            </a:r>
            <a:r>
              <a:rPr sz="1200" spc="20" dirty="0">
                <a:latin typeface="Times New Roman"/>
                <a:cs typeface="Times New Roman"/>
              </a:rPr>
              <a:t>u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20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44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65976" y="322626"/>
            <a:ext cx="521334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d</a:t>
            </a:r>
            <a:r>
              <a:rPr sz="1200" spc="-10" dirty="0">
                <a:latin typeface="Times New Roman"/>
                <a:cs typeface="Times New Roman"/>
              </a:rPr>
              <a:t>i</a:t>
            </a:r>
            <a:r>
              <a:rPr sz="1200" spc="20" dirty="0">
                <a:latin typeface="Times New Roman"/>
                <a:cs typeface="Times New Roman"/>
              </a:rPr>
              <a:t>u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20" dirty="0"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4393" y="287456"/>
            <a:ext cx="41402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5" dirty="0">
                <a:latin typeface="Times New Roman"/>
                <a:cs typeface="Times New Roman"/>
              </a:rPr>
              <a:t>le</a:t>
            </a:r>
            <a:r>
              <a:rPr sz="1200" spc="2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15" dirty="0">
                <a:latin typeface="Times New Roman"/>
                <a:cs typeface="Times New Roman"/>
              </a:rPr>
              <a:t>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22762" y="623069"/>
            <a:ext cx="672465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5" dirty="0">
                <a:latin typeface="Times New Roman"/>
                <a:cs typeface="Times New Roman"/>
              </a:rPr>
              <a:t>startAngle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15749" y="1028983"/>
            <a:ext cx="55626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15" dirty="0">
                <a:latin typeface="Times New Roman"/>
                <a:cs typeface="Times New Roman"/>
              </a:rPr>
              <a:t>0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degree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344" y="62560"/>
            <a:ext cx="59232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Polygon</a:t>
            </a:r>
            <a:r>
              <a:rPr spc="-55" dirty="0"/>
              <a:t> </a:t>
            </a:r>
            <a:r>
              <a:rPr spc="-20" dirty="0"/>
              <a:t>and </a:t>
            </a:r>
            <a:r>
              <a:rPr spc="-95" dirty="0"/>
              <a:t>Polyline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067" y="1063083"/>
            <a:ext cx="8691790" cy="303109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597" y="4426710"/>
            <a:ext cx="3149600" cy="307340"/>
          </a:xfrm>
          <a:prstGeom prst="rect">
            <a:avLst/>
          </a:prstGeom>
          <a:ln w="1587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2300">
              <a:lnSpc>
                <a:spcPts val="1614"/>
              </a:lnSpc>
            </a:pPr>
            <a:r>
              <a:rPr sz="1400" spc="-15" dirty="0">
                <a:latin typeface="Times New Roman"/>
                <a:cs typeface="Times New Roman"/>
              </a:rPr>
              <a:t>javafx.scene.shape.Polygon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597" y="4733785"/>
            <a:ext cx="3149600" cy="1047750"/>
          </a:xfrm>
          <a:prstGeom prst="rect">
            <a:avLst/>
          </a:prstGeom>
          <a:ln w="15877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ourier New"/>
                <a:cs typeface="Courier New"/>
              </a:rPr>
              <a:t>+Polygon()</a:t>
            </a:r>
            <a:endParaRPr sz="1300">
              <a:latin typeface="Courier New"/>
              <a:cs typeface="Courier New"/>
            </a:endParaRPr>
          </a:p>
          <a:p>
            <a:pPr marL="41275">
              <a:lnSpc>
                <a:spcPct val="100000"/>
              </a:lnSpc>
              <a:spcBef>
                <a:spcPts val="439"/>
              </a:spcBef>
            </a:pPr>
            <a:r>
              <a:rPr sz="1300" spc="-10" dirty="0">
                <a:latin typeface="Courier New"/>
                <a:cs typeface="Courier New"/>
              </a:rPr>
              <a:t>+Polygon(double...</a:t>
            </a:r>
            <a:r>
              <a:rPr sz="1300" spc="-20" dirty="0"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points)</a:t>
            </a:r>
            <a:endParaRPr sz="1300">
              <a:latin typeface="Courier New"/>
              <a:cs typeface="Courier New"/>
            </a:endParaRPr>
          </a:p>
          <a:p>
            <a:pPr marL="338455" marR="634365" indent="-297180">
              <a:lnSpc>
                <a:spcPts val="1480"/>
              </a:lnSpc>
              <a:spcBef>
                <a:spcPts val="550"/>
              </a:spcBef>
            </a:pPr>
            <a:r>
              <a:rPr sz="1300" spc="-5" dirty="0">
                <a:latin typeface="Courier New"/>
                <a:cs typeface="Courier New"/>
              </a:rPr>
              <a:t>+getPoints(): </a:t>
            </a:r>
            <a:r>
              <a:rPr sz="1300" dirty="0"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ObservableList&lt;Double&gt;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3675" y="4682788"/>
            <a:ext cx="4789805" cy="83439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spc="-10" dirty="0">
                <a:latin typeface="Times New Roman"/>
                <a:cs typeface="Times New Roman"/>
              </a:rPr>
              <a:t>Creates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empty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polygon.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Times New Roman"/>
                <a:cs typeface="Times New Roman"/>
              </a:rPr>
              <a:t>Creates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20" dirty="0">
                <a:latin typeface="Times New Roman"/>
                <a:cs typeface="Times New Roman"/>
              </a:rPr>
              <a:t> polygon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given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points.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400" spc="-10" dirty="0">
                <a:latin typeface="Times New Roman"/>
                <a:cs typeface="Times New Roman"/>
              </a:rPr>
              <a:t>Returns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list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of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double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values </a:t>
            </a:r>
            <a:r>
              <a:rPr sz="1400" dirty="0">
                <a:latin typeface="Times New Roman"/>
                <a:cs typeface="Times New Roman"/>
              </a:rPr>
              <a:t>as</a:t>
            </a:r>
            <a:r>
              <a:rPr sz="1400" spc="-10" dirty="0">
                <a:latin typeface="Times New Roman"/>
                <a:cs typeface="Times New Roman"/>
              </a:rPr>
              <a:t> x-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y-coordinates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of </a:t>
            </a:r>
            <a:r>
              <a:rPr sz="1400" spc="-1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points.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97084" y="4096387"/>
            <a:ext cx="5755005" cy="553085"/>
            <a:chOff x="3397084" y="4096387"/>
            <a:chExt cx="5755005" cy="553085"/>
          </a:xfrm>
        </p:grpSpPr>
        <p:sp>
          <p:nvSpPr>
            <p:cNvPr id="9" name="object 9"/>
            <p:cNvSpPr/>
            <p:nvPr/>
          </p:nvSpPr>
          <p:spPr>
            <a:xfrm>
              <a:off x="3405020" y="4104323"/>
              <a:ext cx="5739130" cy="537210"/>
            </a:xfrm>
            <a:custGeom>
              <a:avLst/>
              <a:gdLst/>
              <a:ahLst/>
              <a:cxnLst/>
              <a:rect l="l" t="t" r="r" b="b"/>
              <a:pathLst>
                <a:path w="5739130" h="537210">
                  <a:moveTo>
                    <a:pt x="0" y="536607"/>
                  </a:moveTo>
                  <a:lnTo>
                    <a:pt x="5738874" y="536607"/>
                  </a:lnTo>
                  <a:lnTo>
                    <a:pt x="5738874" y="0"/>
                  </a:lnTo>
                  <a:lnTo>
                    <a:pt x="0" y="0"/>
                  </a:lnTo>
                  <a:lnTo>
                    <a:pt x="0" y="536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05020" y="4632995"/>
              <a:ext cx="5739130" cy="15875"/>
            </a:xfrm>
            <a:custGeom>
              <a:avLst/>
              <a:gdLst/>
              <a:ahLst/>
              <a:cxnLst/>
              <a:rect l="l" t="t" r="r" b="b"/>
              <a:pathLst>
                <a:path w="5739130" h="15875">
                  <a:moveTo>
                    <a:pt x="0" y="15870"/>
                  </a:moveTo>
                  <a:lnTo>
                    <a:pt x="5738874" y="15870"/>
                  </a:lnTo>
                  <a:lnTo>
                    <a:pt x="5738874" y="0"/>
                  </a:lnTo>
                  <a:lnTo>
                    <a:pt x="0" y="0"/>
                  </a:lnTo>
                  <a:lnTo>
                    <a:pt x="0" y="158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5020" y="4104323"/>
              <a:ext cx="5739130" cy="537210"/>
            </a:xfrm>
            <a:custGeom>
              <a:avLst/>
              <a:gdLst/>
              <a:ahLst/>
              <a:cxnLst/>
              <a:rect l="l" t="t" r="r" b="b"/>
              <a:pathLst>
                <a:path w="5739130" h="537210">
                  <a:moveTo>
                    <a:pt x="5738874" y="0"/>
                  </a:moveTo>
                  <a:lnTo>
                    <a:pt x="0" y="0"/>
                  </a:lnTo>
                  <a:lnTo>
                    <a:pt x="0" y="536607"/>
                  </a:lnTo>
                </a:path>
              </a:pathLst>
            </a:custGeom>
            <a:ln w="158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34215" y="4154466"/>
            <a:ext cx="5545455" cy="4425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1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ourier New"/>
                <a:cs typeface="Courier New"/>
              </a:rPr>
              <a:t>getter</a:t>
            </a:r>
            <a:r>
              <a:rPr sz="1200" spc="-36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ourier New"/>
                <a:cs typeface="Courier New"/>
              </a:rPr>
              <a:t>setter</a:t>
            </a:r>
            <a:r>
              <a:rPr sz="1200" spc="-375" dirty="0">
                <a:latin typeface="Courier New"/>
                <a:cs typeface="Courier New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methods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for</a:t>
            </a:r>
            <a:r>
              <a:rPr sz="1400" spc="-10" dirty="0">
                <a:latin typeface="Times New Roman"/>
                <a:cs typeface="Times New Roman"/>
              </a:rPr>
              <a:t> property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values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getter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for</a:t>
            </a:r>
            <a:r>
              <a:rPr sz="1400" spc="-10" dirty="0">
                <a:latin typeface="Times New Roman"/>
                <a:cs typeface="Times New Roman"/>
              </a:rPr>
              <a:t> property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itself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are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provided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but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omitted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UML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diagram</a:t>
            </a:r>
            <a:r>
              <a:rPr sz="1400" spc="-15" dirty="0">
                <a:latin typeface="Times New Roman"/>
                <a:cs typeface="Times New Roman"/>
              </a:rPr>
              <a:t> for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brevity.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08268" y="4385860"/>
            <a:ext cx="1119505" cy="508634"/>
            <a:chOff x="2308268" y="4385860"/>
            <a:chExt cx="1119505" cy="508634"/>
          </a:xfrm>
        </p:grpSpPr>
        <p:sp>
          <p:nvSpPr>
            <p:cNvPr id="14" name="object 14"/>
            <p:cNvSpPr/>
            <p:nvPr/>
          </p:nvSpPr>
          <p:spPr>
            <a:xfrm>
              <a:off x="2309801" y="4387392"/>
              <a:ext cx="1116330" cy="505459"/>
            </a:xfrm>
            <a:custGeom>
              <a:avLst/>
              <a:gdLst/>
              <a:ahLst/>
              <a:cxnLst/>
              <a:rect l="l" t="t" r="r" b="b"/>
              <a:pathLst>
                <a:path w="1116329" h="505460">
                  <a:moveTo>
                    <a:pt x="94320" y="383600"/>
                  </a:moveTo>
                  <a:lnTo>
                    <a:pt x="0" y="497038"/>
                  </a:lnTo>
                  <a:lnTo>
                    <a:pt x="146965" y="504956"/>
                  </a:lnTo>
                  <a:lnTo>
                    <a:pt x="100825" y="473305"/>
                  </a:lnTo>
                  <a:lnTo>
                    <a:pt x="81598" y="473305"/>
                  </a:lnTo>
                  <a:lnTo>
                    <a:pt x="78966" y="470658"/>
                  </a:lnTo>
                  <a:lnTo>
                    <a:pt x="73701" y="470658"/>
                  </a:lnTo>
                  <a:lnTo>
                    <a:pt x="71069" y="465386"/>
                  </a:lnTo>
                  <a:lnTo>
                    <a:pt x="71069" y="457468"/>
                  </a:lnTo>
                  <a:lnTo>
                    <a:pt x="76334" y="452196"/>
                  </a:lnTo>
                  <a:lnTo>
                    <a:pt x="83431" y="449089"/>
                  </a:lnTo>
                  <a:lnTo>
                    <a:pt x="94320" y="383600"/>
                  </a:lnTo>
                  <a:close/>
                </a:path>
                <a:path w="1116329" h="505460">
                  <a:moveTo>
                    <a:pt x="83431" y="449089"/>
                  </a:moveTo>
                  <a:lnTo>
                    <a:pt x="76334" y="452196"/>
                  </a:lnTo>
                  <a:lnTo>
                    <a:pt x="71069" y="457468"/>
                  </a:lnTo>
                  <a:lnTo>
                    <a:pt x="71069" y="465386"/>
                  </a:lnTo>
                  <a:lnTo>
                    <a:pt x="73701" y="470658"/>
                  </a:lnTo>
                  <a:lnTo>
                    <a:pt x="78966" y="470658"/>
                  </a:lnTo>
                  <a:lnTo>
                    <a:pt x="81598" y="473305"/>
                  </a:lnTo>
                  <a:lnTo>
                    <a:pt x="86862" y="470658"/>
                  </a:lnTo>
                  <a:lnTo>
                    <a:pt x="93025" y="467954"/>
                  </a:lnTo>
                  <a:lnTo>
                    <a:pt x="81598" y="460115"/>
                  </a:lnTo>
                  <a:lnTo>
                    <a:pt x="83431" y="449089"/>
                  </a:lnTo>
                  <a:close/>
                </a:path>
                <a:path w="1116329" h="505460">
                  <a:moveTo>
                    <a:pt x="93025" y="467954"/>
                  </a:moveTo>
                  <a:lnTo>
                    <a:pt x="86862" y="470658"/>
                  </a:lnTo>
                  <a:lnTo>
                    <a:pt x="81598" y="473305"/>
                  </a:lnTo>
                  <a:lnTo>
                    <a:pt x="100825" y="473305"/>
                  </a:lnTo>
                  <a:lnTo>
                    <a:pt x="93025" y="467954"/>
                  </a:lnTo>
                  <a:close/>
                </a:path>
                <a:path w="1116329" h="505460">
                  <a:moveTo>
                    <a:pt x="1105966" y="0"/>
                  </a:moveTo>
                  <a:lnTo>
                    <a:pt x="1103334" y="2646"/>
                  </a:lnTo>
                  <a:lnTo>
                    <a:pt x="83431" y="449089"/>
                  </a:lnTo>
                  <a:lnTo>
                    <a:pt x="81598" y="460115"/>
                  </a:lnTo>
                  <a:lnTo>
                    <a:pt x="93025" y="467954"/>
                  </a:lnTo>
                  <a:lnTo>
                    <a:pt x="1111450" y="21108"/>
                  </a:lnTo>
                  <a:lnTo>
                    <a:pt x="1113424" y="18483"/>
                  </a:lnTo>
                  <a:lnTo>
                    <a:pt x="1116056" y="15836"/>
                  </a:lnTo>
                  <a:lnTo>
                    <a:pt x="1116056" y="7918"/>
                  </a:lnTo>
                  <a:lnTo>
                    <a:pt x="1113424" y="2646"/>
                  </a:lnTo>
                  <a:lnTo>
                    <a:pt x="1111450" y="2646"/>
                  </a:lnTo>
                  <a:lnTo>
                    <a:pt x="11059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9801" y="4387392"/>
              <a:ext cx="1116330" cy="505459"/>
            </a:xfrm>
            <a:custGeom>
              <a:avLst/>
              <a:gdLst/>
              <a:ahLst/>
              <a:cxnLst/>
              <a:rect l="l" t="t" r="r" b="b"/>
              <a:pathLst>
                <a:path w="1116329" h="505460">
                  <a:moveTo>
                    <a:pt x="1111450" y="21108"/>
                  </a:moveTo>
                  <a:lnTo>
                    <a:pt x="86862" y="470658"/>
                  </a:lnTo>
                  <a:lnTo>
                    <a:pt x="81598" y="473305"/>
                  </a:lnTo>
                  <a:lnTo>
                    <a:pt x="78966" y="470658"/>
                  </a:lnTo>
                  <a:lnTo>
                    <a:pt x="73701" y="470658"/>
                  </a:lnTo>
                  <a:lnTo>
                    <a:pt x="71069" y="465386"/>
                  </a:lnTo>
                  <a:lnTo>
                    <a:pt x="71069" y="462739"/>
                  </a:lnTo>
                  <a:lnTo>
                    <a:pt x="71069" y="457468"/>
                  </a:lnTo>
                  <a:lnTo>
                    <a:pt x="73701" y="454821"/>
                  </a:lnTo>
                  <a:lnTo>
                    <a:pt x="76334" y="452196"/>
                  </a:lnTo>
                  <a:lnTo>
                    <a:pt x="1103334" y="2646"/>
                  </a:lnTo>
                  <a:lnTo>
                    <a:pt x="1105966" y="0"/>
                  </a:lnTo>
                  <a:lnTo>
                    <a:pt x="1111450" y="2646"/>
                  </a:lnTo>
                  <a:lnTo>
                    <a:pt x="1113424" y="2646"/>
                  </a:lnTo>
                  <a:lnTo>
                    <a:pt x="1116056" y="7918"/>
                  </a:lnTo>
                  <a:lnTo>
                    <a:pt x="1116056" y="10565"/>
                  </a:lnTo>
                  <a:lnTo>
                    <a:pt x="1116056" y="15836"/>
                  </a:lnTo>
                  <a:lnTo>
                    <a:pt x="1113424" y="18483"/>
                  </a:lnTo>
                  <a:lnTo>
                    <a:pt x="1111450" y="21108"/>
                  </a:lnTo>
                  <a:close/>
                </a:path>
                <a:path w="1116329" h="505460">
                  <a:moveTo>
                    <a:pt x="81598" y="460115"/>
                  </a:moveTo>
                  <a:lnTo>
                    <a:pt x="146965" y="504956"/>
                  </a:lnTo>
                  <a:lnTo>
                    <a:pt x="0" y="497038"/>
                  </a:lnTo>
                  <a:lnTo>
                    <a:pt x="94320" y="383600"/>
                  </a:lnTo>
                  <a:lnTo>
                    <a:pt x="81598" y="460115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45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56730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Event</a:t>
            </a:r>
            <a:r>
              <a:rPr spc="-75" dirty="0"/>
              <a:t> </a:t>
            </a:r>
            <a:r>
              <a:rPr spc="-135" dirty="0"/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6031" y="978789"/>
            <a:ext cx="8112759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1294130" indent="-27305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105" dirty="0">
                <a:latin typeface="Times New Roman"/>
                <a:cs typeface="Times New Roman"/>
              </a:rPr>
              <a:t>Pr</a:t>
            </a:r>
            <a:r>
              <a:rPr sz="3600" spc="-160" dirty="0">
                <a:latin typeface="Times New Roman"/>
                <a:cs typeface="Times New Roman"/>
              </a:rPr>
              <a:t>oce</a:t>
            </a:r>
            <a:r>
              <a:rPr sz="3600" spc="-190" dirty="0">
                <a:latin typeface="Times New Roman"/>
                <a:cs typeface="Times New Roman"/>
              </a:rPr>
              <a:t>d</a:t>
            </a:r>
            <a:r>
              <a:rPr sz="3600" spc="-150" dirty="0">
                <a:latin typeface="Times New Roman"/>
                <a:cs typeface="Times New Roman"/>
              </a:rPr>
              <a:t>ura</a:t>
            </a:r>
            <a:r>
              <a:rPr sz="3600" spc="-95" dirty="0">
                <a:latin typeface="Times New Roman"/>
                <a:cs typeface="Times New Roman"/>
              </a:rPr>
              <a:t>l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70" dirty="0">
                <a:latin typeface="Times New Roman"/>
                <a:cs typeface="Times New Roman"/>
              </a:rPr>
              <a:t>p</a:t>
            </a:r>
            <a:r>
              <a:rPr sz="3600" spc="-90" dirty="0">
                <a:latin typeface="Times New Roman"/>
                <a:cs typeface="Times New Roman"/>
              </a:rPr>
              <a:t>r</a:t>
            </a:r>
            <a:r>
              <a:rPr sz="3600" spc="-225" dirty="0">
                <a:latin typeface="Times New Roman"/>
                <a:cs typeface="Times New Roman"/>
              </a:rPr>
              <a:t>o</a:t>
            </a:r>
            <a:r>
              <a:rPr sz="3600" spc="-165" dirty="0">
                <a:latin typeface="Times New Roman"/>
                <a:cs typeface="Times New Roman"/>
              </a:rPr>
              <a:t>g</a:t>
            </a:r>
            <a:r>
              <a:rPr sz="3600" spc="-155" dirty="0">
                <a:latin typeface="Times New Roman"/>
                <a:cs typeface="Times New Roman"/>
              </a:rPr>
              <a:t>ram</a:t>
            </a:r>
            <a:r>
              <a:rPr sz="3600" spc="-220" dirty="0">
                <a:latin typeface="Times New Roman"/>
                <a:cs typeface="Times New Roman"/>
              </a:rPr>
              <a:t>m</a:t>
            </a:r>
            <a:r>
              <a:rPr sz="3600" spc="-210" dirty="0">
                <a:latin typeface="Times New Roman"/>
                <a:cs typeface="Times New Roman"/>
              </a:rPr>
              <a:t>ing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25" dirty="0">
                <a:latin typeface="Times New Roman"/>
                <a:cs typeface="Times New Roman"/>
              </a:rPr>
              <a:t>is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40" dirty="0">
                <a:latin typeface="Times New Roman"/>
                <a:cs typeface="Times New Roman"/>
              </a:rPr>
              <a:t>e</a:t>
            </a:r>
            <a:r>
              <a:rPr sz="3600" spc="-220" dirty="0">
                <a:latin typeface="Times New Roman"/>
                <a:cs typeface="Times New Roman"/>
              </a:rPr>
              <a:t>x</a:t>
            </a:r>
            <a:r>
              <a:rPr sz="3600" spc="-125" dirty="0">
                <a:latin typeface="Times New Roman"/>
                <a:cs typeface="Times New Roman"/>
              </a:rPr>
              <a:t>ecuted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spc="-135" dirty="0">
                <a:latin typeface="Times New Roman"/>
                <a:cs typeface="Times New Roman"/>
              </a:rPr>
              <a:t>in  </a:t>
            </a:r>
            <a:r>
              <a:rPr sz="3600" spc="-85" dirty="0">
                <a:latin typeface="Times New Roman"/>
                <a:cs typeface="Times New Roman"/>
              </a:rPr>
              <a:t>procedural/statement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75" dirty="0">
                <a:latin typeface="Times New Roman"/>
                <a:cs typeface="Times New Roman"/>
              </a:rPr>
              <a:t>order</a:t>
            </a:r>
            <a:endParaRPr sz="3600">
              <a:latin typeface="Times New Roman"/>
              <a:cs typeface="Times New Roman"/>
            </a:endParaRPr>
          </a:p>
          <a:p>
            <a:pPr marL="285115" marR="5080" indent="-273050">
              <a:lnSpc>
                <a:spcPct val="100000"/>
              </a:lnSpc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210" dirty="0">
                <a:latin typeface="Times New Roman"/>
                <a:cs typeface="Times New Roman"/>
              </a:rPr>
              <a:t>In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50" dirty="0">
                <a:latin typeface="Times New Roman"/>
                <a:cs typeface="Times New Roman"/>
              </a:rPr>
              <a:t>event-driven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spc="-150" dirty="0">
                <a:latin typeface="Times New Roman"/>
                <a:cs typeface="Times New Roman"/>
              </a:rPr>
              <a:t>programming,</a:t>
            </a:r>
            <a:r>
              <a:rPr sz="3600" spc="-229" dirty="0">
                <a:latin typeface="Times New Roman"/>
                <a:cs typeface="Times New Roman"/>
              </a:rPr>
              <a:t> </a:t>
            </a:r>
            <a:r>
              <a:rPr sz="3600" spc="-165" dirty="0">
                <a:latin typeface="Times New Roman"/>
                <a:cs typeface="Times New Roman"/>
              </a:rPr>
              <a:t>code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225" dirty="0">
                <a:latin typeface="Times New Roman"/>
                <a:cs typeface="Times New Roman"/>
              </a:rPr>
              <a:t>is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140" dirty="0">
                <a:latin typeface="Times New Roman"/>
                <a:cs typeface="Times New Roman"/>
              </a:rPr>
              <a:t>executed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spc="-155" dirty="0">
                <a:latin typeface="Times New Roman"/>
                <a:cs typeface="Times New Roman"/>
              </a:rPr>
              <a:t>u</a:t>
            </a:r>
            <a:r>
              <a:rPr sz="3600" spc="-170" dirty="0">
                <a:latin typeface="Times New Roman"/>
                <a:cs typeface="Times New Roman"/>
              </a:rPr>
              <a:t>p</a:t>
            </a:r>
            <a:r>
              <a:rPr sz="3600" spc="-155" dirty="0">
                <a:latin typeface="Times New Roman"/>
                <a:cs typeface="Times New Roman"/>
              </a:rPr>
              <a:t>on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75" dirty="0">
                <a:latin typeface="Times New Roman"/>
                <a:cs typeface="Times New Roman"/>
              </a:rPr>
              <a:t>acti</a:t>
            </a:r>
            <a:r>
              <a:rPr sz="3600" spc="-300" dirty="0">
                <a:latin typeface="Times New Roman"/>
                <a:cs typeface="Times New Roman"/>
              </a:rPr>
              <a:t>v</a:t>
            </a:r>
            <a:r>
              <a:rPr sz="3600" spc="-320" dirty="0">
                <a:latin typeface="Times New Roman"/>
                <a:cs typeface="Times New Roman"/>
              </a:rPr>
              <a:t>a</a:t>
            </a:r>
            <a:r>
              <a:rPr sz="3600" spc="-110" dirty="0">
                <a:latin typeface="Times New Roman"/>
                <a:cs typeface="Times New Roman"/>
              </a:rPr>
              <a:t>tion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600" spc="-254" dirty="0">
                <a:latin typeface="Times New Roman"/>
                <a:cs typeface="Times New Roman"/>
              </a:rPr>
              <a:t>o</a:t>
            </a:r>
            <a:r>
              <a:rPr sz="3600" spc="-170" dirty="0">
                <a:latin typeface="Times New Roman"/>
                <a:cs typeface="Times New Roman"/>
              </a:rPr>
              <a:t>f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200" dirty="0">
                <a:latin typeface="Times New Roman"/>
                <a:cs typeface="Times New Roman"/>
              </a:rPr>
              <a:t>e</a:t>
            </a:r>
            <a:r>
              <a:rPr sz="3600" spc="-375" dirty="0">
                <a:latin typeface="Times New Roman"/>
                <a:cs typeface="Times New Roman"/>
              </a:rPr>
              <a:t>v</a:t>
            </a:r>
            <a:r>
              <a:rPr sz="3600" spc="-130" dirty="0">
                <a:latin typeface="Times New Roman"/>
                <a:cs typeface="Times New Roman"/>
              </a:rPr>
              <a:t>ents</a:t>
            </a:r>
            <a:endParaRPr sz="3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105" dirty="0">
                <a:latin typeface="Times New Roman"/>
                <a:cs typeface="Times New Roman"/>
              </a:rPr>
              <a:t>Oper</a:t>
            </a:r>
            <a:r>
              <a:rPr sz="3600" spc="-130" dirty="0">
                <a:latin typeface="Times New Roman"/>
                <a:cs typeface="Times New Roman"/>
              </a:rPr>
              <a:t>a</a:t>
            </a:r>
            <a:r>
              <a:rPr sz="3600" spc="-145" dirty="0">
                <a:latin typeface="Times New Roman"/>
                <a:cs typeface="Times New Roman"/>
              </a:rPr>
              <a:t>ting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35" dirty="0">
                <a:latin typeface="Times New Roman"/>
                <a:cs typeface="Times New Roman"/>
              </a:rPr>
              <a:t>Systems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co</a:t>
            </a:r>
            <a:r>
              <a:rPr sz="3600" spc="-195" dirty="0">
                <a:latin typeface="Times New Roman"/>
                <a:cs typeface="Times New Roman"/>
              </a:rPr>
              <a:t>n</a:t>
            </a:r>
            <a:r>
              <a:rPr sz="3600" spc="-155" dirty="0">
                <a:latin typeface="Times New Roman"/>
                <a:cs typeface="Times New Roman"/>
              </a:rPr>
              <a:t>st</a:t>
            </a:r>
            <a:r>
              <a:rPr sz="3600" spc="-200" dirty="0">
                <a:latin typeface="Times New Roman"/>
                <a:cs typeface="Times New Roman"/>
              </a:rPr>
              <a:t>a</a:t>
            </a:r>
            <a:r>
              <a:rPr sz="3600" spc="-90" dirty="0">
                <a:latin typeface="Times New Roman"/>
                <a:cs typeface="Times New Roman"/>
              </a:rPr>
              <a:t>nt</a:t>
            </a:r>
            <a:r>
              <a:rPr sz="3600" spc="-140" dirty="0">
                <a:latin typeface="Times New Roman"/>
                <a:cs typeface="Times New Roman"/>
              </a:rPr>
              <a:t>l</a:t>
            </a:r>
            <a:r>
              <a:rPr sz="3600" spc="-300" dirty="0">
                <a:latin typeface="Times New Roman"/>
                <a:cs typeface="Times New Roman"/>
              </a:rPr>
              <a:t>y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20" dirty="0">
                <a:latin typeface="Times New Roman"/>
                <a:cs typeface="Times New Roman"/>
              </a:rPr>
              <a:t>monito</a:t>
            </a:r>
            <a:r>
              <a:rPr sz="3600" spc="-80" dirty="0">
                <a:latin typeface="Times New Roman"/>
                <a:cs typeface="Times New Roman"/>
              </a:rPr>
              <a:t>r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90" dirty="0">
                <a:latin typeface="Times New Roman"/>
                <a:cs typeface="Times New Roman"/>
              </a:rPr>
              <a:t>e</a:t>
            </a:r>
            <a:r>
              <a:rPr sz="3600" spc="-375" dirty="0">
                <a:latin typeface="Times New Roman"/>
                <a:cs typeface="Times New Roman"/>
              </a:rPr>
              <a:t>v</a:t>
            </a:r>
            <a:r>
              <a:rPr sz="3600" spc="-130" dirty="0">
                <a:latin typeface="Times New Roman"/>
                <a:cs typeface="Times New Roman"/>
              </a:rPr>
              <a:t>ents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buClr>
                <a:srgbClr val="9B2C1F"/>
              </a:buClr>
              <a:buSzPct val="84722"/>
              <a:buFont typeface="Segoe UI Symbol"/>
              <a:buChar char="⚫"/>
              <a:tabLst>
                <a:tab pos="561340" algn="l"/>
              </a:tabLst>
            </a:pPr>
            <a:r>
              <a:rPr sz="3600" spc="-155" dirty="0">
                <a:latin typeface="Times New Roman"/>
                <a:cs typeface="Times New Roman"/>
              </a:rPr>
              <a:t>Ex:</a:t>
            </a:r>
            <a:r>
              <a:rPr sz="3600" spc="-240" dirty="0">
                <a:latin typeface="Times New Roman"/>
                <a:cs typeface="Times New Roman"/>
              </a:rPr>
              <a:t> </a:t>
            </a:r>
            <a:r>
              <a:rPr sz="3600" spc="-160" dirty="0">
                <a:latin typeface="Times New Roman"/>
                <a:cs typeface="Times New Roman"/>
              </a:rPr>
              <a:t>keystrokes,</a:t>
            </a:r>
            <a:r>
              <a:rPr sz="3600" spc="-229" dirty="0">
                <a:latin typeface="Times New Roman"/>
                <a:cs typeface="Times New Roman"/>
              </a:rPr>
              <a:t> </a:t>
            </a:r>
            <a:r>
              <a:rPr sz="3600" spc="-190" dirty="0">
                <a:latin typeface="Times New Roman"/>
                <a:cs typeface="Times New Roman"/>
              </a:rPr>
              <a:t>mouse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50" dirty="0">
                <a:latin typeface="Times New Roman"/>
                <a:cs typeface="Times New Roman"/>
              </a:rPr>
              <a:t>clicks,</a:t>
            </a:r>
            <a:r>
              <a:rPr sz="3600" spc="-220" dirty="0">
                <a:latin typeface="Times New Roman"/>
                <a:cs typeface="Times New Roman"/>
              </a:rPr>
              <a:t> </a:t>
            </a:r>
            <a:r>
              <a:rPr sz="3600" spc="-75" dirty="0">
                <a:latin typeface="Times New Roman"/>
                <a:cs typeface="Times New Roman"/>
              </a:rPr>
              <a:t>etc…</a:t>
            </a:r>
            <a:endParaRPr sz="3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180" dirty="0">
                <a:latin typeface="Times New Roman"/>
                <a:cs typeface="Times New Roman"/>
              </a:rPr>
              <a:t>The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45" dirty="0">
                <a:latin typeface="Times New Roman"/>
                <a:cs typeface="Times New Roman"/>
              </a:rPr>
              <a:t>OS: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buClr>
                <a:srgbClr val="9B2C1F"/>
              </a:buClr>
              <a:buSzPct val="84722"/>
              <a:buFont typeface="Segoe UI Symbol"/>
              <a:buChar char="⚫"/>
              <a:tabLst>
                <a:tab pos="561340" algn="l"/>
              </a:tabLst>
            </a:pPr>
            <a:r>
              <a:rPr sz="3600" spc="-140" dirty="0">
                <a:latin typeface="Times New Roman"/>
                <a:cs typeface="Times New Roman"/>
              </a:rPr>
              <a:t>so</a:t>
            </a:r>
            <a:r>
              <a:rPr sz="3600" spc="10" dirty="0">
                <a:latin typeface="Times New Roman"/>
                <a:cs typeface="Times New Roman"/>
              </a:rPr>
              <a:t>r</a:t>
            </a:r>
            <a:r>
              <a:rPr sz="3600" spc="-114" dirty="0">
                <a:latin typeface="Times New Roman"/>
                <a:cs typeface="Times New Roman"/>
              </a:rPr>
              <a:t>ts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55" dirty="0">
                <a:latin typeface="Times New Roman"/>
                <a:cs typeface="Times New Roman"/>
              </a:rPr>
              <a:t>o</a:t>
            </a:r>
            <a:r>
              <a:rPr sz="3600" spc="-170" dirty="0">
                <a:latin typeface="Times New Roman"/>
                <a:cs typeface="Times New Roman"/>
              </a:rPr>
              <a:t>u</a:t>
            </a:r>
            <a:r>
              <a:rPr sz="3600" spc="50" dirty="0">
                <a:latin typeface="Times New Roman"/>
                <a:cs typeface="Times New Roman"/>
              </a:rPr>
              <a:t>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60" dirty="0">
                <a:latin typeface="Times New Roman"/>
                <a:cs typeface="Times New Roman"/>
              </a:rPr>
              <a:t>t</a:t>
            </a:r>
            <a:r>
              <a:rPr sz="3600" spc="-195" dirty="0">
                <a:latin typeface="Times New Roman"/>
                <a:cs typeface="Times New Roman"/>
              </a:rPr>
              <a:t>hese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10" dirty="0">
                <a:latin typeface="Times New Roman"/>
                <a:cs typeface="Times New Roman"/>
              </a:rPr>
              <a:t>e</a:t>
            </a:r>
            <a:r>
              <a:rPr sz="3600" spc="-380" dirty="0">
                <a:latin typeface="Times New Roman"/>
                <a:cs typeface="Times New Roman"/>
              </a:rPr>
              <a:t>v</a:t>
            </a:r>
            <a:r>
              <a:rPr sz="3600" spc="-130" dirty="0">
                <a:latin typeface="Times New Roman"/>
                <a:cs typeface="Times New Roman"/>
              </a:rPr>
              <a:t>ents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5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340" algn="l"/>
              </a:tabLst>
            </a:pPr>
            <a:r>
              <a:rPr sz="3600" spc="-75" dirty="0">
                <a:latin typeface="Times New Roman"/>
                <a:cs typeface="Times New Roman"/>
              </a:rPr>
              <a:t>reports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135" dirty="0">
                <a:latin typeface="Times New Roman"/>
                <a:cs typeface="Times New Roman"/>
              </a:rPr>
              <a:t>them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55" dirty="0">
                <a:latin typeface="Times New Roman"/>
                <a:cs typeface="Times New Roman"/>
              </a:rPr>
              <a:t>to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05" dirty="0">
                <a:latin typeface="Times New Roman"/>
                <a:cs typeface="Times New Roman"/>
              </a:rPr>
              <a:t>the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130" dirty="0">
                <a:latin typeface="Times New Roman"/>
                <a:cs typeface="Times New Roman"/>
              </a:rPr>
              <a:t>appropriate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65" dirty="0">
                <a:latin typeface="Times New Roman"/>
                <a:cs typeface="Times New Roman"/>
              </a:rPr>
              <a:t>programs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46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65754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Where</a:t>
            </a:r>
            <a:r>
              <a:rPr spc="-45" dirty="0"/>
              <a:t> </a:t>
            </a:r>
            <a:r>
              <a:rPr spc="-25" dirty="0"/>
              <a:t>do</a:t>
            </a:r>
            <a:r>
              <a:rPr spc="-10" dirty="0"/>
              <a:t> </a:t>
            </a:r>
            <a:r>
              <a:rPr spc="-140" dirty="0"/>
              <a:t>we</a:t>
            </a:r>
            <a:r>
              <a:rPr spc="-10" dirty="0"/>
              <a:t> </a:t>
            </a:r>
            <a:r>
              <a:rPr spc="-95" dirty="0"/>
              <a:t>come</a:t>
            </a:r>
            <a:r>
              <a:rPr spc="-30" dirty="0"/>
              <a:t> </a:t>
            </a:r>
            <a:r>
              <a:rPr spc="-25" dirty="0"/>
              <a:t>in?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2244" y="903608"/>
            <a:ext cx="8336280" cy="46774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509"/>
              </a:spcBef>
              <a:buClr>
                <a:srgbClr val="D24717"/>
              </a:buClr>
              <a:buSzPct val="85000"/>
              <a:buFont typeface="Segoe UI Symbol"/>
              <a:buChar char="⚫"/>
              <a:tabLst>
                <a:tab pos="285750" algn="l"/>
              </a:tabLst>
            </a:pPr>
            <a:r>
              <a:rPr sz="4000" spc="-515" dirty="0">
                <a:latin typeface="Times New Roman"/>
                <a:cs typeface="Times New Roman"/>
              </a:rPr>
              <a:t>F</a:t>
            </a:r>
            <a:r>
              <a:rPr sz="4000" spc="-80" dirty="0">
                <a:latin typeface="Times New Roman"/>
                <a:cs typeface="Times New Roman"/>
              </a:rPr>
              <a:t>o</a:t>
            </a:r>
            <a:r>
              <a:rPr sz="4000" spc="-50" dirty="0">
                <a:latin typeface="Times New Roman"/>
                <a:cs typeface="Times New Roman"/>
              </a:rPr>
              <a:t>r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35" dirty="0">
                <a:latin typeface="Times New Roman"/>
                <a:cs typeface="Times New Roman"/>
              </a:rPr>
              <a:t>ea</a:t>
            </a:r>
            <a:r>
              <a:rPr sz="4000" spc="-150" dirty="0">
                <a:latin typeface="Times New Roman"/>
                <a:cs typeface="Times New Roman"/>
              </a:rPr>
              <a:t>c</a:t>
            </a:r>
            <a:r>
              <a:rPr sz="4000" spc="-250" dirty="0">
                <a:latin typeface="Times New Roman"/>
                <a:cs typeface="Times New Roman"/>
              </a:rPr>
              <a:t>h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00" dirty="0">
                <a:latin typeface="Times New Roman"/>
                <a:cs typeface="Times New Roman"/>
              </a:rPr>
              <a:t>cont</a:t>
            </a:r>
            <a:r>
              <a:rPr sz="4000" spc="-110" dirty="0">
                <a:latin typeface="Times New Roman"/>
                <a:cs typeface="Times New Roman"/>
              </a:rPr>
              <a:t>r</a:t>
            </a:r>
            <a:r>
              <a:rPr sz="4000" spc="-215" dirty="0">
                <a:latin typeface="Times New Roman"/>
                <a:cs typeface="Times New Roman"/>
              </a:rPr>
              <a:t>o</a:t>
            </a:r>
            <a:r>
              <a:rPr sz="4000" spc="-114" dirty="0">
                <a:latin typeface="Times New Roman"/>
                <a:cs typeface="Times New Roman"/>
              </a:rPr>
              <a:t>l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20" dirty="0">
                <a:latin typeface="Times New Roman"/>
                <a:cs typeface="Times New Roman"/>
              </a:rPr>
              <a:t>(</a:t>
            </a:r>
            <a:r>
              <a:rPr sz="4000" spc="-215" dirty="0">
                <a:latin typeface="Times New Roman"/>
                <a:cs typeface="Times New Roman"/>
              </a:rPr>
              <a:t>b</a:t>
            </a:r>
            <a:r>
              <a:rPr sz="4000" spc="-40" dirty="0">
                <a:latin typeface="Times New Roman"/>
                <a:cs typeface="Times New Roman"/>
              </a:rPr>
              <a:t>utton,</a:t>
            </a:r>
            <a:r>
              <a:rPr sz="4000" spc="-254" dirty="0">
                <a:latin typeface="Times New Roman"/>
                <a:cs typeface="Times New Roman"/>
              </a:rPr>
              <a:t> </a:t>
            </a:r>
            <a:r>
              <a:rPr sz="4000" spc="-260" dirty="0">
                <a:latin typeface="Times New Roman"/>
                <a:cs typeface="Times New Roman"/>
              </a:rPr>
              <a:t>c</a:t>
            </a:r>
            <a:r>
              <a:rPr sz="4000" spc="-210" dirty="0">
                <a:latin typeface="Times New Roman"/>
                <a:cs typeface="Times New Roman"/>
              </a:rPr>
              <a:t>omb</a:t>
            </a:r>
            <a:r>
              <a:rPr sz="4000" spc="-175" dirty="0">
                <a:latin typeface="Times New Roman"/>
                <a:cs typeface="Times New Roman"/>
              </a:rPr>
              <a:t>o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90" dirty="0">
                <a:latin typeface="Times New Roman"/>
                <a:cs typeface="Times New Roman"/>
              </a:rPr>
              <a:t>b</a:t>
            </a:r>
            <a:r>
              <a:rPr sz="4000" spc="-240" dirty="0">
                <a:latin typeface="Times New Roman"/>
                <a:cs typeface="Times New Roman"/>
              </a:rPr>
              <a:t>o</a:t>
            </a:r>
            <a:r>
              <a:rPr sz="4000" spc="-5" dirty="0">
                <a:latin typeface="Times New Roman"/>
                <a:cs typeface="Times New Roman"/>
              </a:rPr>
              <a:t>x,</a:t>
            </a:r>
            <a:r>
              <a:rPr sz="4000" spc="-260" dirty="0">
                <a:latin typeface="Times New Roman"/>
                <a:cs typeface="Times New Roman"/>
              </a:rPr>
              <a:t> </a:t>
            </a:r>
            <a:r>
              <a:rPr sz="4000" spc="-105" dirty="0">
                <a:latin typeface="Times New Roman"/>
                <a:cs typeface="Times New Roman"/>
              </a:rPr>
              <a:t>et</a:t>
            </a:r>
            <a:r>
              <a:rPr sz="4000" spc="-175" dirty="0">
                <a:latin typeface="Times New Roman"/>
                <a:cs typeface="Times New Roman"/>
              </a:rPr>
              <a:t>c</a:t>
            </a:r>
            <a:r>
              <a:rPr sz="4000" spc="45" dirty="0">
                <a:latin typeface="Times New Roman"/>
                <a:cs typeface="Times New Roman"/>
              </a:rPr>
              <a:t>.):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195" dirty="0">
                <a:latin typeface="Times New Roman"/>
                <a:cs typeface="Times New Roman"/>
              </a:rPr>
              <a:t>defin</a:t>
            </a:r>
            <a:r>
              <a:rPr sz="4000" spc="-204" dirty="0">
                <a:latin typeface="Times New Roman"/>
                <a:cs typeface="Times New Roman"/>
              </a:rPr>
              <a:t>e</a:t>
            </a:r>
            <a:r>
              <a:rPr sz="4000" spc="-85" dirty="0">
                <a:latin typeface="Times New Roman"/>
                <a:cs typeface="Times New Roman"/>
              </a:rPr>
              <a:t> </a:t>
            </a:r>
            <a:r>
              <a:rPr sz="4000" spc="-235" dirty="0">
                <a:latin typeface="Times New Roman"/>
                <a:cs typeface="Times New Roman"/>
              </a:rPr>
              <a:t>a</a:t>
            </a:r>
            <a:r>
              <a:rPr sz="4000" spc="-260" dirty="0">
                <a:latin typeface="Times New Roman"/>
                <a:cs typeface="Times New Roman"/>
              </a:rPr>
              <a:t>n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220" dirty="0">
                <a:latin typeface="Times New Roman"/>
                <a:cs typeface="Times New Roman"/>
              </a:rPr>
              <a:t>e</a:t>
            </a:r>
            <a:r>
              <a:rPr sz="4000" spc="-420" dirty="0">
                <a:latin typeface="Times New Roman"/>
                <a:cs typeface="Times New Roman"/>
              </a:rPr>
              <a:t>v</a:t>
            </a:r>
            <a:r>
              <a:rPr sz="4000" spc="-90" dirty="0">
                <a:latin typeface="Times New Roman"/>
                <a:cs typeface="Times New Roman"/>
              </a:rPr>
              <a:t>ent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245" dirty="0">
                <a:latin typeface="Times New Roman"/>
                <a:cs typeface="Times New Roman"/>
              </a:rPr>
              <a:t>han</a:t>
            </a:r>
            <a:r>
              <a:rPr sz="4000" spc="-110" dirty="0">
                <a:latin typeface="Times New Roman"/>
                <a:cs typeface="Times New Roman"/>
              </a:rPr>
              <a:t>dler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120" dirty="0">
                <a:latin typeface="Times New Roman"/>
                <a:cs typeface="Times New Roman"/>
              </a:rPr>
              <a:t>construct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45" dirty="0">
                <a:latin typeface="Times New Roman"/>
                <a:cs typeface="Times New Roman"/>
              </a:rPr>
              <a:t>an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90" dirty="0">
                <a:latin typeface="Times New Roman"/>
                <a:cs typeface="Times New Roman"/>
              </a:rPr>
              <a:t>instance</a:t>
            </a:r>
            <a:r>
              <a:rPr sz="4000" spc="-90" dirty="0">
                <a:latin typeface="Times New Roman"/>
                <a:cs typeface="Times New Roman"/>
              </a:rPr>
              <a:t> </a:t>
            </a:r>
            <a:r>
              <a:rPr sz="4000" spc="-235" dirty="0">
                <a:latin typeface="Times New Roman"/>
                <a:cs typeface="Times New Roman"/>
              </a:rPr>
              <a:t>of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80" dirty="0">
                <a:latin typeface="Times New Roman"/>
                <a:cs typeface="Times New Roman"/>
              </a:rPr>
              <a:t>event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170" dirty="0">
                <a:latin typeface="Times New Roman"/>
                <a:cs typeface="Times New Roman"/>
              </a:rPr>
              <a:t>handler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105" dirty="0">
                <a:latin typeface="Times New Roman"/>
                <a:cs typeface="Times New Roman"/>
              </a:rPr>
              <a:t>tell </a:t>
            </a:r>
            <a:r>
              <a:rPr sz="4000" spc="-120" dirty="0">
                <a:latin typeface="Times New Roman"/>
                <a:cs typeface="Times New Roman"/>
              </a:rPr>
              <a:t>the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90" dirty="0">
                <a:latin typeface="Times New Roman"/>
                <a:cs typeface="Times New Roman"/>
              </a:rPr>
              <a:t>con</a:t>
            </a:r>
            <a:r>
              <a:rPr sz="4000" spc="45" dirty="0">
                <a:latin typeface="Times New Roman"/>
                <a:cs typeface="Times New Roman"/>
              </a:rPr>
              <a:t>t</a:t>
            </a:r>
            <a:r>
              <a:rPr sz="4000" spc="15" dirty="0">
                <a:latin typeface="Times New Roman"/>
                <a:cs typeface="Times New Roman"/>
              </a:rPr>
              <a:t>r</a:t>
            </a:r>
            <a:r>
              <a:rPr sz="4000" spc="-215" dirty="0">
                <a:latin typeface="Times New Roman"/>
                <a:cs typeface="Times New Roman"/>
              </a:rPr>
              <a:t>o</a:t>
            </a:r>
            <a:r>
              <a:rPr sz="4000" spc="-114" dirty="0">
                <a:latin typeface="Times New Roman"/>
                <a:cs typeface="Times New Roman"/>
              </a:rPr>
              <a:t>l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15" dirty="0">
                <a:latin typeface="Times New Roman"/>
                <a:cs typeface="Times New Roman"/>
              </a:rPr>
              <a:t>who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150" dirty="0">
                <a:latin typeface="Times New Roman"/>
                <a:cs typeface="Times New Roman"/>
              </a:rPr>
              <a:t>its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25" dirty="0">
                <a:latin typeface="Times New Roman"/>
                <a:cs typeface="Times New Roman"/>
              </a:rPr>
              <a:t>e</a:t>
            </a:r>
            <a:r>
              <a:rPr sz="4000" spc="-420" dirty="0">
                <a:latin typeface="Times New Roman"/>
                <a:cs typeface="Times New Roman"/>
              </a:rPr>
              <a:t>v</a:t>
            </a:r>
            <a:r>
              <a:rPr sz="4000" spc="-90" dirty="0">
                <a:latin typeface="Times New Roman"/>
                <a:cs typeface="Times New Roman"/>
              </a:rPr>
              <a:t>ent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245" dirty="0">
                <a:latin typeface="Times New Roman"/>
                <a:cs typeface="Times New Roman"/>
              </a:rPr>
              <a:t>han</a:t>
            </a:r>
            <a:r>
              <a:rPr sz="4000" spc="-120" dirty="0">
                <a:latin typeface="Times New Roman"/>
                <a:cs typeface="Times New Roman"/>
              </a:rPr>
              <a:t>dle</a:t>
            </a:r>
            <a:r>
              <a:rPr sz="4000" spc="-95" dirty="0">
                <a:latin typeface="Times New Roman"/>
                <a:cs typeface="Times New Roman"/>
              </a:rPr>
              <a:t>r</a:t>
            </a:r>
            <a:r>
              <a:rPr sz="4000" spc="-85" dirty="0">
                <a:latin typeface="Times New Roman"/>
                <a:cs typeface="Times New Roman"/>
              </a:rPr>
              <a:t> </a:t>
            </a:r>
            <a:r>
              <a:rPr sz="4000" spc="-254" dirty="0">
                <a:latin typeface="Times New Roman"/>
                <a:cs typeface="Times New Roman"/>
              </a:rPr>
              <a:t>is</a:t>
            </a:r>
            <a:endParaRPr sz="40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5000"/>
              <a:buFont typeface="Segoe UI Symbol"/>
              <a:buChar char="⚫"/>
              <a:tabLst>
                <a:tab pos="285750" algn="l"/>
              </a:tabLst>
            </a:pPr>
            <a:r>
              <a:rPr sz="4000" spc="-409" dirty="0">
                <a:latin typeface="Times New Roman"/>
                <a:cs typeface="Times New Roman"/>
              </a:rPr>
              <a:t>E</a:t>
            </a:r>
            <a:r>
              <a:rPr sz="4000" spc="-415" dirty="0">
                <a:latin typeface="Times New Roman"/>
                <a:cs typeface="Times New Roman"/>
              </a:rPr>
              <a:t>v</a:t>
            </a:r>
            <a:r>
              <a:rPr sz="4000" spc="-90" dirty="0">
                <a:latin typeface="Times New Roman"/>
                <a:cs typeface="Times New Roman"/>
              </a:rPr>
              <a:t>ent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229" dirty="0">
                <a:latin typeface="Times New Roman"/>
                <a:cs typeface="Times New Roman"/>
              </a:rPr>
              <a:t>Han</a:t>
            </a:r>
            <a:r>
              <a:rPr sz="4000" spc="-195" dirty="0">
                <a:latin typeface="Times New Roman"/>
                <a:cs typeface="Times New Roman"/>
              </a:rPr>
              <a:t>d</a:t>
            </a:r>
            <a:r>
              <a:rPr sz="4000" spc="-204" dirty="0">
                <a:latin typeface="Times New Roman"/>
                <a:cs typeface="Times New Roman"/>
              </a:rPr>
              <a:t>ler?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405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185" dirty="0">
                <a:latin typeface="Times New Roman"/>
                <a:cs typeface="Times New Roman"/>
              </a:rPr>
              <a:t>code</a:t>
            </a:r>
            <a:r>
              <a:rPr sz="4000" spc="-85" dirty="0">
                <a:latin typeface="Times New Roman"/>
                <a:cs typeface="Times New Roman"/>
              </a:rPr>
              <a:t> </a:t>
            </a:r>
            <a:r>
              <a:rPr sz="4000" spc="-155" dirty="0">
                <a:latin typeface="Times New Roman"/>
                <a:cs typeface="Times New Roman"/>
              </a:rPr>
              <a:t>with</a:t>
            </a:r>
            <a:r>
              <a:rPr sz="4000" spc="-120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r</a:t>
            </a:r>
            <a:r>
              <a:rPr sz="4000" spc="-195" dirty="0">
                <a:latin typeface="Times New Roman"/>
                <a:cs typeface="Times New Roman"/>
              </a:rPr>
              <a:t>espo</a:t>
            </a:r>
            <a:r>
              <a:rPr sz="4000" spc="-204" dirty="0">
                <a:latin typeface="Times New Roman"/>
                <a:cs typeface="Times New Roman"/>
              </a:rPr>
              <a:t>n</a:t>
            </a:r>
            <a:r>
              <a:rPr sz="4000" spc="-229" dirty="0">
                <a:latin typeface="Times New Roman"/>
                <a:cs typeface="Times New Roman"/>
              </a:rPr>
              <a:t>se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60" dirty="0">
                <a:latin typeface="Times New Roman"/>
                <a:cs typeface="Times New Roman"/>
              </a:rPr>
              <a:t>to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10" dirty="0">
                <a:latin typeface="Times New Roman"/>
                <a:cs typeface="Times New Roman"/>
              </a:rPr>
              <a:t>e</a:t>
            </a:r>
            <a:r>
              <a:rPr sz="4000" spc="-420" dirty="0">
                <a:latin typeface="Times New Roman"/>
                <a:cs typeface="Times New Roman"/>
              </a:rPr>
              <a:t>v</a:t>
            </a:r>
            <a:r>
              <a:rPr sz="4000" spc="-90" dirty="0">
                <a:latin typeface="Times New Roman"/>
                <a:cs typeface="Times New Roman"/>
              </a:rPr>
              <a:t>ent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75" dirty="0">
                <a:latin typeface="Times New Roman"/>
                <a:cs typeface="Times New Roman"/>
              </a:rPr>
              <a:t>a.k.a</a:t>
            </a:r>
            <a:r>
              <a:rPr sz="4000" spc="-45" dirty="0">
                <a:latin typeface="Times New Roman"/>
                <a:cs typeface="Times New Roman"/>
              </a:rPr>
              <a:t>.</a:t>
            </a:r>
            <a:r>
              <a:rPr sz="4000" spc="-254" dirty="0">
                <a:latin typeface="Times New Roman"/>
                <a:cs typeface="Times New Roman"/>
              </a:rPr>
              <a:t> </a:t>
            </a:r>
            <a:r>
              <a:rPr sz="4000" spc="-229" dirty="0">
                <a:latin typeface="Times New Roman"/>
                <a:cs typeface="Times New Roman"/>
              </a:rPr>
              <a:t>e</a:t>
            </a:r>
            <a:r>
              <a:rPr sz="4000" spc="-420" dirty="0">
                <a:latin typeface="Times New Roman"/>
                <a:cs typeface="Times New Roman"/>
              </a:rPr>
              <a:t>v</a:t>
            </a:r>
            <a:r>
              <a:rPr sz="4000" spc="-90" dirty="0">
                <a:latin typeface="Times New Roman"/>
                <a:cs typeface="Times New Roman"/>
              </a:rPr>
              <a:t>ent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135" dirty="0">
                <a:latin typeface="Times New Roman"/>
                <a:cs typeface="Times New Roman"/>
              </a:rPr>
              <a:t>listener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47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63080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Java’s</a:t>
            </a:r>
            <a:r>
              <a:rPr spc="-75" dirty="0"/>
              <a:t> </a:t>
            </a:r>
            <a:r>
              <a:rPr spc="-15" dirty="0"/>
              <a:t>Event </a:t>
            </a:r>
            <a:r>
              <a:rPr spc="-50" dirty="0"/>
              <a:t>Handling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822059"/>
            <a:ext cx="7509509" cy="9867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525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290" dirty="0">
                <a:latin typeface="Times New Roman"/>
                <a:cs typeface="Times New Roman"/>
              </a:rPr>
              <a:t>A</a:t>
            </a:r>
            <a:r>
              <a:rPr sz="2800" spc="-200" dirty="0">
                <a:latin typeface="Times New Roman"/>
                <a:cs typeface="Times New Roman"/>
              </a:rPr>
              <a:t>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i="1" spc="-3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i="1" spc="-39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800" i="1" spc="-220" dirty="0">
                <a:solidFill>
                  <a:srgbClr val="FF0000"/>
                </a:solidFill>
                <a:latin typeface="Times New Roman"/>
                <a:cs typeface="Times New Roman"/>
              </a:rPr>
              <a:t>ent</a:t>
            </a:r>
            <a:r>
              <a:rPr sz="2800" i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i="1" spc="-34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00" i="1" spc="-44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800" i="1" spc="-30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800" i="1" spc="-24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i="1" spc="-385" dirty="0">
                <a:solidFill>
                  <a:srgbClr val="FF0000"/>
                </a:solidFill>
                <a:latin typeface="Times New Roman"/>
                <a:cs typeface="Times New Roman"/>
              </a:rPr>
              <a:t>ce</a:t>
            </a:r>
            <a:r>
              <a:rPr sz="2800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is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75" dirty="0">
                <a:latin typeface="Times New Roman"/>
                <a:cs typeface="Times New Roman"/>
              </a:rPr>
              <a:t>G</a:t>
            </a:r>
            <a:r>
              <a:rPr sz="2800" spc="-190" dirty="0">
                <a:latin typeface="Times New Roman"/>
                <a:cs typeface="Times New Roman"/>
              </a:rPr>
              <a:t>U</a:t>
            </a:r>
            <a:r>
              <a:rPr sz="2800" spc="-210" dirty="0">
                <a:latin typeface="Times New Roman"/>
                <a:cs typeface="Times New Roman"/>
              </a:rPr>
              <a:t>I</a:t>
            </a:r>
            <a:r>
              <a:rPr sz="2800" spc="-70" dirty="0">
                <a:latin typeface="Times New Roman"/>
                <a:cs typeface="Times New Roman"/>
              </a:rPr>
              <a:t> cont</a:t>
            </a:r>
            <a:r>
              <a:rPr sz="2800" spc="-80" dirty="0">
                <a:latin typeface="Times New Roman"/>
                <a:cs typeface="Times New Roman"/>
              </a:rPr>
              <a:t>r</a:t>
            </a:r>
            <a:r>
              <a:rPr sz="2800" spc="-114" dirty="0">
                <a:latin typeface="Times New Roman"/>
                <a:cs typeface="Times New Roman"/>
              </a:rPr>
              <a:t>ol</a:t>
            </a:r>
            <a:endParaRPr sz="2800">
              <a:latin typeface="Times New Roman"/>
              <a:cs typeface="Times New Roman"/>
            </a:endParaRPr>
          </a:p>
          <a:p>
            <a:pPr marL="560705" lvl="1" indent="-229235">
              <a:lnSpc>
                <a:spcPct val="100000"/>
              </a:lnSpc>
              <a:spcBef>
                <a:spcPts val="425"/>
              </a:spcBef>
              <a:buClr>
                <a:srgbClr val="9B2C1F"/>
              </a:buClr>
              <a:buSzPct val="83928"/>
              <a:buFont typeface="Segoe UI Symbol"/>
              <a:buChar char="⚫"/>
              <a:tabLst>
                <a:tab pos="561340" algn="l"/>
              </a:tabLst>
            </a:pPr>
            <a:r>
              <a:rPr sz="2800" spc="-235" dirty="0">
                <a:latin typeface="Times New Roman"/>
                <a:cs typeface="Times New Roman"/>
              </a:rPr>
              <a:t>JavaFX: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b="1" spc="15" dirty="0">
                <a:latin typeface="Courier New"/>
                <a:cs typeface="Courier New"/>
              </a:rPr>
              <a:t>Button</a:t>
            </a:r>
            <a:r>
              <a:rPr sz="2800" spc="15" dirty="0">
                <a:latin typeface="Times New Roman"/>
                <a:cs typeface="Times New Roman"/>
              </a:rPr>
              <a:t>,</a:t>
            </a:r>
            <a:r>
              <a:rPr sz="2800" spc="-22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Courier New"/>
                <a:cs typeface="Courier New"/>
              </a:rPr>
              <a:t>ChoiceBox</a:t>
            </a:r>
            <a:r>
              <a:rPr sz="2800" spc="5" dirty="0">
                <a:latin typeface="Times New Roman"/>
                <a:cs typeface="Times New Roman"/>
              </a:rPr>
              <a:t>,</a:t>
            </a:r>
            <a:r>
              <a:rPr sz="2800" spc="-22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Courier New"/>
                <a:cs typeface="Courier New"/>
              </a:rPr>
              <a:t>ListView</a:t>
            </a:r>
            <a:r>
              <a:rPr sz="2800" spc="5" dirty="0">
                <a:latin typeface="Times New Roman"/>
                <a:cs typeface="Times New Roman"/>
              </a:rPr>
              <a:t>,</a:t>
            </a:r>
            <a:r>
              <a:rPr sz="2800" spc="-22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etc.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523" y="1824227"/>
            <a:ext cx="7956804" cy="29855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13433" y="4878070"/>
            <a:ext cx="6659880" cy="1529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380">
              <a:lnSpc>
                <a:spcPts val="1889"/>
              </a:lnSpc>
              <a:spcBef>
                <a:spcPts val="95"/>
              </a:spcBef>
            </a:pPr>
            <a:r>
              <a:rPr sz="1600" u="sng" spc="-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  <a:hlinkClick r:id="rId3"/>
              </a:rPr>
              <a:t>http://docs.oracle.com/javase/8/javafx/user-interface-tutorial/ui_controls.htm</a:t>
            </a:r>
            <a:endParaRPr sz="1600">
              <a:latin typeface="Times New Roman"/>
              <a:cs typeface="Times New Roman"/>
            </a:endParaRPr>
          </a:p>
          <a:p>
            <a:pPr marL="241300" indent="-228600">
              <a:lnSpc>
                <a:spcPts val="3329"/>
              </a:lnSpc>
              <a:buClr>
                <a:srgbClr val="9B2C1F"/>
              </a:buClr>
              <a:buSzPct val="83928"/>
              <a:buFont typeface="Segoe UI Symbol"/>
              <a:buChar char="⚫"/>
              <a:tabLst>
                <a:tab pos="241300" algn="l"/>
              </a:tabLst>
            </a:pPr>
            <a:r>
              <a:rPr sz="2800" spc="-175" dirty="0">
                <a:latin typeface="Times New Roman"/>
                <a:cs typeface="Times New Roman"/>
              </a:rPr>
              <a:t>dif</a:t>
            </a:r>
            <a:r>
              <a:rPr sz="2800" spc="-150" dirty="0">
                <a:latin typeface="Times New Roman"/>
                <a:cs typeface="Times New Roman"/>
              </a:rPr>
              <a:t>f</a:t>
            </a:r>
            <a:r>
              <a:rPr sz="2800" spc="-45" dirty="0">
                <a:latin typeface="Times New Roman"/>
                <a:cs typeface="Times New Roman"/>
              </a:rPr>
              <a:t>e</a:t>
            </a:r>
            <a:r>
              <a:rPr sz="2800" spc="-60" dirty="0">
                <a:latin typeface="Times New Roman"/>
                <a:cs typeface="Times New Roman"/>
              </a:rPr>
              <a:t>r</a:t>
            </a:r>
            <a:r>
              <a:rPr sz="2800" spc="-65" dirty="0">
                <a:latin typeface="Times New Roman"/>
                <a:cs typeface="Times New Roman"/>
              </a:rPr>
              <a:t>ent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types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of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sourc</a:t>
            </a:r>
            <a:r>
              <a:rPr sz="2800" spc="-95" dirty="0">
                <a:latin typeface="Times New Roman"/>
                <a:cs typeface="Times New Roman"/>
              </a:rPr>
              <a:t>es:</a:t>
            </a:r>
            <a:endParaRPr sz="2800">
              <a:latin typeface="Times New Roman"/>
              <a:cs typeface="Times New Roman"/>
            </a:endParaRPr>
          </a:p>
          <a:p>
            <a:pPr marL="515620" lvl="1" indent="-229235">
              <a:lnSpc>
                <a:spcPct val="100000"/>
              </a:lnSpc>
              <a:spcBef>
                <a:spcPts val="459"/>
              </a:spcBef>
              <a:buClr>
                <a:srgbClr val="E6B0AB"/>
              </a:buClr>
              <a:buSzPct val="85416"/>
              <a:buFont typeface="Segoe UI Symbol"/>
              <a:buChar char="⚫"/>
              <a:tabLst>
                <a:tab pos="515620" algn="l"/>
              </a:tabLst>
            </a:pPr>
            <a:r>
              <a:rPr sz="2400" spc="-145" dirty="0">
                <a:latin typeface="Times New Roman"/>
                <a:cs typeface="Times New Roman"/>
              </a:rPr>
              <a:t>can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detect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different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types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events</a:t>
            </a:r>
            <a:endParaRPr sz="2400">
              <a:latin typeface="Times New Roman"/>
              <a:cs typeface="Times New Roman"/>
            </a:endParaRPr>
          </a:p>
          <a:p>
            <a:pPr marL="515620" lvl="1" indent="-229235">
              <a:lnSpc>
                <a:spcPct val="100000"/>
              </a:lnSpc>
              <a:spcBef>
                <a:spcPts val="395"/>
              </a:spcBef>
              <a:buClr>
                <a:srgbClr val="E6B0AB"/>
              </a:buClr>
              <a:buSzPct val="85416"/>
              <a:buFont typeface="Segoe UI Symbol"/>
              <a:buChar char="⚫"/>
              <a:tabLst>
                <a:tab pos="515620" algn="l"/>
              </a:tabLst>
            </a:pPr>
            <a:r>
              <a:rPr sz="2400" spc="-145" dirty="0">
                <a:latin typeface="Times New Roman"/>
                <a:cs typeface="Times New Roman"/>
              </a:rPr>
              <a:t>can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40" dirty="0">
                <a:latin typeface="Times New Roman"/>
                <a:cs typeface="Times New Roman"/>
              </a:rPr>
              <a:t>e</a:t>
            </a:r>
            <a:r>
              <a:rPr sz="2400" spc="-120" dirty="0">
                <a:latin typeface="Times New Roman"/>
                <a:cs typeface="Times New Roman"/>
              </a:rPr>
              <a:t>g</a:t>
            </a:r>
            <a:r>
              <a:rPr sz="2400" spc="-70" dirty="0">
                <a:latin typeface="Times New Roman"/>
                <a:cs typeface="Times New Roman"/>
              </a:rPr>
              <a:t>ister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diffe</a:t>
            </a:r>
            <a:r>
              <a:rPr sz="2400" spc="-120" dirty="0">
                <a:latin typeface="Times New Roman"/>
                <a:cs typeface="Times New Roman"/>
              </a:rPr>
              <a:t>r</a:t>
            </a:r>
            <a:r>
              <a:rPr sz="2400" spc="-55" dirty="0">
                <a:latin typeface="Times New Roman"/>
                <a:cs typeface="Times New Roman"/>
              </a:rPr>
              <a:t>ent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45" dirty="0">
                <a:latin typeface="Times New Roman"/>
                <a:cs typeface="Times New Roman"/>
              </a:rPr>
              <a:t>ypes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listene</a:t>
            </a:r>
            <a:r>
              <a:rPr sz="2400" spc="-30" dirty="0">
                <a:latin typeface="Times New Roman"/>
                <a:cs typeface="Times New Roman"/>
              </a:rPr>
              <a:t>r</a:t>
            </a:r>
            <a:r>
              <a:rPr sz="2400" spc="-185" dirty="0">
                <a:latin typeface="Times New Roman"/>
                <a:cs typeface="Times New Roman"/>
              </a:rPr>
              <a:t>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(handle</a:t>
            </a:r>
            <a:r>
              <a:rPr sz="2400" spc="-30" dirty="0">
                <a:latin typeface="Times New Roman"/>
                <a:cs typeface="Times New Roman"/>
              </a:rPr>
              <a:t>r</a:t>
            </a:r>
            <a:r>
              <a:rPr sz="2400" spc="-114" dirty="0">
                <a:latin typeface="Times New Roman"/>
                <a:cs typeface="Times New Roman"/>
              </a:rPr>
              <a:t>s)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48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63080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Java’s</a:t>
            </a:r>
            <a:r>
              <a:rPr spc="-75" dirty="0"/>
              <a:t> </a:t>
            </a:r>
            <a:r>
              <a:rPr spc="-15" dirty="0"/>
              <a:t>Event </a:t>
            </a:r>
            <a:r>
              <a:rPr spc="-50" dirty="0"/>
              <a:t>Handling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3450" y="979170"/>
            <a:ext cx="8180705" cy="401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1513840" indent="-27305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155" dirty="0">
                <a:latin typeface="Times New Roman"/>
                <a:cs typeface="Times New Roman"/>
              </a:rPr>
              <a:t>When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60" dirty="0">
                <a:latin typeface="Times New Roman"/>
                <a:cs typeface="Times New Roman"/>
              </a:rPr>
              <a:t>t</a:t>
            </a:r>
            <a:r>
              <a:rPr sz="3600" spc="-185" dirty="0">
                <a:latin typeface="Times New Roman"/>
                <a:cs typeface="Times New Roman"/>
              </a:rPr>
              <a:t>he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90" dirty="0">
                <a:latin typeface="Times New Roman"/>
                <a:cs typeface="Times New Roman"/>
              </a:rPr>
              <a:t>us</a:t>
            </a:r>
            <a:r>
              <a:rPr sz="3600" spc="-180" dirty="0">
                <a:latin typeface="Times New Roman"/>
                <a:cs typeface="Times New Roman"/>
              </a:rPr>
              <a:t>e</a:t>
            </a:r>
            <a:r>
              <a:rPr sz="3600" spc="40" dirty="0">
                <a:latin typeface="Times New Roman"/>
                <a:cs typeface="Times New Roman"/>
              </a:rPr>
              <a:t>r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05" dirty="0">
                <a:latin typeface="Times New Roman"/>
                <a:cs typeface="Times New Roman"/>
              </a:rPr>
              <a:t>in</a:t>
            </a:r>
            <a:r>
              <a:rPr sz="3600" spc="-65" dirty="0">
                <a:latin typeface="Times New Roman"/>
                <a:cs typeface="Times New Roman"/>
              </a:rPr>
              <a:t>t</a:t>
            </a:r>
            <a:r>
              <a:rPr sz="3600" spc="-125" dirty="0">
                <a:latin typeface="Times New Roman"/>
                <a:cs typeface="Times New Roman"/>
              </a:rPr>
              <a:t>er</a:t>
            </a:r>
            <a:r>
              <a:rPr sz="3600" spc="-130" dirty="0">
                <a:latin typeface="Times New Roman"/>
                <a:cs typeface="Times New Roman"/>
              </a:rPr>
              <a:t>a</a:t>
            </a:r>
            <a:r>
              <a:rPr sz="3600" spc="-150" dirty="0">
                <a:latin typeface="Times New Roman"/>
                <a:cs typeface="Times New Roman"/>
              </a:rPr>
              <a:t>cts</a:t>
            </a:r>
            <a:r>
              <a:rPr sz="3600" spc="-100" dirty="0">
                <a:latin typeface="Times New Roman"/>
                <a:cs typeface="Times New Roman"/>
              </a:rPr>
              <a:t> </a:t>
            </a:r>
            <a:r>
              <a:rPr sz="3600" spc="-130" dirty="0">
                <a:latin typeface="Times New Roman"/>
                <a:cs typeface="Times New Roman"/>
              </a:rPr>
              <a:t>wi</a:t>
            </a:r>
            <a:r>
              <a:rPr sz="3600" spc="-70" dirty="0">
                <a:latin typeface="Times New Roman"/>
                <a:cs typeface="Times New Roman"/>
              </a:rPr>
              <a:t>t</a:t>
            </a:r>
            <a:r>
              <a:rPr sz="3600" spc="-225" dirty="0">
                <a:latin typeface="Times New Roman"/>
                <a:cs typeface="Times New Roman"/>
              </a:rPr>
              <a:t>h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85" dirty="0">
                <a:latin typeface="Times New Roman"/>
                <a:cs typeface="Times New Roman"/>
              </a:rPr>
              <a:t>a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175" dirty="0">
                <a:latin typeface="Times New Roman"/>
                <a:cs typeface="Times New Roman"/>
              </a:rPr>
              <a:t>c</a:t>
            </a:r>
            <a:r>
              <a:rPr sz="3600" spc="-204" dirty="0">
                <a:latin typeface="Times New Roman"/>
                <a:cs typeface="Times New Roman"/>
              </a:rPr>
              <a:t>o</a:t>
            </a:r>
            <a:r>
              <a:rPr sz="3600" spc="-25" dirty="0">
                <a:latin typeface="Times New Roman"/>
                <a:cs typeface="Times New Roman"/>
              </a:rPr>
              <a:t>nt</a:t>
            </a:r>
            <a:r>
              <a:rPr sz="3600" spc="-55" dirty="0">
                <a:latin typeface="Times New Roman"/>
                <a:cs typeface="Times New Roman"/>
              </a:rPr>
              <a:t>r</a:t>
            </a:r>
            <a:r>
              <a:rPr sz="3600" spc="-125" dirty="0">
                <a:latin typeface="Times New Roman"/>
                <a:cs typeface="Times New Roman"/>
              </a:rPr>
              <a:t>ol  </a:t>
            </a:r>
            <a:r>
              <a:rPr sz="3600" spc="-110" dirty="0">
                <a:latin typeface="Times New Roman"/>
                <a:cs typeface="Times New Roman"/>
              </a:rPr>
              <a:t>(source):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975" algn="l"/>
              </a:tabLst>
            </a:pPr>
            <a:r>
              <a:rPr sz="3600" spc="-210" dirty="0">
                <a:latin typeface="Times New Roman"/>
                <a:cs typeface="Times New Roman"/>
              </a:rPr>
              <a:t>a</a:t>
            </a:r>
            <a:r>
              <a:rPr sz="3600" spc="-229" dirty="0">
                <a:latin typeface="Times New Roman"/>
                <a:cs typeface="Times New Roman"/>
              </a:rPr>
              <a:t>n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i="1" spc="-4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600" i="1" spc="-49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3600" i="1" spc="-280" dirty="0">
                <a:solidFill>
                  <a:srgbClr val="FF0000"/>
                </a:solidFill>
                <a:latin typeface="Times New Roman"/>
                <a:cs typeface="Times New Roman"/>
              </a:rPr>
              <a:t>ent</a:t>
            </a:r>
            <a:r>
              <a:rPr sz="3600" i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-425" dirty="0">
                <a:solidFill>
                  <a:srgbClr val="FF0000"/>
                </a:solidFill>
                <a:latin typeface="Times New Roman"/>
                <a:cs typeface="Times New Roman"/>
              </a:rPr>
              <a:t>objec</a:t>
            </a:r>
            <a:r>
              <a:rPr sz="3600" i="1" spc="-6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600" i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-225" dirty="0">
                <a:latin typeface="Times New Roman"/>
                <a:cs typeface="Times New Roman"/>
              </a:rPr>
              <a:t>is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75" dirty="0">
                <a:latin typeface="Times New Roman"/>
                <a:cs typeface="Times New Roman"/>
              </a:rPr>
              <a:t>c</a:t>
            </a:r>
            <a:r>
              <a:rPr sz="3600" spc="-204" dirty="0">
                <a:latin typeface="Times New Roman"/>
                <a:cs typeface="Times New Roman"/>
              </a:rPr>
              <a:t>o</a:t>
            </a:r>
            <a:r>
              <a:rPr sz="3600" spc="-90" dirty="0">
                <a:latin typeface="Times New Roman"/>
                <a:cs typeface="Times New Roman"/>
              </a:rPr>
              <a:t>nst</a:t>
            </a:r>
            <a:r>
              <a:rPr sz="3600" dirty="0">
                <a:latin typeface="Times New Roman"/>
                <a:cs typeface="Times New Roman"/>
              </a:rPr>
              <a:t>r</a:t>
            </a:r>
            <a:r>
              <a:rPr sz="3600" spc="-125" dirty="0">
                <a:latin typeface="Times New Roman"/>
                <a:cs typeface="Times New Roman"/>
              </a:rPr>
              <a:t>ucted</a:t>
            </a:r>
            <a:endParaRPr sz="3600">
              <a:latin typeface="Times New Roman"/>
              <a:cs typeface="Times New Roman"/>
            </a:endParaRPr>
          </a:p>
          <a:p>
            <a:pPr marL="561340" marR="5080" lvl="1" indent="-229235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975" algn="l"/>
              </a:tabLst>
            </a:pPr>
            <a:r>
              <a:rPr sz="3600" spc="-105" dirty="0">
                <a:latin typeface="Times New Roman"/>
                <a:cs typeface="Times New Roman"/>
              </a:rPr>
              <a:t>the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04" dirty="0">
                <a:latin typeface="Times New Roman"/>
                <a:cs typeface="Times New Roman"/>
              </a:rPr>
              <a:t>e</a:t>
            </a:r>
            <a:r>
              <a:rPr sz="3600" spc="-375" dirty="0">
                <a:latin typeface="Times New Roman"/>
                <a:cs typeface="Times New Roman"/>
              </a:rPr>
              <a:t>v</a:t>
            </a:r>
            <a:r>
              <a:rPr sz="3600" spc="-80" dirty="0">
                <a:latin typeface="Times New Roman"/>
                <a:cs typeface="Times New Roman"/>
              </a:rPr>
              <a:t>ent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50" dirty="0">
                <a:latin typeface="Times New Roman"/>
                <a:cs typeface="Times New Roman"/>
              </a:rPr>
              <a:t>objec</a:t>
            </a:r>
            <a:r>
              <a:rPr sz="3600" spc="-95" dirty="0">
                <a:latin typeface="Times New Roman"/>
                <a:cs typeface="Times New Roman"/>
              </a:rPr>
              <a:t>t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spc="-225" dirty="0">
                <a:latin typeface="Times New Roman"/>
                <a:cs typeface="Times New Roman"/>
              </a:rPr>
              <a:t>is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30" dirty="0">
                <a:latin typeface="Times New Roman"/>
                <a:cs typeface="Times New Roman"/>
              </a:rPr>
              <a:t>sent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5" dirty="0">
                <a:latin typeface="Times New Roman"/>
                <a:cs typeface="Times New Roman"/>
              </a:rPr>
              <a:t>to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04" dirty="0">
                <a:latin typeface="Times New Roman"/>
                <a:cs typeface="Times New Roman"/>
              </a:rPr>
              <a:t>al</a:t>
            </a:r>
            <a:r>
              <a:rPr sz="3600" spc="-155" dirty="0">
                <a:latin typeface="Times New Roman"/>
                <a:cs typeface="Times New Roman"/>
              </a:rPr>
              <a:t>l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r</a:t>
            </a:r>
            <a:r>
              <a:rPr sz="3600" spc="-204" dirty="0">
                <a:latin typeface="Times New Roman"/>
                <a:cs typeface="Times New Roman"/>
              </a:rPr>
              <a:t>e</a:t>
            </a:r>
            <a:r>
              <a:rPr sz="3600" spc="-170" dirty="0">
                <a:latin typeface="Times New Roman"/>
                <a:cs typeface="Times New Roman"/>
              </a:rPr>
              <a:t>g</a:t>
            </a:r>
            <a:r>
              <a:rPr sz="3600" spc="-125" dirty="0">
                <a:latin typeface="Times New Roman"/>
                <a:cs typeface="Times New Roman"/>
              </a:rPr>
              <a:t>ist</a:t>
            </a:r>
            <a:r>
              <a:rPr sz="3600" spc="-170" dirty="0">
                <a:latin typeface="Times New Roman"/>
                <a:cs typeface="Times New Roman"/>
              </a:rPr>
              <a:t>e</a:t>
            </a:r>
            <a:r>
              <a:rPr sz="3600" spc="-5" dirty="0">
                <a:latin typeface="Times New Roman"/>
                <a:cs typeface="Times New Roman"/>
              </a:rPr>
              <a:t>r</a:t>
            </a:r>
            <a:r>
              <a:rPr sz="3600" spc="-145" dirty="0">
                <a:latin typeface="Times New Roman"/>
                <a:cs typeface="Times New Roman"/>
              </a:rPr>
              <a:t>ed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i="1" spc="-295" dirty="0">
                <a:solidFill>
                  <a:srgbClr val="FF0000"/>
                </a:solidFill>
                <a:latin typeface="Times New Roman"/>
                <a:cs typeface="Times New Roman"/>
              </a:rPr>
              <a:t>listener  </a:t>
            </a:r>
            <a:r>
              <a:rPr sz="3600" i="1" spc="-385" dirty="0">
                <a:solidFill>
                  <a:srgbClr val="FF0000"/>
                </a:solidFill>
                <a:latin typeface="Times New Roman"/>
                <a:cs typeface="Times New Roman"/>
              </a:rPr>
              <a:t>objects</a:t>
            </a:r>
            <a:endParaRPr sz="3600">
              <a:latin typeface="Times New Roman"/>
              <a:cs typeface="Times New Roman"/>
            </a:endParaRPr>
          </a:p>
          <a:p>
            <a:pPr marL="561340" marR="334645" lvl="1" indent="-229235">
              <a:lnSpc>
                <a:spcPct val="100000"/>
              </a:lnSpc>
              <a:spcBef>
                <a:spcPts val="405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975" algn="l"/>
              </a:tabLst>
            </a:pPr>
            <a:r>
              <a:rPr sz="3600" spc="-105" dirty="0">
                <a:latin typeface="Times New Roman"/>
                <a:cs typeface="Times New Roman"/>
              </a:rPr>
              <a:t>the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25" dirty="0">
                <a:latin typeface="Times New Roman"/>
                <a:cs typeface="Times New Roman"/>
              </a:rPr>
              <a:t>listene</a:t>
            </a:r>
            <a:r>
              <a:rPr sz="3600" spc="-105" dirty="0">
                <a:latin typeface="Times New Roman"/>
                <a:cs typeface="Times New Roman"/>
              </a:rPr>
              <a:t>r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o</a:t>
            </a:r>
            <a:r>
              <a:rPr sz="3600" spc="-185" dirty="0">
                <a:latin typeface="Times New Roman"/>
                <a:cs typeface="Times New Roman"/>
              </a:rPr>
              <a:t>b</a:t>
            </a:r>
            <a:r>
              <a:rPr sz="3600" spc="-120" dirty="0">
                <a:latin typeface="Times New Roman"/>
                <a:cs typeface="Times New Roman"/>
              </a:rPr>
              <a:t>ject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spc="-135" dirty="0">
                <a:latin typeface="Times New Roman"/>
                <a:cs typeface="Times New Roman"/>
              </a:rPr>
              <a:t>(handler)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r</a:t>
            </a:r>
            <a:r>
              <a:rPr sz="3600" spc="-170" dirty="0">
                <a:latin typeface="Times New Roman"/>
                <a:cs typeface="Times New Roman"/>
              </a:rPr>
              <a:t>espon</a:t>
            </a:r>
            <a:r>
              <a:rPr sz="3600" spc="-195" dirty="0">
                <a:latin typeface="Times New Roman"/>
                <a:cs typeface="Times New Roman"/>
              </a:rPr>
              <a:t>d</a:t>
            </a:r>
            <a:r>
              <a:rPr sz="3600" spc="-275" dirty="0">
                <a:latin typeface="Times New Roman"/>
                <a:cs typeface="Times New Roman"/>
              </a:rPr>
              <a:t>s</a:t>
            </a:r>
            <a:r>
              <a:rPr sz="3600" spc="-65" dirty="0">
                <a:latin typeface="Times New Roman"/>
                <a:cs typeface="Times New Roman"/>
              </a:rPr>
              <a:t> </a:t>
            </a:r>
            <a:r>
              <a:rPr sz="3600" spc="-305" dirty="0">
                <a:latin typeface="Times New Roman"/>
                <a:cs typeface="Times New Roman"/>
              </a:rPr>
              <a:t>a</a:t>
            </a:r>
            <a:r>
              <a:rPr sz="3600" spc="-265" dirty="0">
                <a:latin typeface="Times New Roman"/>
                <a:cs typeface="Times New Roman"/>
              </a:rPr>
              <a:t>s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600" spc="-365" dirty="0">
                <a:latin typeface="Times New Roman"/>
                <a:cs typeface="Times New Roman"/>
              </a:rPr>
              <a:t>y</a:t>
            </a:r>
            <a:r>
              <a:rPr sz="3600" spc="-120" dirty="0">
                <a:latin typeface="Times New Roman"/>
                <a:cs typeface="Times New Roman"/>
              </a:rPr>
              <a:t>ou  </a:t>
            </a:r>
            <a:r>
              <a:rPr sz="3600" spc="-170" dirty="0">
                <a:latin typeface="Times New Roman"/>
                <a:cs typeface="Times New Roman"/>
              </a:rPr>
              <a:t>defined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65" dirty="0">
                <a:latin typeface="Times New Roman"/>
                <a:cs typeface="Times New Roman"/>
              </a:rPr>
              <a:t>it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0" dirty="0">
                <a:latin typeface="Times New Roman"/>
                <a:cs typeface="Times New Roman"/>
              </a:rPr>
              <a:t>to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49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831" y="218008"/>
            <a:ext cx="8383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5" dirty="0"/>
              <a:t>Example:</a:t>
            </a:r>
            <a:r>
              <a:rPr sz="4400" spc="-35" dirty="0"/>
              <a:t> </a:t>
            </a:r>
            <a:r>
              <a:rPr sz="4400" spc="-50" dirty="0"/>
              <a:t>a</a:t>
            </a:r>
            <a:r>
              <a:rPr sz="4400" dirty="0"/>
              <a:t> </a:t>
            </a:r>
            <a:r>
              <a:rPr sz="4400" spc="-55" dirty="0"/>
              <a:t>mouse</a:t>
            </a:r>
            <a:r>
              <a:rPr sz="4400" spc="-10" dirty="0"/>
              <a:t> </a:t>
            </a:r>
            <a:r>
              <a:rPr sz="4400" spc="-55" dirty="0"/>
              <a:t>click</a:t>
            </a:r>
            <a:r>
              <a:rPr sz="4400" spc="-15" dirty="0"/>
              <a:t> </a:t>
            </a:r>
            <a:r>
              <a:rPr sz="4400" spc="-20" dirty="0"/>
              <a:t>on</a:t>
            </a:r>
            <a:r>
              <a:rPr sz="4400" spc="5" dirty="0"/>
              <a:t> </a:t>
            </a:r>
            <a:r>
              <a:rPr sz="4400" spc="-50" dirty="0"/>
              <a:t>a</a:t>
            </a:r>
            <a:r>
              <a:rPr sz="4400" dirty="0"/>
              <a:t> </a:t>
            </a:r>
            <a:r>
              <a:rPr sz="4400" spc="-45" dirty="0"/>
              <a:t>button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03021" y="872236"/>
            <a:ext cx="7513955" cy="52705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73050" marR="374650" indent="-273050" algn="r">
              <a:lnSpc>
                <a:spcPct val="100000"/>
              </a:lnSpc>
              <a:spcBef>
                <a:spcPts val="495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73050" algn="l"/>
              </a:tabLst>
            </a:pPr>
            <a:r>
              <a:rPr sz="3600" spc="-105" dirty="0">
                <a:latin typeface="Times New Roman"/>
                <a:cs typeface="Times New Roman"/>
              </a:rPr>
              <a:t>Oper</a:t>
            </a:r>
            <a:r>
              <a:rPr sz="3600" spc="-130" dirty="0">
                <a:latin typeface="Times New Roman"/>
                <a:cs typeface="Times New Roman"/>
              </a:rPr>
              <a:t>a</a:t>
            </a:r>
            <a:r>
              <a:rPr sz="3600" spc="-145" dirty="0">
                <a:latin typeface="Times New Roman"/>
                <a:cs typeface="Times New Roman"/>
              </a:rPr>
              <a:t>ting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29" dirty="0">
                <a:latin typeface="Times New Roman"/>
                <a:cs typeface="Times New Roman"/>
              </a:rPr>
              <a:t>System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r</a:t>
            </a:r>
            <a:r>
              <a:rPr sz="3600" spc="-190" dirty="0">
                <a:latin typeface="Times New Roman"/>
                <a:cs typeface="Times New Roman"/>
              </a:rPr>
              <a:t>ecog</a:t>
            </a:r>
            <a:r>
              <a:rPr sz="3600" spc="-215" dirty="0">
                <a:latin typeface="Times New Roman"/>
                <a:cs typeface="Times New Roman"/>
              </a:rPr>
              <a:t>n</a:t>
            </a:r>
            <a:r>
              <a:rPr sz="3600" spc="-185" dirty="0">
                <a:latin typeface="Times New Roman"/>
                <a:cs typeface="Times New Roman"/>
              </a:rPr>
              <a:t>iz</a:t>
            </a:r>
            <a:r>
              <a:rPr sz="3600" spc="-225" dirty="0">
                <a:latin typeface="Times New Roman"/>
                <a:cs typeface="Times New Roman"/>
              </a:rPr>
              <a:t>e</a:t>
            </a:r>
            <a:r>
              <a:rPr sz="3600" spc="-275" dirty="0">
                <a:latin typeface="Times New Roman"/>
                <a:cs typeface="Times New Roman"/>
              </a:rPr>
              <a:t>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10" dirty="0">
                <a:latin typeface="Times New Roman"/>
                <a:cs typeface="Times New Roman"/>
              </a:rPr>
              <a:t>m</a:t>
            </a:r>
            <a:r>
              <a:rPr sz="3600" spc="-190" dirty="0">
                <a:latin typeface="Times New Roman"/>
                <a:cs typeface="Times New Roman"/>
              </a:rPr>
              <a:t>ous</a:t>
            </a:r>
            <a:r>
              <a:rPr sz="3600" spc="-175" dirty="0">
                <a:latin typeface="Times New Roman"/>
                <a:cs typeface="Times New Roman"/>
              </a:rPr>
              <a:t>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clic</a:t>
            </a:r>
            <a:r>
              <a:rPr sz="3600" spc="-225" dirty="0">
                <a:latin typeface="Times New Roman"/>
                <a:cs typeface="Times New Roman"/>
              </a:rPr>
              <a:t>k</a:t>
            </a:r>
            <a:endParaRPr sz="3600">
              <a:latin typeface="Times New Roman"/>
              <a:cs typeface="Times New Roman"/>
            </a:endParaRPr>
          </a:p>
          <a:p>
            <a:pPr marL="229235" marR="444500" lvl="1" indent="-229235" algn="r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229235" algn="l"/>
              </a:tabLst>
            </a:pPr>
            <a:r>
              <a:rPr sz="3600" spc="-70" dirty="0">
                <a:latin typeface="Times New Roman"/>
                <a:cs typeface="Times New Roman"/>
              </a:rPr>
              <a:t>dete</a:t>
            </a:r>
            <a:r>
              <a:rPr sz="3600" spc="45" dirty="0">
                <a:latin typeface="Times New Roman"/>
                <a:cs typeface="Times New Roman"/>
              </a:rPr>
              <a:t>r</a:t>
            </a:r>
            <a:r>
              <a:rPr sz="3600" spc="-204" dirty="0">
                <a:latin typeface="Times New Roman"/>
                <a:cs typeface="Times New Roman"/>
              </a:rPr>
              <a:t>mine</a:t>
            </a:r>
            <a:r>
              <a:rPr sz="3600" spc="-155" dirty="0">
                <a:latin typeface="Times New Roman"/>
                <a:cs typeface="Times New Roman"/>
              </a:rPr>
              <a:t>s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210" dirty="0">
                <a:latin typeface="Times New Roman"/>
                <a:cs typeface="Times New Roman"/>
              </a:rPr>
              <a:t>whi</a:t>
            </a:r>
            <a:r>
              <a:rPr sz="3600" spc="-125" dirty="0">
                <a:latin typeface="Times New Roman"/>
                <a:cs typeface="Times New Roman"/>
              </a:rPr>
              <a:t>c</a:t>
            </a:r>
            <a:r>
              <a:rPr sz="3600" spc="-225" dirty="0">
                <a:latin typeface="Times New Roman"/>
                <a:cs typeface="Times New Roman"/>
              </a:rPr>
              <a:t>h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wind</a:t>
            </a:r>
            <a:r>
              <a:rPr sz="3600" spc="-275" dirty="0">
                <a:latin typeface="Times New Roman"/>
                <a:cs typeface="Times New Roman"/>
              </a:rPr>
              <a:t>o</a:t>
            </a:r>
            <a:r>
              <a:rPr sz="3600" spc="-200" dirty="0">
                <a:latin typeface="Times New Roman"/>
                <a:cs typeface="Times New Roman"/>
              </a:rPr>
              <a:t>w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65" dirty="0">
                <a:latin typeface="Times New Roman"/>
                <a:cs typeface="Times New Roman"/>
              </a:rPr>
              <a:t>it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40" dirty="0">
                <a:latin typeface="Times New Roman"/>
                <a:cs typeface="Times New Roman"/>
              </a:rPr>
              <a:t>w</a:t>
            </a:r>
            <a:r>
              <a:rPr sz="3600" spc="-305" dirty="0">
                <a:latin typeface="Times New Roman"/>
                <a:cs typeface="Times New Roman"/>
              </a:rPr>
              <a:t>a</a:t>
            </a:r>
            <a:r>
              <a:rPr sz="3600" spc="-265" dirty="0">
                <a:latin typeface="Times New Roman"/>
                <a:cs typeface="Times New Roman"/>
              </a:rPr>
              <a:t>s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80" dirty="0">
                <a:latin typeface="Times New Roman"/>
                <a:cs typeface="Times New Roman"/>
              </a:rPr>
              <a:t>inside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975" algn="l"/>
              </a:tabLst>
            </a:pPr>
            <a:r>
              <a:rPr sz="3600" spc="-165" dirty="0">
                <a:latin typeface="Times New Roman"/>
                <a:cs typeface="Times New Roman"/>
              </a:rPr>
              <a:t>notifie</a:t>
            </a:r>
            <a:r>
              <a:rPr sz="3600" spc="-170" dirty="0">
                <a:latin typeface="Times New Roman"/>
                <a:cs typeface="Times New Roman"/>
              </a:rPr>
              <a:t>s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45" dirty="0">
                <a:latin typeface="Times New Roman"/>
                <a:cs typeface="Times New Roman"/>
              </a:rPr>
              <a:t>th</a:t>
            </a:r>
            <a:r>
              <a:rPr sz="3600" spc="-200" dirty="0">
                <a:latin typeface="Times New Roman"/>
                <a:cs typeface="Times New Roman"/>
              </a:rPr>
              <a:t>a</a:t>
            </a:r>
            <a:r>
              <a:rPr sz="3600" spc="50" dirty="0">
                <a:latin typeface="Times New Roman"/>
                <a:cs typeface="Times New Roman"/>
              </a:rPr>
              <a:t>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70" dirty="0">
                <a:latin typeface="Times New Roman"/>
                <a:cs typeface="Times New Roman"/>
              </a:rPr>
              <a:t>p</a:t>
            </a:r>
            <a:r>
              <a:rPr sz="3600" spc="-90" dirty="0">
                <a:latin typeface="Times New Roman"/>
                <a:cs typeface="Times New Roman"/>
              </a:rPr>
              <a:t>r</a:t>
            </a:r>
            <a:r>
              <a:rPr sz="3600" spc="-225" dirty="0">
                <a:latin typeface="Times New Roman"/>
                <a:cs typeface="Times New Roman"/>
              </a:rPr>
              <a:t>o</a:t>
            </a:r>
            <a:r>
              <a:rPr sz="3600" spc="-165" dirty="0">
                <a:latin typeface="Times New Roman"/>
                <a:cs typeface="Times New Roman"/>
              </a:rPr>
              <a:t>g</a:t>
            </a:r>
            <a:r>
              <a:rPr sz="3600" spc="-160" dirty="0">
                <a:latin typeface="Times New Roman"/>
                <a:cs typeface="Times New Roman"/>
              </a:rPr>
              <a:t>ram</a:t>
            </a:r>
            <a:endParaRPr sz="3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105" dirty="0">
                <a:latin typeface="Times New Roman"/>
                <a:cs typeface="Times New Roman"/>
              </a:rPr>
              <a:t>Pr</a:t>
            </a:r>
            <a:r>
              <a:rPr sz="3600" spc="-225" dirty="0">
                <a:latin typeface="Times New Roman"/>
                <a:cs typeface="Times New Roman"/>
              </a:rPr>
              <a:t>o</a:t>
            </a:r>
            <a:r>
              <a:rPr sz="3600" spc="-165" dirty="0">
                <a:latin typeface="Times New Roman"/>
                <a:cs typeface="Times New Roman"/>
              </a:rPr>
              <a:t>g</a:t>
            </a:r>
            <a:r>
              <a:rPr sz="3600" spc="-120" dirty="0">
                <a:latin typeface="Times New Roman"/>
                <a:cs typeface="Times New Roman"/>
              </a:rPr>
              <a:t>ra</a:t>
            </a:r>
            <a:r>
              <a:rPr sz="3600" spc="-229" dirty="0">
                <a:latin typeface="Times New Roman"/>
                <a:cs typeface="Times New Roman"/>
              </a:rPr>
              <a:t>m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114" dirty="0">
                <a:latin typeface="Times New Roman"/>
                <a:cs typeface="Times New Roman"/>
              </a:rPr>
              <a:t>r</a:t>
            </a:r>
            <a:r>
              <a:rPr sz="3600" spc="-215" dirty="0">
                <a:latin typeface="Times New Roman"/>
                <a:cs typeface="Times New Roman"/>
              </a:rPr>
              <a:t>un</a:t>
            </a:r>
            <a:r>
              <a:rPr sz="3600" spc="-165" dirty="0">
                <a:latin typeface="Times New Roman"/>
                <a:cs typeface="Times New Roman"/>
              </a:rPr>
              <a:t>s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i</a:t>
            </a:r>
            <a:r>
              <a:rPr sz="3600" spc="-155" dirty="0">
                <a:latin typeface="Times New Roman"/>
                <a:cs typeface="Times New Roman"/>
              </a:rPr>
              <a:t>n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55" dirty="0">
                <a:latin typeface="Times New Roman"/>
                <a:cs typeface="Times New Roman"/>
              </a:rPr>
              <a:t>loop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975" algn="l"/>
              </a:tabLst>
            </a:pPr>
            <a:r>
              <a:rPr sz="3600" spc="-155" dirty="0">
                <a:latin typeface="Times New Roman"/>
                <a:cs typeface="Times New Roman"/>
              </a:rPr>
              <a:t>c</a:t>
            </a:r>
            <a:r>
              <a:rPr sz="3600" spc="-195" dirty="0">
                <a:latin typeface="Times New Roman"/>
                <a:cs typeface="Times New Roman"/>
              </a:rPr>
              <a:t>he</a:t>
            </a:r>
            <a:r>
              <a:rPr sz="3600" spc="-125" dirty="0">
                <a:latin typeface="Times New Roman"/>
                <a:cs typeface="Times New Roman"/>
              </a:rPr>
              <a:t>c</a:t>
            </a:r>
            <a:r>
              <a:rPr sz="3600" spc="-250" dirty="0">
                <a:latin typeface="Times New Roman"/>
                <a:cs typeface="Times New Roman"/>
              </a:rPr>
              <a:t>ks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20" dirty="0">
                <a:latin typeface="Times New Roman"/>
                <a:cs typeface="Times New Roman"/>
              </a:rPr>
              <a:t>input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229" dirty="0">
                <a:latin typeface="Times New Roman"/>
                <a:cs typeface="Times New Roman"/>
              </a:rPr>
              <a:t>b</a:t>
            </a:r>
            <a:r>
              <a:rPr sz="3600" spc="-170" dirty="0">
                <a:latin typeface="Times New Roman"/>
                <a:cs typeface="Times New Roman"/>
              </a:rPr>
              <a:t>uffe</a:t>
            </a:r>
            <a:r>
              <a:rPr sz="3600" spc="-135" dirty="0">
                <a:latin typeface="Times New Roman"/>
                <a:cs typeface="Times New Roman"/>
              </a:rPr>
              <a:t>r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filled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60" dirty="0">
                <a:latin typeface="Times New Roman"/>
                <a:cs typeface="Times New Roman"/>
              </a:rPr>
              <a:t>b</a:t>
            </a:r>
            <a:r>
              <a:rPr sz="3600" spc="-300" dirty="0">
                <a:latin typeface="Times New Roman"/>
                <a:cs typeface="Times New Roman"/>
              </a:rPr>
              <a:t>y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40" dirty="0">
                <a:latin typeface="Times New Roman"/>
                <a:cs typeface="Times New Roman"/>
              </a:rPr>
              <a:t>OS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975" algn="l"/>
              </a:tabLst>
            </a:pPr>
            <a:r>
              <a:rPr sz="3600" spc="-220" dirty="0">
                <a:latin typeface="Times New Roman"/>
                <a:cs typeface="Times New Roman"/>
              </a:rPr>
              <a:t>if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i</a:t>
            </a:r>
            <a:r>
              <a:rPr sz="3600" spc="50" dirty="0">
                <a:latin typeface="Times New Roman"/>
                <a:cs typeface="Times New Roman"/>
              </a:rPr>
              <a:t>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04" dirty="0">
                <a:latin typeface="Times New Roman"/>
                <a:cs typeface="Times New Roman"/>
              </a:rPr>
              <a:t>finds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85" dirty="0">
                <a:latin typeface="Times New Roman"/>
                <a:cs typeface="Times New Roman"/>
              </a:rPr>
              <a:t>a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200" dirty="0">
                <a:latin typeface="Times New Roman"/>
                <a:cs typeface="Times New Roman"/>
              </a:rPr>
              <a:t>mous</a:t>
            </a:r>
            <a:r>
              <a:rPr sz="3600" spc="-160" dirty="0">
                <a:latin typeface="Times New Roman"/>
                <a:cs typeface="Times New Roman"/>
              </a:rPr>
              <a:t>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cli</a:t>
            </a:r>
            <a:r>
              <a:rPr sz="3600" spc="-165" dirty="0">
                <a:latin typeface="Times New Roman"/>
                <a:cs typeface="Times New Roman"/>
              </a:rPr>
              <a:t>c</a:t>
            </a:r>
            <a:r>
              <a:rPr sz="3600" spc="-90" dirty="0">
                <a:latin typeface="Times New Roman"/>
                <a:cs typeface="Times New Roman"/>
              </a:rPr>
              <a:t>k:</a:t>
            </a:r>
            <a:endParaRPr sz="3600">
              <a:latin typeface="Times New Roman"/>
              <a:cs typeface="Times New Roman"/>
            </a:endParaRPr>
          </a:p>
          <a:p>
            <a:pPr marL="835660" lvl="2" indent="-229235">
              <a:lnSpc>
                <a:spcPct val="100000"/>
              </a:lnSpc>
              <a:spcBef>
                <a:spcPts val="459"/>
              </a:spcBef>
              <a:buClr>
                <a:srgbClr val="E6B0AB"/>
              </a:buClr>
              <a:buSzPct val="84375"/>
              <a:buFont typeface="Segoe UI Symbol"/>
              <a:buChar char="⚫"/>
              <a:tabLst>
                <a:tab pos="836294" algn="l"/>
              </a:tabLst>
            </a:pPr>
            <a:r>
              <a:rPr sz="3200" spc="-80" dirty="0">
                <a:latin typeface="Times New Roman"/>
                <a:cs typeface="Times New Roman"/>
              </a:rPr>
              <a:t>det</a:t>
            </a:r>
            <a:r>
              <a:rPr sz="3200" spc="-105" dirty="0">
                <a:latin typeface="Times New Roman"/>
                <a:cs typeface="Times New Roman"/>
              </a:rPr>
              <a:t>e</a:t>
            </a:r>
            <a:r>
              <a:rPr sz="3200" spc="130" dirty="0">
                <a:latin typeface="Times New Roman"/>
                <a:cs typeface="Times New Roman"/>
              </a:rPr>
              <a:t>r</a:t>
            </a:r>
            <a:r>
              <a:rPr sz="3200" spc="-160" dirty="0">
                <a:latin typeface="Times New Roman"/>
                <a:cs typeface="Times New Roman"/>
              </a:rPr>
              <a:t>min</a:t>
            </a:r>
            <a:r>
              <a:rPr sz="3200" spc="-150" dirty="0">
                <a:latin typeface="Times New Roman"/>
                <a:cs typeface="Times New Roman"/>
              </a:rPr>
              <a:t>e</a:t>
            </a:r>
            <a:r>
              <a:rPr sz="3200" spc="-245" dirty="0">
                <a:latin typeface="Times New Roman"/>
                <a:cs typeface="Times New Roman"/>
              </a:rPr>
              <a:t>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85" dirty="0">
                <a:latin typeface="Times New Roman"/>
                <a:cs typeface="Times New Roman"/>
              </a:rPr>
              <a:t>whi</a:t>
            </a:r>
            <a:r>
              <a:rPr sz="3200" spc="-105" dirty="0">
                <a:latin typeface="Times New Roman"/>
                <a:cs typeface="Times New Roman"/>
              </a:rPr>
              <a:t>c</a:t>
            </a:r>
            <a:r>
              <a:rPr sz="3200" spc="-200" dirty="0">
                <a:latin typeface="Times New Roman"/>
                <a:cs typeface="Times New Roman"/>
              </a:rPr>
              <a:t>h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55" dirty="0">
                <a:latin typeface="Times New Roman"/>
                <a:cs typeface="Times New Roman"/>
              </a:rPr>
              <a:t>compo</a:t>
            </a:r>
            <a:r>
              <a:rPr sz="3200" spc="-150" dirty="0">
                <a:latin typeface="Times New Roman"/>
                <a:cs typeface="Times New Roman"/>
              </a:rPr>
              <a:t>n</a:t>
            </a:r>
            <a:r>
              <a:rPr sz="3200" spc="-70" dirty="0">
                <a:latin typeface="Times New Roman"/>
                <a:cs typeface="Times New Roman"/>
              </a:rPr>
              <a:t>ent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70" dirty="0">
                <a:latin typeface="Times New Roman"/>
                <a:cs typeface="Times New Roman"/>
              </a:rPr>
              <a:t>i</a:t>
            </a:r>
            <a:r>
              <a:rPr sz="3200" spc="-135" dirty="0">
                <a:latin typeface="Times New Roman"/>
                <a:cs typeface="Times New Roman"/>
              </a:rPr>
              <a:t>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the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60" dirty="0">
                <a:latin typeface="Times New Roman"/>
                <a:cs typeface="Times New Roman"/>
              </a:rPr>
              <a:t>p</a:t>
            </a:r>
            <a:r>
              <a:rPr sz="3200" spc="-80" dirty="0">
                <a:latin typeface="Times New Roman"/>
                <a:cs typeface="Times New Roman"/>
              </a:rPr>
              <a:t>r</a:t>
            </a:r>
            <a:r>
              <a:rPr sz="3200" spc="-200" dirty="0">
                <a:latin typeface="Times New Roman"/>
                <a:cs typeface="Times New Roman"/>
              </a:rPr>
              <a:t>o</a:t>
            </a:r>
            <a:r>
              <a:rPr sz="3200" spc="-155" dirty="0">
                <a:latin typeface="Times New Roman"/>
                <a:cs typeface="Times New Roman"/>
              </a:rPr>
              <a:t>g</a:t>
            </a:r>
            <a:r>
              <a:rPr sz="3200" spc="-140" dirty="0">
                <a:latin typeface="Times New Roman"/>
                <a:cs typeface="Times New Roman"/>
              </a:rPr>
              <a:t>ram</a:t>
            </a:r>
            <a:endParaRPr sz="3200">
              <a:latin typeface="Times New Roman"/>
              <a:cs typeface="Times New Roman"/>
            </a:endParaRPr>
          </a:p>
          <a:p>
            <a:pPr marL="835660" lvl="2" indent="-229235">
              <a:lnSpc>
                <a:spcPct val="100000"/>
              </a:lnSpc>
              <a:spcBef>
                <a:spcPts val="395"/>
              </a:spcBef>
              <a:buClr>
                <a:srgbClr val="E6B0AB"/>
              </a:buClr>
              <a:buSzPct val="84375"/>
              <a:buFont typeface="Segoe UI Symbol"/>
              <a:buChar char="⚫"/>
              <a:tabLst>
                <a:tab pos="836294" algn="l"/>
              </a:tabLst>
            </a:pPr>
            <a:r>
              <a:rPr sz="3200" spc="-195" dirty="0">
                <a:latin typeface="Times New Roman"/>
                <a:cs typeface="Times New Roman"/>
              </a:rPr>
              <a:t>if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the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70" dirty="0">
                <a:latin typeface="Times New Roman"/>
                <a:cs typeface="Times New Roman"/>
              </a:rPr>
              <a:t>cl</a:t>
            </a:r>
            <a:r>
              <a:rPr sz="3200" spc="-140" dirty="0">
                <a:latin typeface="Times New Roman"/>
                <a:cs typeface="Times New Roman"/>
              </a:rPr>
              <a:t>i</a:t>
            </a:r>
            <a:r>
              <a:rPr sz="3200" spc="-135" dirty="0">
                <a:latin typeface="Times New Roman"/>
                <a:cs typeface="Times New Roman"/>
              </a:rPr>
              <a:t>c</a:t>
            </a:r>
            <a:r>
              <a:rPr sz="3200" spc="-200" dirty="0">
                <a:latin typeface="Times New Roman"/>
                <a:cs typeface="Times New Roman"/>
              </a:rPr>
              <a:t>k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215" dirty="0">
                <a:latin typeface="Times New Roman"/>
                <a:cs typeface="Times New Roman"/>
              </a:rPr>
              <a:t>w</a:t>
            </a:r>
            <a:r>
              <a:rPr sz="3200" spc="-270" dirty="0">
                <a:latin typeface="Times New Roman"/>
                <a:cs typeface="Times New Roman"/>
              </a:rPr>
              <a:t>a</a:t>
            </a:r>
            <a:r>
              <a:rPr sz="3200" spc="-229" dirty="0">
                <a:latin typeface="Times New Roman"/>
                <a:cs typeface="Times New Roman"/>
              </a:rPr>
              <a:t>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on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250" dirty="0">
                <a:latin typeface="Times New Roman"/>
                <a:cs typeface="Times New Roman"/>
              </a:rPr>
              <a:t>a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14" dirty="0">
                <a:latin typeface="Times New Roman"/>
                <a:cs typeface="Times New Roman"/>
              </a:rPr>
              <a:t>el</a:t>
            </a:r>
            <a:r>
              <a:rPr sz="3200" spc="-204" dirty="0">
                <a:latin typeface="Times New Roman"/>
                <a:cs typeface="Times New Roman"/>
              </a:rPr>
              <a:t>e</a:t>
            </a:r>
            <a:r>
              <a:rPr sz="3200" spc="-320" dirty="0">
                <a:latin typeface="Times New Roman"/>
                <a:cs typeface="Times New Roman"/>
              </a:rPr>
              <a:t>v</a:t>
            </a:r>
            <a:r>
              <a:rPr sz="3200" spc="-135" dirty="0">
                <a:latin typeface="Times New Roman"/>
                <a:cs typeface="Times New Roman"/>
              </a:rPr>
              <a:t>an</a:t>
            </a:r>
            <a:r>
              <a:rPr sz="3200" spc="-80" dirty="0">
                <a:latin typeface="Times New Roman"/>
                <a:cs typeface="Times New Roman"/>
              </a:rPr>
              <a:t>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60" dirty="0">
                <a:latin typeface="Times New Roman"/>
                <a:cs typeface="Times New Roman"/>
              </a:rPr>
              <a:t>compo</a:t>
            </a:r>
            <a:r>
              <a:rPr sz="3200" spc="-135" dirty="0">
                <a:latin typeface="Times New Roman"/>
                <a:cs typeface="Times New Roman"/>
              </a:rPr>
              <a:t>n</a:t>
            </a:r>
            <a:r>
              <a:rPr sz="3200" spc="-130" dirty="0">
                <a:latin typeface="Times New Roman"/>
                <a:cs typeface="Times New Roman"/>
              </a:rPr>
              <a:t>e</a:t>
            </a:r>
            <a:r>
              <a:rPr sz="3200" spc="-45" dirty="0">
                <a:latin typeface="Times New Roman"/>
                <a:cs typeface="Times New Roman"/>
              </a:rPr>
              <a:t>nt</a:t>
            </a:r>
            <a:endParaRPr sz="3200">
              <a:latin typeface="Times New Roman"/>
              <a:cs typeface="Times New Roman"/>
            </a:endParaRPr>
          </a:p>
          <a:p>
            <a:pPr marL="1109980" lvl="3" indent="-229235">
              <a:lnSpc>
                <a:spcPct val="100000"/>
              </a:lnSpc>
              <a:spcBef>
                <a:spcPts val="400"/>
              </a:spcBef>
              <a:buClr>
                <a:srgbClr val="A18E6A"/>
              </a:buClr>
              <a:buSzPct val="79687"/>
              <a:buFont typeface="Segoe UI Symbol"/>
              <a:buChar char="⚫"/>
              <a:tabLst>
                <a:tab pos="1110615" algn="l"/>
              </a:tabLst>
            </a:pP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50" dirty="0">
                <a:latin typeface="Times New Roman"/>
                <a:cs typeface="Times New Roman"/>
              </a:rPr>
              <a:t>espo</a:t>
            </a:r>
            <a:r>
              <a:rPr sz="3200" spc="-175" dirty="0">
                <a:latin typeface="Times New Roman"/>
                <a:cs typeface="Times New Roman"/>
              </a:rPr>
              <a:t>n</a:t>
            </a:r>
            <a:r>
              <a:rPr sz="3200" spc="-135" dirty="0">
                <a:latin typeface="Times New Roman"/>
                <a:cs typeface="Times New Roman"/>
              </a:rPr>
              <a:t>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app</a:t>
            </a:r>
            <a:r>
              <a:rPr sz="3200" spc="-130" dirty="0">
                <a:latin typeface="Times New Roman"/>
                <a:cs typeface="Times New Roman"/>
              </a:rPr>
              <a:t>r</a:t>
            </a:r>
            <a:r>
              <a:rPr sz="3200" spc="-90" dirty="0">
                <a:latin typeface="Times New Roman"/>
                <a:cs typeface="Times New Roman"/>
              </a:rPr>
              <a:t>op</a:t>
            </a:r>
            <a:r>
              <a:rPr sz="3200" spc="-10" dirty="0">
                <a:latin typeface="Times New Roman"/>
                <a:cs typeface="Times New Roman"/>
              </a:rPr>
              <a:t>r</a:t>
            </a:r>
            <a:r>
              <a:rPr sz="3200" spc="-160" dirty="0">
                <a:latin typeface="Times New Roman"/>
                <a:cs typeface="Times New Roman"/>
              </a:rPr>
              <a:t>i</a:t>
            </a:r>
            <a:r>
              <a:rPr sz="3200" spc="-285" dirty="0">
                <a:latin typeface="Times New Roman"/>
                <a:cs typeface="Times New Roman"/>
              </a:rPr>
              <a:t>a</a:t>
            </a:r>
            <a:r>
              <a:rPr sz="3200" spc="-70" dirty="0">
                <a:latin typeface="Times New Roman"/>
                <a:cs typeface="Times New Roman"/>
              </a:rPr>
              <a:t>te</a:t>
            </a:r>
            <a:r>
              <a:rPr sz="3200" spc="-120" dirty="0">
                <a:latin typeface="Times New Roman"/>
                <a:cs typeface="Times New Roman"/>
              </a:rPr>
              <a:t>l</a:t>
            </a:r>
            <a:r>
              <a:rPr sz="3200" spc="-265" dirty="0">
                <a:latin typeface="Times New Roman"/>
                <a:cs typeface="Times New Roman"/>
              </a:rPr>
              <a:t>y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50" dirty="0">
                <a:latin typeface="Times New Roman"/>
                <a:cs typeface="Times New Roman"/>
              </a:rPr>
              <a:t>a</a:t>
            </a:r>
            <a:r>
              <a:rPr sz="3200" spc="-145" dirty="0">
                <a:latin typeface="Times New Roman"/>
                <a:cs typeface="Times New Roman"/>
              </a:rPr>
              <a:t>ccording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45" dirty="0">
                <a:latin typeface="Times New Roman"/>
                <a:cs typeface="Times New Roman"/>
              </a:rPr>
              <a:t>to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handler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3768" y="6329836"/>
            <a:ext cx="1809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5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855" y="155524"/>
            <a:ext cx="80962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FF0000"/>
                </a:solidFill>
              </a:rPr>
              <a:t>Event</a:t>
            </a:r>
            <a:r>
              <a:rPr sz="4800" spc="-5" dirty="0">
                <a:solidFill>
                  <a:srgbClr val="FF0000"/>
                </a:solidFill>
              </a:rPr>
              <a:t> </a:t>
            </a:r>
            <a:r>
              <a:rPr sz="4800" spc="-25" dirty="0">
                <a:solidFill>
                  <a:srgbClr val="FF0000"/>
                </a:solidFill>
              </a:rPr>
              <a:t>Listeners</a:t>
            </a:r>
            <a:r>
              <a:rPr sz="4800" spc="-20" dirty="0">
                <a:solidFill>
                  <a:srgbClr val="FF0000"/>
                </a:solidFill>
              </a:rPr>
              <a:t> </a:t>
            </a:r>
            <a:r>
              <a:rPr sz="4800" spc="-15" dirty="0"/>
              <a:t>(Event</a:t>
            </a:r>
            <a:r>
              <a:rPr sz="4800" dirty="0"/>
              <a:t> </a:t>
            </a:r>
            <a:r>
              <a:rPr sz="4800" spc="-20" dirty="0"/>
              <a:t>Handler)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01192" y="956694"/>
            <a:ext cx="8463915" cy="46158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509"/>
              </a:spcBef>
              <a:buClr>
                <a:srgbClr val="D24717"/>
              </a:buClr>
              <a:buSzPct val="85000"/>
              <a:buFont typeface="Segoe UI Symbol"/>
              <a:buChar char="⚫"/>
              <a:tabLst>
                <a:tab pos="285750" algn="l"/>
              </a:tabLst>
            </a:pPr>
            <a:r>
              <a:rPr sz="4000" spc="-195" dirty="0">
                <a:latin typeface="Times New Roman"/>
                <a:cs typeface="Times New Roman"/>
              </a:rPr>
              <a:t>Defined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300" dirty="0">
                <a:latin typeface="Times New Roman"/>
                <a:cs typeface="Times New Roman"/>
              </a:rPr>
              <a:t>b</a:t>
            </a:r>
            <a:r>
              <a:rPr sz="4000" spc="-335" dirty="0">
                <a:latin typeface="Times New Roman"/>
                <a:cs typeface="Times New Roman"/>
              </a:rPr>
              <a:t>y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395" dirty="0">
                <a:latin typeface="Times New Roman"/>
                <a:cs typeface="Times New Roman"/>
              </a:rPr>
              <a:t>y</a:t>
            </a:r>
            <a:r>
              <a:rPr sz="4000" spc="-60" dirty="0">
                <a:latin typeface="Times New Roman"/>
                <a:cs typeface="Times New Roman"/>
              </a:rPr>
              <a:t>ou,</a:t>
            </a:r>
            <a:r>
              <a:rPr sz="4000" spc="-254" dirty="0">
                <a:latin typeface="Times New Roman"/>
                <a:cs typeface="Times New Roman"/>
              </a:rPr>
              <a:t> </a:t>
            </a:r>
            <a:r>
              <a:rPr sz="4000" spc="-120" dirty="0">
                <a:latin typeface="Times New Roman"/>
                <a:cs typeface="Times New Roman"/>
              </a:rPr>
              <a:t>the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25" dirty="0">
                <a:latin typeface="Times New Roman"/>
                <a:cs typeface="Times New Roman"/>
              </a:rPr>
              <a:t>applic</a:t>
            </a:r>
            <a:r>
              <a:rPr sz="4000" spc="-270" dirty="0">
                <a:latin typeface="Times New Roman"/>
                <a:cs typeface="Times New Roman"/>
              </a:rPr>
              <a:t>a</a:t>
            </a:r>
            <a:r>
              <a:rPr sz="4000" spc="-120" dirty="0">
                <a:latin typeface="Times New Roman"/>
                <a:cs typeface="Times New Roman"/>
              </a:rPr>
              <a:t>tion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75" dirty="0">
                <a:latin typeface="Times New Roman"/>
                <a:cs typeface="Times New Roman"/>
              </a:rPr>
              <a:t>pr</a:t>
            </a:r>
            <a:r>
              <a:rPr sz="4000" spc="-254" dirty="0">
                <a:latin typeface="Times New Roman"/>
                <a:cs typeface="Times New Roman"/>
              </a:rPr>
              <a:t>o</a:t>
            </a:r>
            <a:r>
              <a:rPr sz="4000" spc="-175" dirty="0">
                <a:latin typeface="Times New Roman"/>
                <a:cs typeface="Times New Roman"/>
              </a:rPr>
              <a:t>g</a:t>
            </a:r>
            <a:r>
              <a:rPr sz="4000" spc="-135" dirty="0">
                <a:latin typeface="Times New Roman"/>
                <a:cs typeface="Times New Roman"/>
              </a:rPr>
              <a:t>ra</a:t>
            </a:r>
            <a:r>
              <a:rPr sz="4000" spc="-245" dirty="0">
                <a:latin typeface="Times New Roman"/>
                <a:cs typeface="Times New Roman"/>
              </a:rPr>
              <a:t>m</a:t>
            </a:r>
            <a:r>
              <a:rPr sz="4000" spc="-120" dirty="0">
                <a:latin typeface="Times New Roman"/>
                <a:cs typeface="Times New Roman"/>
              </a:rPr>
              <a:t>mer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395" dirty="0">
                <a:latin typeface="Times New Roman"/>
                <a:cs typeface="Times New Roman"/>
              </a:rPr>
              <a:t>y</a:t>
            </a:r>
            <a:r>
              <a:rPr sz="4000" spc="-175" dirty="0">
                <a:latin typeface="Times New Roman"/>
                <a:cs typeface="Times New Roman"/>
              </a:rPr>
              <a:t>o</a:t>
            </a:r>
            <a:r>
              <a:rPr sz="4000" spc="-170" dirty="0">
                <a:latin typeface="Times New Roman"/>
                <a:cs typeface="Times New Roman"/>
              </a:rPr>
              <a:t>u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200" dirty="0">
                <a:latin typeface="Times New Roman"/>
                <a:cs typeface="Times New Roman"/>
              </a:rPr>
              <a:t>customi</a:t>
            </a:r>
            <a:r>
              <a:rPr sz="4000" spc="-190" dirty="0">
                <a:latin typeface="Times New Roman"/>
                <a:cs typeface="Times New Roman"/>
              </a:rPr>
              <a:t>z</a:t>
            </a:r>
            <a:r>
              <a:rPr sz="4000" spc="-155" dirty="0">
                <a:latin typeface="Times New Roman"/>
                <a:cs typeface="Times New Roman"/>
              </a:rPr>
              <a:t>e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120" dirty="0">
                <a:latin typeface="Times New Roman"/>
                <a:cs typeface="Times New Roman"/>
              </a:rPr>
              <a:t>the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r</a:t>
            </a:r>
            <a:r>
              <a:rPr sz="4000" spc="-195" dirty="0">
                <a:latin typeface="Times New Roman"/>
                <a:cs typeface="Times New Roman"/>
              </a:rPr>
              <a:t>espo</a:t>
            </a:r>
            <a:r>
              <a:rPr sz="4000" spc="-204" dirty="0">
                <a:latin typeface="Times New Roman"/>
                <a:cs typeface="Times New Roman"/>
              </a:rPr>
              <a:t>n</a:t>
            </a:r>
            <a:r>
              <a:rPr sz="4000" spc="-229" dirty="0">
                <a:latin typeface="Times New Roman"/>
                <a:cs typeface="Times New Roman"/>
              </a:rPr>
              <a:t>se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315" dirty="0">
                <a:latin typeface="Times New Roman"/>
                <a:cs typeface="Times New Roman"/>
              </a:rPr>
              <a:t>How?</a:t>
            </a:r>
            <a:endParaRPr sz="4000">
              <a:latin typeface="Times New Roman"/>
              <a:cs typeface="Times New Roman"/>
            </a:endParaRPr>
          </a:p>
          <a:p>
            <a:pPr marL="835025" lvl="2" indent="-228600">
              <a:lnSpc>
                <a:spcPct val="100000"/>
              </a:lnSpc>
              <a:spcBef>
                <a:spcPts val="465"/>
              </a:spcBef>
              <a:buClr>
                <a:srgbClr val="E6B0AB"/>
              </a:buClr>
              <a:buSzPct val="84722"/>
              <a:buFont typeface="Segoe UI Symbol"/>
              <a:buChar char="⚫"/>
              <a:tabLst>
                <a:tab pos="835660" algn="l"/>
              </a:tabLst>
            </a:pPr>
            <a:r>
              <a:rPr sz="3600" spc="-155" dirty="0">
                <a:latin typeface="Times New Roman"/>
                <a:cs typeface="Times New Roman"/>
              </a:rPr>
              <a:t>Inhe</a:t>
            </a:r>
            <a:r>
              <a:rPr sz="3600" spc="-65" dirty="0">
                <a:latin typeface="Times New Roman"/>
                <a:cs typeface="Times New Roman"/>
              </a:rPr>
              <a:t>r</a:t>
            </a:r>
            <a:r>
              <a:rPr sz="3600" spc="-114" dirty="0">
                <a:latin typeface="Times New Roman"/>
                <a:cs typeface="Times New Roman"/>
              </a:rPr>
              <a:t>it</a:t>
            </a:r>
            <a:r>
              <a:rPr sz="3600" spc="-175" dirty="0">
                <a:latin typeface="Times New Roman"/>
                <a:cs typeface="Times New Roman"/>
              </a:rPr>
              <a:t>a</a:t>
            </a:r>
            <a:r>
              <a:rPr sz="3600" spc="-180" dirty="0">
                <a:latin typeface="Times New Roman"/>
                <a:cs typeface="Times New Roman"/>
              </a:rPr>
              <a:t>nc</a:t>
            </a:r>
            <a:r>
              <a:rPr sz="3600" spc="-165" dirty="0">
                <a:latin typeface="Times New Roman"/>
                <a:cs typeface="Times New Roman"/>
              </a:rPr>
              <a:t>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590" dirty="0">
                <a:latin typeface="Times New Roman"/>
                <a:cs typeface="Times New Roman"/>
              </a:rPr>
              <a:t>&amp;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350" dirty="0">
                <a:latin typeface="Times New Roman"/>
                <a:cs typeface="Times New Roman"/>
              </a:rPr>
              <a:t>P</a:t>
            </a:r>
            <a:r>
              <a:rPr sz="3600" spc="-185" dirty="0">
                <a:latin typeface="Times New Roman"/>
                <a:cs typeface="Times New Roman"/>
              </a:rPr>
              <a:t>ol</a:t>
            </a:r>
            <a:r>
              <a:rPr sz="3600" spc="-175" dirty="0">
                <a:latin typeface="Times New Roman"/>
                <a:cs typeface="Times New Roman"/>
              </a:rPr>
              <a:t>ymo</a:t>
            </a:r>
            <a:r>
              <a:rPr sz="3600" spc="-40" dirty="0">
                <a:latin typeface="Times New Roman"/>
                <a:cs typeface="Times New Roman"/>
              </a:rPr>
              <a:t>r</a:t>
            </a:r>
            <a:r>
              <a:rPr sz="3600" spc="-210" dirty="0">
                <a:latin typeface="Times New Roman"/>
                <a:cs typeface="Times New Roman"/>
              </a:rPr>
              <a:t>phism</a:t>
            </a:r>
            <a:endParaRPr sz="3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535"/>
              </a:spcBef>
              <a:buClr>
                <a:srgbClr val="D24717"/>
              </a:buClr>
              <a:buSzPct val="85000"/>
              <a:buFont typeface="Segoe UI Symbol"/>
              <a:buChar char="⚫"/>
              <a:tabLst>
                <a:tab pos="285750" algn="l"/>
              </a:tabLst>
            </a:pPr>
            <a:r>
              <a:rPr sz="4000" spc="-1095" dirty="0">
                <a:latin typeface="Times New Roman"/>
                <a:cs typeface="Times New Roman"/>
              </a:rPr>
              <a:t>Y</a:t>
            </a:r>
            <a:r>
              <a:rPr sz="4000" spc="-175" dirty="0">
                <a:latin typeface="Times New Roman"/>
                <a:cs typeface="Times New Roman"/>
              </a:rPr>
              <a:t>o</a:t>
            </a:r>
            <a:r>
              <a:rPr sz="4000" spc="-170" dirty="0">
                <a:latin typeface="Times New Roman"/>
                <a:cs typeface="Times New Roman"/>
              </a:rPr>
              <a:t>u</a:t>
            </a:r>
            <a:r>
              <a:rPr sz="4000" spc="-85" dirty="0">
                <a:latin typeface="Times New Roman"/>
                <a:cs typeface="Times New Roman"/>
              </a:rPr>
              <a:t> </a:t>
            </a:r>
            <a:r>
              <a:rPr sz="4000" spc="-195" dirty="0">
                <a:latin typeface="Times New Roman"/>
                <a:cs typeface="Times New Roman"/>
              </a:rPr>
              <a:t>defin</a:t>
            </a:r>
            <a:r>
              <a:rPr sz="4000" spc="-204" dirty="0">
                <a:latin typeface="Times New Roman"/>
                <a:cs typeface="Times New Roman"/>
              </a:rPr>
              <a:t>e</a:t>
            </a:r>
            <a:r>
              <a:rPr sz="4000" spc="-90" dirty="0">
                <a:latin typeface="Times New Roman"/>
                <a:cs typeface="Times New Roman"/>
              </a:rPr>
              <a:t> </a:t>
            </a:r>
            <a:r>
              <a:rPr sz="4000" spc="-395" dirty="0">
                <a:latin typeface="Times New Roman"/>
                <a:cs typeface="Times New Roman"/>
              </a:rPr>
              <a:t>y</a:t>
            </a:r>
            <a:r>
              <a:rPr sz="4000" spc="-100" dirty="0">
                <a:latin typeface="Times New Roman"/>
                <a:cs typeface="Times New Roman"/>
              </a:rPr>
              <a:t>our</a:t>
            </a:r>
            <a:r>
              <a:rPr sz="4000" spc="-90" dirty="0">
                <a:latin typeface="Times New Roman"/>
                <a:cs typeface="Times New Roman"/>
              </a:rPr>
              <a:t> </a:t>
            </a:r>
            <a:r>
              <a:rPr sz="4000" spc="-300" dirty="0">
                <a:latin typeface="Times New Roman"/>
                <a:cs typeface="Times New Roman"/>
              </a:rPr>
              <a:t>o</a:t>
            </a:r>
            <a:r>
              <a:rPr sz="4000" spc="-200" dirty="0">
                <a:latin typeface="Times New Roman"/>
                <a:cs typeface="Times New Roman"/>
              </a:rPr>
              <a:t>wn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35" dirty="0">
                <a:latin typeface="Times New Roman"/>
                <a:cs typeface="Times New Roman"/>
              </a:rPr>
              <a:t>listene</a:t>
            </a:r>
            <a:r>
              <a:rPr sz="4000" spc="-120" dirty="0">
                <a:latin typeface="Times New Roman"/>
                <a:cs typeface="Times New Roman"/>
              </a:rPr>
              <a:t>r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65" dirty="0">
                <a:latin typeface="Times New Roman"/>
                <a:cs typeface="Times New Roman"/>
              </a:rPr>
              <a:t>class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175" dirty="0">
                <a:latin typeface="Times New Roman"/>
                <a:cs typeface="Times New Roman"/>
              </a:rPr>
              <a:t>imple</a:t>
            </a:r>
            <a:r>
              <a:rPr sz="4000" spc="-285" dirty="0">
                <a:latin typeface="Times New Roman"/>
                <a:cs typeface="Times New Roman"/>
              </a:rPr>
              <a:t>m</a:t>
            </a:r>
            <a:r>
              <a:rPr sz="4000" spc="-90" dirty="0">
                <a:latin typeface="Times New Roman"/>
                <a:cs typeface="Times New Roman"/>
              </a:rPr>
              <a:t>ent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120" dirty="0">
                <a:latin typeface="Times New Roman"/>
                <a:cs typeface="Times New Roman"/>
              </a:rPr>
              <a:t>the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310" dirty="0">
                <a:latin typeface="Times New Roman"/>
                <a:cs typeface="Times New Roman"/>
              </a:rPr>
              <a:t>a</a:t>
            </a:r>
            <a:r>
              <a:rPr sz="4000" spc="-114" dirty="0">
                <a:latin typeface="Times New Roman"/>
                <a:cs typeface="Times New Roman"/>
              </a:rPr>
              <a:t>pp</a:t>
            </a:r>
            <a:r>
              <a:rPr sz="4000" spc="-95" dirty="0">
                <a:latin typeface="Times New Roman"/>
                <a:cs typeface="Times New Roman"/>
              </a:rPr>
              <a:t>r</a:t>
            </a:r>
            <a:r>
              <a:rPr sz="4000" spc="-114" dirty="0">
                <a:latin typeface="Times New Roman"/>
                <a:cs typeface="Times New Roman"/>
              </a:rPr>
              <a:t>op</a:t>
            </a:r>
            <a:r>
              <a:rPr sz="4000" spc="20" dirty="0">
                <a:latin typeface="Times New Roman"/>
                <a:cs typeface="Times New Roman"/>
              </a:rPr>
              <a:t>r</a:t>
            </a:r>
            <a:r>
              <a:rPr sz="4000" spc="-200" dirty="0">
                <a:latin typeface="Times New Roman"/>
                <a:cs typeface="Times New Roman"/>
              </a:rPr>
              <a:t>i</a:t>
            </a:r>
            <a:r>
              <a:rPr sz="4000" spc="-350" dirty="0">
                <a:latin typeface="Times New Roman"/>
                <a:cs typeface="Times New Roman"/>
              </a:rPr>
              <a:t>a</a:t>
            </a:r>
            <a:r>
              <a:rPr sz="4000" spc="-50" dirty="0">
                <a:latin typeface="Times New Roman"/>
                <a:cs typeface="Times New Roman"/>
              </a:rPr>
              <a:t>te</a:t>
            </a:r>
            <a:r>
              <a:rPr sz="4000" spc="-130" dirty="0">
                <a:latin typeface="Times New Roman"/>
                <a:cs typeface="Times New Roman"/>
              </a:rPr>
              <a:t> </a:t>
            </a:r>
            <a:r>
              <a:rPr sz="4000" spc="-125" dirty="0">
                <a:latin typeface="Times New Roman"/>
                <a:cs typeface="Times New Roman"/>
              </a:rPr>
              <a:t>inter</a:t>
            </a:r>
            <a:r>
              <a:rPr sz="4000" spc="-130" dirty="0">
                <a:latin typeface="Times New Roman"/>
                <a:cs typeface="Times New Roman"/>
              </a:rPr>
              <a:t>f</a:t>
            </a:r>
            <a:r>
              <a:rPr sz="4000" spc="-245" dirty="0">
                <a:latin typeface="Times New Roman"/>
                <a:cs typeface="Times New Roman"/>
              </a:rPr>
              <a:t>ace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195" dirty="0">
                <a:latin typeface="Times New Roman"/>
                <a:cs typeface="Times New Roman"/>
              </a:rPr>
              <a:t>defin</a:t>
            </a:r>
            <a:r>
              <a:rPr sz="4000" spc="-204" dirty="0">
                <a:latin typeface="Times New Roman"/>
                <a:cs typeface="Times New Roman"/>
              </a:rPr>
              <a:t>e</a:t>
            </a:r>
            <a:r>
              <a:rPr sz="4000" spc="-90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r</a:t>
            </a:r>
            <a:r>
              <a:rPr sz="4000" spc="-220" dirty="0">
                <a:latin typeface="Times New Roman"/>
                <a:cs typeface="Times New Roman"/>
              </a:rPr>
              <a:t>esponses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185" dirty="0">
                <a:latin typeface="Times New Roman"/>
                <a:cs typeface="Times New Roman"/>
              </a:rPr>
              <a:t>in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305" dirty="0">
                <a:latin typeface="Times New Roman"/>
                <a:cs typeface="Times New Roman"/>
              </a:rPr>
              <a:t>a</a:t>
            </a:r>
            <a:r>
              <a:rPr sz="4000" spc="-160" dirty="0">
                <a:latin typeface="Times New Roman"/>
                <a:cs typeface="Times New Roman"/>
              </a:rPr>
              <a:t>l</a:t>
            </a:r>
            <a:r>
              <a:rPr sz="4000" spc="-155" dirty="0">
                <a:latin typeface="Times New Roman"/>
                <a:cs typeface="Times New Roman"/>
              </a:rPr>
              <a:t>l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10" dirty="0">
                <a:latin typeface="Times New Roman"/>
                <a:cs typeface="Times New Roman"/>
              </a:rPr>
              <a:t>necessa</a:t>
            </a:r>
            <a:r>
              <a:rPr sz="4000" spc="-135" dirty="0">
                <a:latin typeface="Times New Roman"/>
                <a:cs typeface="Times New Roman"/>
              </a:rPr>
              <a:t>r</a:t>
            </a:r>
            <a:r>
              <a:rPr sz="4000" spc="-335" dirty="0">
                <a:latin typeface="Times New Roman"/>
                <a:cs typeface="Times New Roman"/>
              </a:rPr>
              <a:t>y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180" dirty="0">
                <a:latin typeface="Times New Roman"/>
                <a:cs typeface="Times New Roman"/>
              </a:rPr>
              <a:t>methods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50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397700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Event</a:t>
            </a:r>
            <a:r>
              <a:rPr spc="-95" dirty="0"/>
              <a:t> </a:t>
            </a:r>
            <a:r>
              <a:rPr spc="-30" dirty="0"/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092" y="884514"/>
            <a:ext cx="8605520" cy="48482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05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155" dirty="0">
                <a:latin typeface="Times New Roman"/>
                <a:cs typeface="Times New Roman"/>
              </a:rPr>
              <a:t>Contai</a:t>
            </a:r>
            <a:r>
              <a:rPr sz="3600" spc="-165" dirty="0">
                <a:latin typeface="Times New Roman"/>
                <a:cs typeface="Times New Roman"/>
              </a:rPr>
              <a:t>n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210" dirty="0">
                <a:latin typeface="Times New Roman"/>
                <a:cs typeface="Times New Roman"/>
              </a:rPr>
              <a:t>in</a:t>
            </a:r>
            <a:r>
              <a:rPr sz="3600" spc="-195" dirty="0">
                <a:latin typeface="Times New Roman"/>
                <a:cs typeface="Times New Roman"/>
              </a:rPr>
              <a:t>f</a:t>
            </a:r>
            <a:r>
              <a:rPr sz="3600" spc="-70" dirty="0">
                <a:latin typeface="Times New Roman"/>
                <a:cs typeface="Times New Roman"/>
              </a:rPr>
              <a:t>o</a:t>
            </a:r>
            <a:r>
              <a:rPr sz="3600" spc="45" dirty="0">
                <a:latin typeface="Times New Roman"/>
                <a:cs typeface="Times New Roman"/>
              </a:rPr>
              <a:t>r</a:t>
            </a:r>
            <a:r>
              <a:rPr sz="3600" spc="-320" dirty="0">
                <a:latin typeface="Times New Roman"/>
                <a:cs typeface="Times New Roman"/>
              </a:rPr>
              <a:t>m</a:t>
            </a:r>
            <a:r>
              <a:rPr sz="3600" spc="-210" dirty="0">
                <a:latin typeface="Times New Roman"/>
                <a:cs typeface="Times New Roman"/>
              </a:rPr>
              <a:t>a</a:t>
            </a:r>
            <a:r>
              <a:rPr sz="3600" spc="-110" dirty="0">
                <a:latin typeface="Times New Roman"/>
                <a:cs typeface="Times New Roman"/>
              </a:rPr>
              <a:t>tion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00" dirty="0">
                <a:latin typeface="Times New Roman"/>
                <a:cs typeface="Times New Roman"/>
              </a:rPr>
              <a:t>abo</a:t>
            </a:r>
            <a:r>
              <a:rPr sz="3600" spc="-215" dirty="0">
                <a:latin typeface="Times New Roman"/>
                <a:cs typeface="Times New Roman"/>
              </a:rPr>
              <a:t>u</a:t>
            </a:r>
            <a:r>
              <a:rPr sz="3600" spc="50" dirty="0">
                <a:latin typeface="Times New Roman"/>
                <a:cs typeface="Times New Roman"/>
              </a:rPr>
              <a:t>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60" dirty="0">
                <a:latin typeface="Times New Roman"/>
                <a:cs typeface="Times New Roman"/>
              </a:rPr>
              <a:t>t</a:t>
            </a:r>
            <a:r>
              <a:rPr sz="3600" spc="-180" dirty="0">
                <a:latin typeface="Times New Roman"/>
                <a:cs typeface="Times New Roman"/>
              </a:rPr>
              <a:t>he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600" spc="-200" dirty="0">
                <a:latin typeface="Times New Roman"/>
                <a:cs typeface="Times New Roman"/>
              </a:rPr>
              <a:t>e</a:t>
            </a:r>
            <a:r>
              <a:rPr sz="3600" spc="-380" dirty="0">
                <a:latin typeface="Times New Roman"/>
                <a:cs typeface="Times New Roman"/>
              </a:rPr>
              <a:t>v</a:t>
            </a:r>
            <a:r>
              <a:rPr sz="3600" spc="-80" dirty="0">
                <a:latin typeface="Times New Roman"/>
                <a:cs typeface="Times New Roman"/>
              </a:rPr>
              <a:t>ent</a:t>
            </a:r>
            <a:endParaRPr sz="3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260" dirty="0">
                <a:latin typeface="Times New Roman"/>
                <a:cs typeface="Times New Roman"/>
              </a:rPr>
              <a:t>Li</a:t>
            </a:r>
            <a:r>
              <a:rPr sz="3600" spc="-355" dirty="0">
                <a:latin typeface="Times New Roman"/>
                <a:cs typeface="Times New Roman"/>
              </a:rPr>
              <a:t>k</a:t>
            </a:r>
            <a:r>
              <a:rPr sz="3600" spc="-140" dirty="0">
                <a:latin typeface="Times New Roman"/>
                <a:cs typeface="Times New Roman"/>
              </a:rPr>
              <a:t>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60" dirty="0">
                <a:latin typeface="Times New Roman"/>
                <a:cs typeface="Times New Roman"/>
              </a:rPr>
              <a:t>wh</a:t>
            </a:r>
            <a:r>
              <a:rPr sz="3600" spc="-220" dirty="0">
                <a:latin typeface="Times New Roman"/>
                <a:cs typeface="Times New Roman"/>
              </a:rPr>
              <a:t>a</a:t>
            </a:r>
            <a:r>
              <a:rPr sz="3600" spc="-215" dirty="0">
                <a:latin typeface="Times New Roman"/>
                <a:cs typeface="Times New Roman"/>
              </a:rPr>
              <a:t>t?</a:t>
            </a:r>
            <a:endParaRPr sz="36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340" algn="l"/>
              </a:tabLst>
            </a:pPr>
            <a:r>
              <a:rPr sz="3600" spc="-165" dirty="0">
                <a:latin typeface="Times New Roman"/>
                <a:cs typeface="Times New Roman"/>
              </a:rPr>
              <a:t>lo</a:t>
            </a:r>
            <a:r>
              <a:rPr sz="3600" spc="-204" dirty="0">
                <a:latin typeface="Times New Roman"/>
                <a:cs typeface="Times New Roman"/>
              </a:rPr>
              <a:t>c</a:t>
            </a:r>
            <a:r>
              <a:rPr sz="3600" spc="-320" dirty="0">
                <a:latin typeface="Times New Roman"/>
                <a:cs typeface="Times New Roman"/>
              </a:rPr>
              <a:t>a</a:t>
            </a:r>
            <a:r>
              <a:rPr sz="3600" spc="-110" dirty="0">
                <a:latin typeface="Times New Roman"/>
                <a:cs typeface="Times New Roman"/>
              </a:rPr>
              <a:t>tion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54" dirty="0">
                <a:latin typeface="Times New Roman"/>
                <a:cs typeface="Times New Roman"/>
              </a:rPr>
              <a:t>o</a:t>
            </a:r>
            <a:r>
              <a:rPr sz="3600" spc="-170" dirty="0">
                <a:latin typeface="Times New Roman"/>
                <a:cs typeface="Times New Roman"/>
              </a:rPr>
              <a:t>f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200" dirty="0">
                <a:latin typeface="Times New Roman"/>
                <a:cs typeface="Times New Roman"/>
              </a:rPr>
              <a:t>mous</a:t>
            </a:r>
            <a:r>
              <a:rPr sz="3600" spc="-160" dirty="0">
                <a:latin typeface="Times New Roman"/>
                <a:cs typeface="Times New Roman"/>
              </a:rPr>
              <a:t>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cli</a:t>
            </a:r>
            <a:r>
              <a:rPr sz="3600" spc="-180" dirty="0">
                <a:latin typeface="Times New Roman"/>
                <a:cs typeface="Times New Roman"/>
              </a:rPr>
              <a:t>c</a:t>
            </a:r>
            <a:r>
              <a:rPr sz="3600" spc="-225" dirty="0">
                <a:latin typeface="Times New Roman"/>
                <a:cs typeface="Times New Roman"/>
              </a:rPr>
              <a:t>k</a:t>
            </a:r>
            <a:endParaRPr sz="36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340" algn="l"/>
              </a:tabLst>
            </a:pPr>
            <a:r>
              <a:rPr sz="3600" spc="-165" dirty="0">
                <a:latin typeface="Times New Roman"/>
                <a:cs typeface="Times New Roman"/>
              </a:rPr>
              <a:t>event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50" dirty="0">
                <a:latin typeface="Times New Roman"/>
                <a:cs typeface="Times New Roman"/>
              </a:rPr>
              <a:t>source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110" dirty="0">
                <a:latin typeface="Times New Roman"/>
                <a:cs typeface="Times New Roman"/>
              </a:rPr>
              <a:t>that</a:t>
            </a:r>
            <a:r>
              <a:rPr sz="3600" spc="-105" dirty="0">
                <a:latin typeface="Times New Roman"/>
                <a:cs typeface="Times New Roman"/>
              </a:rPr>
              <a:t> </a:t>
            </a:r>
            <a:r>
              <a:rPr sz="3600" spc="-270" dirty="0">
                <a:latin typeface="Times New Roman"/>
                <a:cs typeface="Times New Roman"/>
              </a:rPr>
              <a:t>was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14" dirty="0">
                <a:latin typeface="Times New Roman"/>
                <a:cs typeface="Times New Roman"/>
              </a:rPr>
              <a:t>interacted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40" dirty="0">
                <a:latin typeface="Times New Roman"/>
                <a:cs typeface="Times New Roman"/>
              </a:rPr>
              <a:t>with</a:t>
            </a:r>
            <a:endParaRPr sz="36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340" algn="l"/>
              </a:tabLst>
            </a:pPr>
            <a:r>
              <a:rPr sz="3600" spc="-50" dirty="0">
                <a:latin typeface="Times New Roman"/>
                <a:cs typeface="Times New Roman"/>
              </a:rPr>
              <a:t>etc.</a:t>
            </a:r>
            <a:endParaRPr sz="3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155" dirty="0">
                <a:latin typeface="Times New Roman"/>
                <a:cs typeface="Times New Roman"/>
              </a:rPr>
              <a:t>Listeners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95" dirty="0">
                <a:latin typeface="Times New Roman"/>
                <a:cs typeface="Times New Roman"/>
              </a:rPr>
              <a:t>use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35" dirty="0">
                <a:latin typeface="Times New Roman"/>
                <a:cs typeface="Times New Roman"/>
              </a:rPr>
              <a:t>them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5" dirty="0">
                <a:latin typeface="Times New Roman"/>
                <a:cs typeface="Times New Roman"/>
              </a:rPr>
              <a:t>to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40" dirty="0">
                <a:latin typeface="Times New Roman"/>
                <a:cs typeface="Times New Roman"/>
              </a:rPr>
              <a:t>properly</a:t>
            </a:r>
            <a:r>
              <a:rPr sz="3600" spc="-65" dirty="0">
                <a:latin typeface="Times New Roman"/>
                <a:cs typeface="Times New Roman"/>
              </a:rPr>
              <a:t> </a:t>
            </a:r>
            <a:r>
              <a:rPr sz="3600" spc="-150" dirty="0">
                <a:latin typeface="Times New Roman"/>
                <a:cs typeface="Times New Roman"/>
              </a:rPr>
              <a:t>respond</a:t>
            </a:r>
            <a:endParaRPr sz="3600">
              <a:latin typeface="Times New Roman"/>
              <a:cs typeface="Times New Roman"/>
            </a:endParaRPr>
          </a:p>
          <a:p>
            <a:pPr marL="561340" marR="5080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340" algn="l"/>
              </a:tabLst>
            </a:pPr>
            <a:r>
              <a:rPr sz="3600" spc="-165" dirty="0">
                <a:latin typeface="Times New Roman"/>
                <a:cs typeface="Times New Roman"/>
              </a:rPr>
              <a:t>diffe</a:t>
            </a:r>
            <a:r>
              <a:rPr sz="3600" spc="-190" dirty="0">
                <a:latin typeface="Times New Roman"/>
                <a:cs typeface="Times New Roman"/>
              </a:rPr>
              <a:t>r</a:t>
            </a:r>
            <a:r>
              <a:rPr sz="3600" spc="-80" dirty="0">
                <a:latin typeface="Times New Roman"/>
                <a:cs typeface="Times New Roman"/>
              </a:rPr>
              <a:t>ent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25" dirty="0">
                <a:latin typeface="Times New Roman"/>
                <a:cs typeface="Times New Roman"/>
              </a:rPr>
              <a:t>me</a:t>
            </a:r>
            <a:r>
              <a:rPr sz="3600" spc="-50" dirty="0">
                <a:latin typeface="Times New Roman"/>
                <a:cs typeface="Times New Roman"/>
              </a:rPr>
              <a:t>t</a:t>
            </a:r>
            <a:r>
              <a:rPr sz="3600" spc="-190" dirty="0">
                <a:latin typeface="Times New Roman"/>
                <a:cs typeface="Times New Roman"/>
              </a:rPr>
              <a:t>h</a:t>
            </a:r>
            <a:r>
              <a:rPr sz="3600" spc="-204" dirty="0">
                <a:latin typeface="Times New Roman"/>
                <a:cs typeface="Times New Roman"/>
              </a:rPr>
              <a:t>o</a:t>
            </a:r>
            <a:r>
              <a:rPr sz="3600" spc="-245" dirty="0">
                <a:latin typeface="Times New Roman"/>
                <a:cs typeface="Times New Roman"/>
              </a:rPr>
              <a:t>d</a:t>
            </a:r>
            <a:r>
              <a:rPr sz="3600" spc="-190" dirty="0">
                <a:latin typeface="Times New Roman"/>
                <a:cs typeface="Times New Roman"/>
              </a:rPr>
              <a:t>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80" dirty="0">
                <a:latin typeface="Times New Roman"/>
                <a:cs typeface="Times New Roman"/>
              </a:rPr>
              <a:t>inside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85" dirty="0">
                <a:latin typeface="Times New Roman"/>
                <a:cs typeface="Times New Roman"/>
              </a:rPr>
              <a:t>a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25" dirty="0">
                <a:latin typeface="Times New Roman"/>
                <a:cs typeface="Times New Roman"/>
              </a:rPr>
              <a:t>listene</a:t>
            </a:r>
            <a:r>
              <a:rPr sz="3600" spc="-105" dirty="0">
                <a:latin typeface="Times New Roman"/>
                <a:cs typeface="Times New Roman"/>
              </a:rPr>
              <a:t>r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o</a:t>
            </a:r>
            <a:r>
              <a:rPr sz="3600" spc="-135" dirty="0">
                <a:latin typeface="Times New Roman"/>
                <a:cs typeface="Times New Roman"/>
              </a:rPr>
              <a:t>bject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80" dirty="0">
                <a:latin typeface="Times New Roman"/>
                <a:cs typeface="Times New Roman"/>
              </a:rPr>
              <a:t>can  </a:t>
            </a:r>
            <a:r>
              <a:rPr sz="3600" spc="-120" dirty="0">
                <a:latin typeface="Times New Roman"/>
                <a:cs typeface="Times New Roman"/>
              </a:rPr>
              <a:t>react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60" dirty="0">
                <a:latin typeface="Times New Roman"/>
                <a:cs typeface="Times New Roman"/>
              </a:rPr>
              <a:t>differently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55" dirty="0">
                <a:latin typeface="Times New Roman"/>
                <a:cs typeface="Times New Roman"/>
              </a:rPr>
              <a:t>to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40" dirty="0">
                <a:latin typeface="Times New Roman"/>
                <a:cs typeface="Times New Roman"/>
              </a:rPr>
              <a:t>different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65" dirty="0">
                <a:latin typeface="Times New Roman"/>
                <a:cs typeface="Times New Roman"/>
              </a:rPr>
              <a:t>types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210" dirty="0">
                <a:latin typeface="Times New Roman"/>
                <a:cs typeface="Times New Roman"/>
              </a:rPr>
              <a:t>of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35" dirty="0">
                <a:latin typeface="Times New Roman"/>
                <a:cs typeface="Times New Roman"/>
              </a:rPr>
              <a:t>interactions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51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392" y="137286"/>
            <a:ext cx="6729095" cy="456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644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330327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8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javafx.scene.layout.HBox;</a:t>
            </a:r>
            <a:endParaRPr sz="1400">
              <a:latin typeface="Courier New"/>
              <a:cs typeface="Courier New"/>
            </a:endParaRPr>
          </a:p>
          <a:p>
            <a:pPr marL="12700" marR="26771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</a:t>
            </a:r>
            <a:r>
              <a:rPr sz="1400" b="1" spc="-10" dirty="0">
                <a:latin typeface="Courier New"/>
                <a:cs typeface="Courier New"/>
              </a:rPr>
              <a:t>javafx.scene.control.Button;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javafx.event.ActionEvent; 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javafx.event.EventHandler; </a:t>
            </a:r>
            <a:r>
              <a:rPr sz="1600" b="1" spc="-944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javafx.geometry.Pos;</a:t>
            </a:r>
            <a:endParaRPr sz="1400">
              <a:latin typeface="Courier New"/>
              <a:cs typeface="Courier New"/>
            </a:endParaRPr>
          </a:p>
          <a:p>
            <a:pPr marL="119380" marR="1812925" indent="-1066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HandleEvent extends </a:t>
            </a:r>
            <a:r>
              <a:rPr sz="1400" b="1" spc="-10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 marR="255714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HBox</a:t>
            </a:r>
            <a:r>
              <a:rPr sz="1400" b="1" spc="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</a:t>
            </a:r>
            <a:r>
              <a:rPr sz="1400" b="1" spc="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3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HBox(10); </a:t>
            </a:r>
            <a:r>
              <a:rPr sz="1400" b="1" spc="-5" dirty="0">
                <a:latin typeface="Courier New"/>
                <a:cs typeface="Courier New"/>
              </a:rPr>
              <a:t> Button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btOK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Button("OK");</a:t>
            </a:r>
            <a:endParaRPr sz="1400">
              <a:latin typeface="Courier New"/>
              <a:cs typeface="Courier New"/>
            </a:endParaRPr>
          </a:p>
          <a:p>
            <a:pPr marL="864235" marR="85661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Button btCancel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Button("Cancel");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OKHandlerClass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handler1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OKHandlerClass();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btOK.setOnAction(handler1);</a:t>
            </a:r>
            <a:endParaRPr sz="140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CancelHandlerClass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handler2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new CancelHandlerClass(); </a:t>
            </a:r>
            <a:r>
              <a:rPr sz="1400" b="1" spc="-83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btCancel.setOnAction(handler2);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pane.getChildren().addAll(btOK,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btCancel);</a:t>
            </a:r>
            <a:endParaRPr sz="1400">
              <a:latin typeface="Courier New"/>
              <a:cs typeface="Courier New"/>
            </a:endParaRPr>
          </a:p>
          <a:p>
            <a:pPr marL="864235" marR="431800">
              <a:lnSpc>
                <a:spcPct val="100000"/>
              </a:lnSpc>
              <a:spcBef>
                <a:spcPts val="5"/>
              </a:spcBef>
              <a:tabLst>
                <a:tab pos="4161154" algn="l"/>
              </a:tabLst>
            </a:pPr>
            <a:r>
              <a:rPr sz="1400" b="1" spc="-5" dirty="0">
                <a:latin typeface="Courier New"/>
                <a:cs typeface="Courier New"/>
              </a:rPr>
              <a:t>Scene 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	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  <a:p>
            <a:pPr marL="1193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}…/*main*/}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92" y="4679391"/>
            <a:ext cx="6729730" cy="1734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class</a:t>
            </a:r>
            <a:r>
              <a:rPr sz="14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OKHandlerClass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implements</a:t>
            </a:r>
            <a:r>
              <a:rPr sz="14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EventHandler&lt;ActionEvent&gt;</a:t>
            </a:r>
            <a:r>
              <a:rPr sz="14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864235" marR="1600200" indent="-42545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public void handle(ActionEvent e)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System.out.println("OK</a:t>
            </a:r>
            <a:r>
              <a:rPr sz="14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button</a:t>
            </a:r>
            <a:r>
              <a:rPr sz="1400" b="1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clicked");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}}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class</a:t>
            </a:r>
            <a:r>
              <a:rPr sz="1400" b="1" spc="-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CancelHandlerClass</a:t>
            </a:r>
            <a:r>
              <a:rPr sz="1400" b="1" spc="-3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implements</a:t>
            </a:r>
            <a:r>
              <a:rPr sz="1400" b="1" spc="-3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EventHandler&lt;ActionEvent&gt;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public</a:t>
            </a:r>
            <a:r>
              <a:rPr sz="1400" b="1" spc="-3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void</a:t>
            </a:r>
            <a:r>
              <a:rPr sz="1400" b="1" spc="-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handle(ActionEvent</a:t>
            </a:r>
            <a:r>
              <a:rPr sz="1400" b="1" spc="-3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e)</a:t>
            </a:r>
            <a:r>
              <a:rPr sz="1400" b="1" spc="-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2908" y="6387185"/>
            <a:ext cx="4758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Sy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s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te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m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.out.p</a:t>
            </a:r>
            <a:r>
              <a:rPr sz="1400" b="1" spc="-15" dirty="0">
                <a:solidFill>
                  <a:srgbClr val="006FC0"/>
                </a:solidFill>
                <a:latin typeface="Courier New"/>
                <a:cs typeface="Courier New"/>
              </a:rPr>
              <a:t>r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int</a:t>
            </a:r>
            <a:r>
              <a:rPr sz="1400" b="1" spc="-20" dirty="0">
                <a:solidFill>
                  <a:srgbClr val="006FC0"/>
                </a:solidFill>
                <a:latin typeface="Courier New"/>
                <a:cs typeface="Courier New"/>
              </a:rPr>
              <a:t>l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n(</a:t>
            </a:r>
            <a:r>
              <a:rPr sz="1400" b="1" spc="-20" dirty="0">
                <a:solidFill>
                  <a:srgbClr val="006FC0"/>
                </a:solidFill>
                <a:latin typeface="Courier New"/>
                <a:cs typeface="Courier New"/>
              </a:rPr>
              <a:t>"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Can</a:t>
            </a:r>
            <a:r>
              <a:rPr sz="1400" b="1" spc="-340" dirty="0">
                <a:solidFill>
                  <a:srgbClr val="006FC0"/>
                </a:solidFill>
                <a:latin typeface="Courier New"/>
                <a:cs typeface="Courier New"/>
              </a:rPr>
              <a:t>c</a:t>
            </a:r>
            <a:r>
              <a:rPr sz="1500" spc="-7" baseline="-13888" dirty="0">
                <a:latin typeface="Arial MT"/>
                <a:cs typeface="Arial MT"/>
              </a:rPr>
              <a:t>(</a:t>
            </a:r>
            <a:r>
              <a:rPr sz="1400" b="1" spc="-840" dirty="0">
                <a:solidFill>
                  <a:srgbClr val="006FC0"/>
                </a:solidFill>
                <a:latin typeface="Courier New"/>
                <a:cs typeface="Courier New"/>
              </a:rPr>
              <a:t>e</a:t>
            </a:r>
            <a:r>
              <a:rPr sz="1500" baseline="-13888" dirty="0">
                <a:latin typeface="Arial MT"/>
                <a:cs typeface="Arial MT"/>
              </a:rPr>
              <a:t>c)</a:t>
            </a:r>
            <a:r>
              <a:rPr sz="1400" b="1" spc="-570" dirty="0">
                <a:solidFill>
                  <a:srgbClr val="006FC0"/>
                </a:solidFill>
                <a:latin typeface="Courier New"/>
                <a:cs typeface="Courier New"/>
              </a:rPr>
              <a:t>l</a:t>
            </a:r>
            <a:r>
              <a:rPr sz="1500" spc="-15" baseline="-13888" dirty="0">
                <a:latin typeface="Arial MT"/>
                <a:cs typeface="Arial MT"/>
              </a:rPr>
              <a:t>P</a:t>
            </a:r>
            <a:r>
              <a:rPr sz="1500" spc="-7" baseline="-13888" dirty="0">
                <a:latin typeface="Arial MT"/>
                <a:cs typeface="Arial MT"/>
              </a:rPr>
              <a:t>a</a:t>
            </a:r>
            <a:r>
              <a:rPr sz="1500" spc="-569" baseline="-13888" dirty="0">
                <a:latin typeface="Arial MT"/>
                <a:cs typeface="Arial MT"/>
              </a:rPr>
              <a:t>u</a:t>
            </a:r>
            <a:r>
              <a:rPr sz="1400" b="1" spc="-475" dirty="0">
                <a:solidFill>
                  <a:srgbClr val="006FC0"/>
                </a:solidFill>
                <a:latin typeface="Courier New"/>
                <a:cs typeface="Courier New"/>
              </a:rPr>
              <a:t>b</a:t>
            </a:r>
            <a:r>
              <a:rPr sz="1500" spc="-7" baseline="-13888" dirty="0">
                <a:latin typeface="Arial MT"/>
                <a:cs typeface="Arial MT"/>
              </a:rPr>
              <a:t>l</a:t>
            </a:r>
            <a:r>
              <a:rPr sz="1500" spc="-44" baseline="-13888" dirty="0">
                <a:latin typeface="Arial MT"/>
                <a:cs typeface="Arial MT"/>
              </a:rPr>
              <a:t> </a:t>
            </a:r>
            <a:r>
              <a:rPr sz="1400" b="1" spc="-825" dirty="0">
                <a:solidFill>
                  <a:srgbClr val="006FC0"/>
                </a:solidFill>
                <a:latin typeface="Courier New"/>
                <a:cs typeface="Courier New"/>
              </a:rPr>
              <a:t>u</a:t>
            </a:r>
            <a:r>
              <a:rPr sz="1500" spc="-7" baseline="-13888" dirty="0">
                <a:latin typeface="Arial MT"/>
                <a:cs typeface="Arial MT"/>
              </a:rPr>
              <a:t>F</a:t>
            </a:r>
            <a:r>
              <a:rPr sz="1500" spc="-532" baseline="-13888" dirty="0">
                <a:latin typeface="Arial MT"/>
                <a:cs typeface="Arial MT"/>
              </a:rPr>
              <a:t>o</a:t>
            </a:r>
            <a:r>
              <a:rPr sz="1400" b="1" spc="-500" dirty="0">
                <a:solidFill>
                  <a:srgbClr val="006FC0"/>
                </a:solidFill>
                <a:latin typeface="Courier New"/>
                <a:cs typeface="Courier New"/>
              </a:rPr>
              <a:t>t</a:t>
            </a:r>
            <a:r>
              <a:rPr sz="1500" spc="-97" baseline="-13888" dirty="0">
                <a:latin typeface="Arial MT"/>
                <a:cs typeface="Arial MT"/>
              </a:rPr>
              <a:t>d</a:t>
            </a:r>
            <a:r>
              <a:rPr sz="1400" b="1" spc="-790" dirty="0">
                <a:solidFill>
                  <a:srgbClr val="006FC0"/>
                </a:solidFill>
                <a:latin typeface="Courier New"/>
                <a:cs typeface="Courier New"/>
              </a:rPr>
              <a:t>t</a:t>
            </a:r>
            <a:r>
              <a:rPr sz="1500" spc="-7" baseline="-13888" dirty="0">
                <a:latin typeface="Arial MT"/>
                <a:cs typeface="Arial MT"/>
              </a:rPr>
              <a:t>o</a:t>
            </a:r>
            <a:r>
              <a:rPr sz="1500" spc="-187" baseline="-13888" dirty="0">
                <a:latin typeface="Arial MT"/>
                <a:cs typeface="Arial MT"/>
              </a:rPr>
              <a:t>r</a:t>
            </a:r>
            <a:r>
              <a:rPr sz="1400" b="1" spc="-450" dirty="0">
                <a:solidFill>
                  <a:srgbClr val="006FC0"/>
                </a:solidFill>
                <a:latin typeface="Courier New"/>
                <a:cs typeface="Courier New"/>
              </a:rPr>
              <a:t>o</a:t>
            </a:r>
            <a:r>
              <a:rPr sz="1500" spc="-172" baseline="-13888" dirty="0">
                <a:latin typeface="Arial MT"/>
                <a:cs typeface="Arial MT"/>
              </a:rPr>
              <a:t>a</a:t>
            </a:r>
            <a:r>
              <a:rPr sz="1400" b="1" spc="-740" dirty="0">
                <a:solidFill>
                  <a:srgbClr val="006FC0"/>
                </a:solidFill>
                <a:latin typeface="Courier New"/>
                <a:cs typeface="Courier New"/>
              </a:rPr>
              <a:t>n</a:t>
            </a:r>
            <a:r>
              <a:rPr sz="1500" spc="-7" baseline="-13888" dirty="0">
                <a:latin typeface="Arial MT"/>
                <a:cs typeface="Arial MT"/>
              </a:rPr>
              <a:t>nd</a:t>
            </a:r>
            <a:r>
              <a:rPr sz="1500" spc="-30" baseline="-13888" dirty="0">
                <a:latin typeface="Arial MT"/>
                <a:cs typeface="Arial MT"/>
              </a:rPr>
              <a:t> </a:t>
            </a:r>
            <a:r>
              <a:rPr sz="1500" spc="-712" baseline="-13888" dirty="0">
                <a:latin typeface="Arial MT"/>
                <a:cs typeface="Arial MT"/>
              </a:rPr>
              <a:t>P</a:t>
            </a:r>
            <a:r>
              <a:rPr sz="1400" b="1" spc="-380" dirty="0">
                <a:solidFill>
                  <a:srgbClr val="006FC0"/>
                </a:solidFill>
                <a:latin typeface="Courier New"/>
                <a:cs typeface="Courier New"/>
              </a:rPr>
              <a:t>c</a:t>
            </a:r>
            <a:r>
              <a:rPr sz="1500" spc="-277" baseline="-13888" dirty="0">
                <a:latin typeface="Arial MT"/>
                <a:cs typeface="Arial MT"/>
              </a:rPr>
              <a:t>e</a:t>
            </a:r>
            <a:r>
              <a:rPr sz="1400" b="1" spc="-670" dirty="0">
                <a:solidFill>
                  <a:srgbClr val="006FC0"/>
                </a:solidFill>
                <a:latin typeface="Courier New"/>
                <a:cs typeface="Courier New"/>
              </a:rPr>
              <a:t>l</a:t>
            </a:r>
            <a:r>
              <a:rPr sz="1500" spc="-15" baseline="-13888" dirty="0">
                <a:latin typeface="Arial MT"/>
                <a:cs typeface="Arial MT"/>
              </a:rPr>
              <a:t>a</a:t>
            </a:r>
            <a:r>
              <a:rPr sz="1500" spc="-345" baseline="-13888" dirty="0">
                <a:latin typeface="Arial MT"/>
                <a:cs typeface="Arial MT"/>
              </a:rPr>
              <a:t>r</a:t>
            </a:r>
            <a:r>
              <a:rPr sz="1400" b="1" spc="-620" dirty="0">
                <a:solidFill>
                  <a:srgbClr val="006FC0"/>
                </a:solidFill>
                <a:latin typeface="Courier New"/>
                <a:cs typeface="Courier New"/>
              </a:rPr>
              <a:t>i</a:t>
            </a:r>
            <a:r>
              <a:rPr sz="1500" baseline="-13888" dirty="0">
                <a:latin typeface="Arial MT"/>
                <a:cs typeface="Arial MT"/>
              </a:rPr>
              <a:t>s</a:t>
            </a:r>
            <a:r>
              <a:rPr sz="1500" spc="-667" baseline="-13888" dirty="0">
                <a:latin typeface="Arial MT"/>
                <a:cs typeface="Arial MT"/>
              </a:rPr>
              <a:t>o</a:t>
            </a:r>
            <a:r>
              <a:rPr sz="1400" b="1" spc="-405" dirty="0">
                <a:solidFill>
                  <a:srgbClr val="006FC0"/>
                </a:solidFill>
                <a:latin typeface="Courier New"/>
                <a:cs typeface="Courier New"/>
              </a:rPr>
              <a:t>c</a:t>
            </a:r>
            <a:r>
              <a:rPr sz="1500" spc="-240" baseline="-13888" dirty="0">
                <a:latin typeface="Arial MT"/>
                <a:cs typeface="Arial MT"/>
              </a:rPr>
              <a:t>n</a:t>
            </a:r>
            <a:r>
              <a:rPr sz="1400" b="1" spc="-420" dirty="0">
                <a:solidFill>
                  <a:srgbClr val="006FC0"/>
                </a:solidFill>
                <a:latin typeface="Courier New"/>
                <a:cs typeface="Courier New"/>
              </a:rPr>
              <a:t>k</a:t>
            </a:r>
            <a:r>
              <a:rPr sz="1500" spc="-7" baseline="-13888" dirty="0">
                <a:latin typeface="Arial MT"/>
                <a:cs typeface="Arial MT"/>
              </a:rPr>
              <a:t>I</a:t>
            </a:r>
            <a:r>
              <a:rPr sz="1500" spc="-630" baseline="-13888" dirty="0">
                <a:latin typeface="Arial MT"/>
                <a:cs typeface="Arial MT"/>
              </a:rPr>
              <a:t>n</a:t>
            </a:r>
            <a:r>
              <a:rPr sz="1400" b="1" spc="-434" dirty="0">
                <a:solidFill>
                  <a:srgbClr val="006FC0"/>
                </a:solidFill>
                <a:latin typeface="Courier New"/>
                <a:cs typeface="Courier New"/>
              </a:rPr>
              <a:t>e</a:t>
            </a:r>
            <a:r>
              <a:rPr sz="1500" spc="-120" baseline="-13888" dirty="0">
                <a:latin typeface="Arial MT"/>
                <a:cs typeface="Arial MT"/>
              </a:rPr>
              <a:t>c</a:t>
            </a:r>
            <a:r>
              <a:rPr sz="1400" b="1" spc="-770" dirty="0">
                <a:solidFill>
                  <a:srgbClr val="006FC0"/>
                </a:solidFill>
                <a:latin typeface="Courier New"/>
                <a:cs typeface="Courier New"/>
              </a:rPr>
              <a:t>d</a:t>
            </a:r>
            <a:r>
              <a:rPr sz="1500" spc="-7" baseline="-13888" dirty="0">
                <a:latin typeface="Arial MT"/>
                <a:cs typeface="Arial MT"/>
              </a:rPr>
              <a:t>.</a:t>
            </a:r>
            <a:r>
              <a:rPr sz="1500" baseline="-13888" dirty="0">
                <a:latin typeface="Arial MT"/>
                <a:cs typeface="Arial MT"/>
              </a:rPr>
              <a:t> </a:t>
            </a:r>
            <a:r>
              <a:rPr sz="1500" spc="-120" baseline="-13888" dirty="0"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")</a:t>
            </a:r>
            <a:r>
              <a:rPr sz="1400" b="1" dirty="0">
                <a:solidFill>
                  <a:srgbClr val="006FC0"/>
                </a:solidFill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112" y="6600545"/>
            <a:ext cx="238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}}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24144" y="137160"/>
            <a:ext cx="3268979" cy="2359660"/>
            <a:chOff x="5724144" y="137160"/>
            <a:chExt cx="3268979" cy="23596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4144" y="1392935"/>
              <a:ext cx="3268979" cy="1103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4912" y="137160"/>
              <a:ext cx="2438400" cy="1255776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52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0221" y="0"/>
            <a:ext cx="655383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5" dirty="0"/>
              <a:t>Handling</a:t>
            </a:r>
            <a:r>
              <a:rPr sz="6000" spc="-25" dirty="0"/>
              <a:t> </a:t>
            </a:r>
            <a:r>
              <a:rPr sz="6000" spc="-5" dirty="0"/>
              <a:t>GUI</a:t>
            </a:r>
            <a:r>
              <a:rPr sz="6000" spc="-15" dirty="0"/>
              <a:t> </a:t>
            </a:r>
            <a:r>
              <a:rPr sz="6000" spc="-10" dirty="0"/>
              <a:t>Events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256743" y="924708"/>
            <a:ext cx="8644890" cy="273621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63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150" dirty="0">
                <a:latin typeface="Times New Roman"/>
                <a:cs typeface="Times New Roman"/>
              </a:rPr>
              <a:t>Source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ob</a:t>
            </a:r>
            <a:r>
              <a:rPr sz="2800" spc="-105" dirty="0">
                <a:latin typeface="Times New Roman"/>
                <a:cs typeface="Times New Roman"/>
              </a:rPr>
              <a:t>j</a:t>
            </a:r>
            <a:r>
              <a:rPr sz="2800" spc="-50" dirty="0">
                <a:latin typeface="Times New Roman"/>
                <a:cs typeface="Times New Roman"/>
              </a:rPr>
              <a:t>ect:</a:t>
            </a:r>
            <a:r>
              <a:rPr sz="2800" spc="-190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b</a:t>
            </a:r>
            <a:r>
              <a:rPr sz="2800" spc="-55" dirty="0">
                <a:latin typeface="Times New Roman"/>
                <a:cs typeface="Times New Roman"/>
              </a:rPr>
              <a:t>utto</a:t>
            </a:r>
            <a:r>
              <a:rPr sz="2800" spc="-65" dirty="0">
                <a:latin typeface="Times New Roman"/>
                <a:cs typeface="Times New Roman"/>
              </a:rPr>
              <a:t>n</a:t>
            </a:r>
            <a:r>
              <a:rPr sz="2800" spc="114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560705" marR="5080" lvl="1" indent="-228600">
              <a:lnSpc>
                <a:spcPct val="100000"/>
              </a:lnSpc>
              <a:spcBef>
                <a:spcPts val="459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210" dirty="0">
                <a:latin typeface="Times New Roman"/>
                <a:cs typeface="Times New Roman"/>
              </a:rPr>
              <a:t>An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event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95" dirty="0">
                <a:latin typeface="Times New Roman"/>
                <a:cs typeface="Times New Roman"/>
              </a:rPr>
              <a:t>generated </a:t>
            </a:r>
            <a:r>
              <a:rPr sz="2400" spc="-185" dirty="0">
                <a:latin typeface="Times New Roman"/>
                <a:cs typeface="Times New Roman"/>
              </a:rPr>
              <a:t>by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external </a:t>
            </a:r>
            <a:r>
              <a:rPr sz="2400" spc="-90" dirty="0">
                <a:latin typeface="Times New Roman"/>
                <a:cs typeface="Times New Roman"/>
              </a:rPr>
              <a:t>user </a:t>
            </a:r>
            <a:r>
              <a:rPr sz="2400" spc="-120" dirty="0">
                <a:latin typeface="Times New Roman"/>
                <a:cs typeface="Times New Roman"/>
              </a:rPr>
              <a:t>actions </a:t>
            </a:r>
            <a:r>
              <a:rPr sz="2400" spc="-135" dirty="0">
                <a:latin typeface="Times New Roman"/>
                <a:cs typeface="Times New Roman"/>
              </a:rPr>
              <a:t>such </a:t>
            </a:r>
            <a:r>
              <a:rPr sz="2400" spc="-190" dirty="0">
                <a:latin typeface="Times New Roman"/>
                <a:cs typeface="Times New Roman"/>
              </a:rPr>
              <a:t>as </a:t>
            </a:r>
            <a:r>
              <a:rPr sz="2400" spc="-125" dirty="0">
                <a:latin typeface="Times New Roman"/>
                <a:cs typeface="Times New Roman"/>
              </a:rPr>
              <a:t>mouse </a:t>
            </a:r>
            <a:r>
              <a:rPr sz="2400" spc="-105" dirty="0">
                <a:latin typeface="Times New Roman"/>
                <a:cs typeface="Times New Roman"/>
              </a:rPr>
              <a:t>movements,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mo</a:t>
            </a:r>
            <a:r>
              <a:rPr sz="2400" spc="-95" dirty="0">
                <a:latin typeface="Times New Roman"/>
                <a:cs typeface="Times New Roman"/>
              </a:rPr>
              <a:t>u</a:t>
            </a:r>
            <a:r>
              <a:rPr sz="2400" spc="-140" dirty="0">
                <a:latin typeface="Times New Roman"/>
                <a:cs typeface="Times New Roman"/>
              </a:rPr>
              <a:t>se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cli</a:t>
            </a:r>
            <a:r>
              <a:rPr sz="2400" spc="-110" dirty="0">
                <a:latin typeface="Times New Roman"/>
                <a:cs typeface="Times New Roman"/>
              </a:rPr>
              <a:t>c</a:t>
            </a:r>
            <a:r>
              <a:rPr sz="2400" spc="-190" dirty="0">
                <a:latin typeface="Times New Roman"/>
                <a:cs typeface="Times New Roman"/>
              </a:rPr>
              <a:t>k</a:t>
            </a:r>
            <a:r>
              <a:rPr sz="2400" spc="-145" dirty="0">
                <a:latin typeface="Times New Roman"/>
                <a:cs typeface="Times New Roman"/>
              </a:rPr>
              <a:t>s</a:t>
            </a:r>
            <a:r>
              <a:rPr sz="2400" spc="100" dirty="0">
                <a:latin typeface="Times New Roman"/>
                <a:cs typeface="Times New Roman"/>
              </a:rPr>
              <a:t>,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k</a:t>
            </a:r>
            <a:r>
              <a:rPr sz="2400" spc="-135" dirty="0">
                <a:latin typeface="Times New Roman"/>
                <a:cs typeface="Times New Roman"/>
              </a:rPr>
              <a:t>e</a:t>
            </a:r>
            <a:r>
              <a:rPr sz="2400" spc="-85" dirty="0">
                <a:latin typeface="Times New Roman"/>
                <a:cs typeface="Times New Roman"/>
              </a:rPr>
              <a:t>yst</a:t>
            </a:r>
            <a:r>
              <a:rPr sz="2400" spc="-105" dirty="0">
                <a:latin typeface="Times New Roman"/>
                <a:cs typeface="Times New Roman"/>
              </a:rPr>
              <a:t>r</a:t>
            </a:r>
            <a:r>
              <a:rPr sz="2400" spc="-125" dirty="0">
                <a:latin typeface="Times New Roman"/>
                <a:cs typeface="Times New Roman"/>
              </a:rPr>
              <a:t>o</a:t>
            </a:r>
            <a:r>
              <a:rPr sz="2400" spc="-155" dirty="0">
                <a:latin typeface="Times New Roman"/>
                <a:cs typeface="Times New Roman"/>
              </a:rPr>
              <a:t>k</a:t>
            </a:r>
            <a:r>
              <a:rPr sz="2400" spc="-150" dirty="0">
                <a:latin typeface="Times New Roman"/>
                <a:cs typeface="Times New Roman"/>
              </a:rPr>
              <a:t>e</a:t>
            </a:r>
            <a:r>
              <a:rPr sz="2400" spc="-175" dirty="0">
                <a:latin typeface="Times New Roman"/>
                <a:cs typeface="Times New Roman"/>
              </a:rPr>
              <a:t>s</a:t>
            </a:r>
            <a:r>
              <a:rPr sz="2400" spc="1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85115" marR="397510" indent="-273050">
              <a:lnSpc>
                <a:spcPct val="100000"/>
              </a:lnSpc>
              <a:spcBef>
                <a:spcPts val="55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245" dirty="0">
                <a:latin typeface="Times New Roman"/>
                <a:cs typeface="Times New Roman"/>
              </a:rPr>
              <a:t>An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event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can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be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defined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type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of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75" dirty="0">
                <a:latin typeface="Times New Roman"/>
                <a:cs typeface="Times New Roman"/>
              </a:rPr>
              <a:t>signal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to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the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program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that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so</a:t>
            </a:r>
            <a:r>
              <a:rPr sz="2800" spc="-229" dirty="0">
                <a:latin typeface="Times New Roman"/>
                <a:cs typeface="Times New Roman"/>
              </a:rPr>
              <a:t>m</a:t>
            </a:r>
            <a:r>
              <a:rPr sz="2800" spc="-125" dirty="0">
                <a:latin typeface="Times New Roman"/>
                <a:cs typeface="Times New Roman"/>
              </a:rPr>
              <a:t>ething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has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55" dirty="0">
                <a:latin typeface="Times New Roman"/>
                <a:cs typeface="Times New Roman"/>
              </a:rPr>
              <a:t>happ</a:t>
            </a:r>
            <a:r>
              <a:rPr sz="2800" spc="-135" dirty="0">
                <a:latin typeface="Times New Roman"/>
                <a:cs typeface="Times New Roman"/>
              </a:rPr>
              <a:t>e</a:t>
            </a:r>
            <a:r>
              <a:rPr sz="2800" spc="-114" dirty="0">
                <a:latin typeface="Times New Roman"/>
                <a:cs typeface="Times New Roman"/>
              </a:rPr>
              <a:t>ne</a:t>
            </a:r>
            <a:r>
              <a:rPr sz="2800" spc="-120" dirty="0">
                <a:latin typeface="Times New Roman"/>
                <a:cs typeface="Times New Roman"/>
              </a:rPr>
              <a:t>d</a:t>
            </a:r>
            <a:r>
              <a:rPr sz="2800" spc="114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114" dirty="0">
                <a:latin typeface="Times New Roman"/>
                <a:cs typeface="Times New Roman"/>
              </a:rPr>
              <a:t>Listener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object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contains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method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for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processing</a:t>
            </a:r>
            <a:r>
              <a:rPr sz="2800" spc="-85" dirty="0">
                <a:latin typeface="Times New Roman"/>
                <a:cs typeface="Times New Roman"/>
              </a:rPr>
              <a:t> the </a:t>
            </a:r>
            <a:r>
              <a:rPr sz="2800" spc="-90" dirty="0">
                <a:latin typeface="Times New Roman"/>
                <a:cs typeface="Times New Roman"/>
              </a:rPr>
              <a:t>event.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947" y="4134368"/>
            <a:ext cx="7867144" cy="153058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53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87172"/>
            <a:ext cx="44888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0" dirty="0"/>
              <a:t>Event</a:t>
            </a:r>
            <a:r>
              <a:rPr sz="6000" spc="-80" dirty="0"/>
              <a:t> </a:t>
            </a:r>
            <a:r>
              <a:rPr sz="6000" spc="-5" dirty="0"/>
              <a:t>Classes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370" y="1751860"/>
            <a:ext cx="8548773" cy="303119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54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51454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Event</a:t>
            </a:r>
            <a:r>
              <a:rPr spc="-65" dirty="0"/>
              <a:t> </a:t>
            </a:r>
            <a:r>
              <a:rPr spc="-90" dirty="0"/>
              <a:t>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263" y="999185"/>
            <a:ext cx="8369934" cy="490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6385" algn="l"/>
              </a:tabLst>
            </a:pPr>
            <a:r>
              <a:rPr sz="3600" spc="-365" dirty="0">
                <a:latin typeface="Times New Roman"/>
                <a:cs typeface="Times New Roman"/>
              </a:rPr>
              <a:t>A</a:t>
            </a:r>
            <a:r>
              <a:rPr sz="3600" spc="-250" dirty="0">
                <a:latin typeface="Times New Roman"/>
                <a:cs typeface="Times New Roman"/>
              </a:rPr>
              <a:t>n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204" dirty="0">
                <a:latin typeface="Times New Roman"/>
                <a:cs typeface="Times New Roman"/>
              </a:rPr>
              <a:t>e</a:t>
            </a:r>
            <a:r>
              <a:rPr sz="3600" spc="-380" dirty="0">
                <a:latin typeface="Times New Roman"/>
                <a:cs typeface="Times New Roman"/>
              </a:rPr>
              <a:t>v</a:t>
            </a:r>
            <a:r>
              <a:rPr sz="3600" spc="-80" dirty="0">
                <a:latin typeface="Times New Roman"/>
                <a:cs typeface="Times New Roman"/>
              </a:rPr>
              <a:t>ent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50" dirty="0">
                <a:latin typeface="Times New Roman"/>
                <a:cs typeface="Times New Roman"/>
              </a:rPr>
              <a:t>objec</a:t>
            </a:r>
            <a:r>
              <a:rPr sz="3600" spc="-95" dirty="0">
                <a:latin typeface="Times New Roman"/>
                <a:cs typeface="Times New Roman"/>
              </a:rPr>
              <a:t>t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175" dirty="0">
                <a:latin typeface="Times New Roman"/>
                <a:cs typeface="Times New Roman"/>
              </a:rPr>
              <a:t>c</a:t>
            </a:r>
            <a:r>
              <a:rPr sz="3600" spc="-210" dirty="0">
                <a:latin typeface="Times New Roman"/>
                <a:cs typeface="Times New Roman"/>
              </a:rPr>
              <a:t>o</a:t>
            </a:r>
            <a:r>
              <a:rPr sz="3600" spc="-170" dirty="0">
                <a:latin typeface="Times New Roman"/>
                <a:cs typeface="Times New Roman"/>
              </a:rPr>
              <a:t>ntain</a:t>
            </a:r>
            <a:r>
              <a:rPr sz="3600" spc="-160" dirty="0">
                <a:latin typeface="Times New Roman"/>
                <a:cs typeface="Times New Roman"/>
              </a:rPr>
              <a:t>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60" dirty="0">
                <a:latin typeface="Times New Roman"/>
                <a:cs typeface="Times New Roman"/>
              </a:rPr>
              <a:t>wh</a:t>
            </a:r>
            <a:r>
              <a:rPr sz="3600" spc="-225" dirty="0">
                <a:latin typeface="Times New Roman"/>
                <a:cs typeface="Times New Roman"/>
              </a:rPr>
              <a:t>a</a:t>
            </a:r>
            <a:r>
              <a:rPr sz="3600" spc="-35" dirty="0">
                <a:latin typeface="Times New Roman"/>
                <a:cs typeface="Times New Roman"/>
              </a:rPr>
              <a:t>t</a:t>
            </a:r>
            <a:r>
              <a:rPr sz="3600" spc="-110" dirty="0">
                <a:latin typeface="Times New Roman"/>
                <a:cs typeface="Times New Roman"/>
              </a:rPr>
              <a:t>e</a:t>
            </a:r>
            <a:r>
              <a:rPr sz="3600" spc="-380" dirty="0">
                <a:latin typeface="Times New Roman"/>
                <a:cs typeface="Times New Roman"/>
              </a:rPr>
              <a:t>v</a:t>
            </a:r>
            <a:r>
              <a:rPr sz="3600" spc="-50" dirty="0">
                <a:latin typeface="Times New Roman"/>
                <a:cs typeface="Times New Roman"/>
              </a:rPr>
              <a:t>er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p</a:t>
            </a:r>
            <a:r>
              <a:rPr sz="3600" spc="-5" dirty="0">
                <a:latin typeface="Times New Roman"/>
                <a:cs typeface="Times New Roman"/>
              </a:rPr>
              <a:t>r</a:t>
            </a:r>
            <a:r>
              <a:rPr sz="3600" spc="-155" dirty="0">
                <a:latin typeface="Times New Roman"/>
                <a:cs typeface="Times New Roman"/>
              </a:rPr>
              <a:t>o</a:t>
            </a:r>
            <a:r>
              <a:rPr sz="3600" spc="-170" dirty="0">
                <a:latin typeface="Times New Roman"/>
                <a:cs typeface="Times New Roman"/>
              </a:rPr>
              <a:t>p</a:t>
            </a:r>
            <a:r>
              <a:rPr sz="3600" spc="-55" dirty="0">
                <a:latin typeface="Times New Roman"/>
                <a:cs typeface="Times New Roman"/>
              </a:rPr>
              <a:t>e</a:t>
            </a:r>
            <a:r>
              <a:rPr sz="3600" spc="80" dirty="0">
                <a:latin typeface="Times New Roman"/>
                <a:cs typeface="Times New Roman"/>
              </a:rPr>
              <a:t>r</a:t>
            </a:r>
            <a:r>
              <a:rPr sz="3600" spc="-135" dirty="0">
                <a:latin typeface="Times New Roman"/>
                <a:cs typeface="Times New Roman"/>
              </a:rPr>
              <a:t>ties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45" dirty="0">
                <a:latin typeface="Times New Roman"/>
                <a:cs typeface="Times New Roman"/>
              </a:rPr>
              <a:t>a</a:t>
            </a:r>
            <a:r>
              <a:rPr sz="3600" spc="-140" dirty="0">
                <a:latin typeface="Times New Roman"/>
                <a:cs typeface="Times New Roman"/>
              </a:rPr>
              <a:t>r</a:t>
            </a:r>
            <a:r>
              <a:rPr sz="3600" spc="-100" dirty="0">
                <a:latin typeface="Times New Roman"/>
                <a:cs typeface="Times New Roman"/>
              </a:rPr>
              <a:t>e  </a:t>
            </a:r>
            <a:r>
              <a:rPr sz="3600" spc="-75" dirty="0">
                <a:latin typeface="Times New Roman"/>
                <a:cs typeface="Times New Roman"/>
              </a:rPr>
              <a:t>pertinent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55" dirty="0">
                <a:latin typeface="Times New Roman"/>
                <a:cs typeface="Times New Roman"/>
              </a:rPr>
              <a:t>to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05" dirty="0">
                <a:latin typeface="Times New Roman"/>
                <a:cs typeface="Times New Roman"/>
              </a:rPr>
              <a:t>the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30" dirty="0">
                <a:latin typeface="Times New Roman"/>
                <a:cs typeface="Times New Roman"/>
              </a:rPr>
              <a:t>event:</a:t>
            </a:r>
            <a:endParaRPr sz="3600">
              <a:latin typeface="Times New Roman"/>
              <a:cs typeface="Times New Roman"/>
            </a:endParaRPr>
          </a:p>
          <a:p>
            <a:pPr marL="561340" marR="1694180" lvl="1" indent="-228600">
              <a:lnSpc>
                <a:spcPct val="100299"/>
              </a:lnSpc>
              <a:spcBef>
                <a:spcPts val="440"/>
              </a:spcBef>
              <a:buClr>
                <a:srgbClr val="9B2C1F"/>
              </a:buClr>
              <a:buSzPct val="84375"/>
              <a:buFont typeface="Segoe UI Symbol"/>
              <a:buChar char="⚫"/>
              <a:tabLst>
                <a:tab pos="561975" algn="l"/>
              </a:tabLst>
            </a:pPr>
            <a:r>
              <a:rPr sz="3200" spc="-90" dirty="0">
                <a:latin typeface="Times New Roman"/>
                <a:cs typeface="Times New Roman"/>
              </a:rPr>
              <a:t>the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b="1" i="1" spc="-145" dirty="0">
                <a:latin typeface="Times New Roman"/>
                <a:cs typeface="Times New Roman"/>
              </a:rPr>
              <a:t>sou</a:t>
            </a:r>
            <a:r>
              <a:rPr sz="3200" b="1" i="1" spc="-170" dirty="0">
                <a:latin typeface="Times New Roman"/>
                <a:cs typeface="Times New Roman"/>
              </a:rPr>
              <a:t>r</a:t>
            </a:r>
            <a:r>
              <a:rPr sz="3200" b="1" i="1" spc="-204" dirty="0">
                <a:latin typeface="Times New Roman"/>
                <a:cs typeface="Times New Roman"/>
              </a:rPr>
              <a:t>ce</a:t>
            </a:r>
            <a:r>
              <a:rPr sz="3200" b="1" i="1" spc="-80" dirty="0">
                <a:latin typeface="Times New Roman"/>
                <a:cs typeface="Times New Roman"/>
              </a:rPr>
              <a:t> </a:t>
            </a:r>
            <a:r>
              <a:rPr sz="3200" b="1" i="1" spc="-100" dirty="0">
                <a:latin typeface="Times New Roman"/>
                <a:cs typeface="Times New Roman"/>
              </a:rPr>
              <a:t>obj</a:t>
            </a:r>
            <a:r>
              <a:rPr sz="3200" b="1" i="1" spc="-120" dirty="0">
                <a:latin typeface="Times New Roman"/>
                <a:cs typeface="Times New Roman"/>
              </a:rPr>
              <a:t>e</a:t>
            </a:r>
            <a:r>
              <a:rPr sz="3200" b="1" i="1" spc="-55" dirty="0">
                <a:latin typeface="Times New Roman"/>
                <a:cs typeface="Times New Roman"/>
              </a:rPr>
              <a:t>ct</a:t>
            </a:r>
            <a:r>
              <a:rPr sz="3200" b="1" i="1" spc="-70" dirty="0">
                <a:latin typeface="Times New Roman"/>
                <a:cs typeface="Times New Roman"/>
              </a:rPr>
              <a:t> </a:t>
            </a:r>
            <a:r>
              <a:rPr sz="3200" spc="-185" dirty="0">
                <a:latin typeface="Times New Roman"/>
                <a:cs typeface="Times New Roman"/>
              </a:rPr>
              <a:t>of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the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85" dirty="0">
                <a:latin typeface="Times New Roman"/>
                <a:cs typeface="Times New Roman"/>
              </a:rPr>
              <a:t>e</a:t>
            </a:r>
            <a:r>
              <a:rPr sz="3200" spc="-330" dirty="0">
                <a:latin typeface="Times New Roman"/>
                <a:cs typeface="Times New Roman"/>
              </a:rPr>
              <a:t>v</a:t>
            </a:r>
            <a:r>
              <a:rPr sz="3200" spc="-120" dirty="0">
                <a:latin typeface="Times New Roman"/>
                <a:cs typeface="Times New Roman"/>
              </a:rPr>
              <a:t>e</a:t>
            </a:r>
            <a:r>
              <a:rPr sz="3200" spc="-145" dirty="0">
                <a:latin typeface="Times New Roman"/>
                <a:cs typeface="Times New Roman"/>
              </a:rPr>
              <a:t>n</a:t>
            </a:r>
            <a:r>
              <a:rPr sz="3200" spc="45" dirty="0">
                <a:latin typeface="Times New Roman"/>
                <a:cs typeface="Times New Roman"/>
              </a:rPr>
              <a:t>t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85" dirty="0">
                <a:latin typeface="Times New Roman"/>
                <a:cs typeface="Times New Roman"/>
              </a:rPr>
              <a:t>using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80" dirty="0">
                <a:latin typeface="Times New Roman"/>
                <a:cs typeface="Times New Roman"/>
              </a:rPr>
              <a:t>the  </a:t>
            </a:r>
            <a:r>
              <a:rPr sz="3200" b="1" spc="-5" dirty="0">
                <a:latin typeface="Courier New"/>
                <a:cs typeface="Courier New"/>
              </a:rPr>
              <a:t>getSource(</a:t>
            </a:r>
            <a:r>
              <a:rPr sz="3200" b="1" dirty="0">
                <a:latin typeface="Courier New"/>
                <a:cs typeface="Courier New"/>
              </a:rPr>
              <a:t>)</a:t>
            </a:r>
            <a:r>
              <a:rPr sz="3200" b="1" spc="-1145" dirty="0">
                <a:latin typeface="Courier New"/>
                <a:cs typeface="Courier New"/>
              </a:rPr>
              <a:t> </a:t>
            </a:r>
            <a:r>
              <a:rPr sz="3200" spc="-150" dirty="0">
                <a:latin typeface="Times New Roman"/>
                <a:cs typeface="Times New Roman"/>
              </a:rPr>
              <a:t>instance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25" dirty="0">
                <a:latin typeface="Times New Roman"/>
                <a:cs typeface="Times New Roman"/>
              </a:rPr>
              <a:t>metho</a:t>
            </a:r>
            <a:r>
              <a:rPr sz="3200" spc="-120" dirty="0">
                <a:latin typeface="Times New Roman"/>
                <a:cs typeface="Times New Roman"/>
              </a:rPr>
              <a:t>d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145" dirty="0">
                <a:latin typeface="Times New Roman"/>
                <a:cs typeface="Times New Roman"/>
              </a:rPr>
              <a:t>in</a:t>
            </a:r>
            <a:r>
              <a:rPr sz="3200" spc="-80" dirty="0">
                <a:latin typeface="Times New Roman"/>
                <a:cs typeface="Times New Roman"/>
              </a:rPr>
              <a:t> the  </a:t>
            </a:r>
            <a:r>
              <a:rPr sz="3200" b="1" spc="-5" dirty="0">
                <a:latin typeface="Courier New"/>
                <a:cs typeface="Courier New"/>
              </a:rPr>
              <a:t>EventObjec</a:t>
            </a:r>
            <a:r>
              <a:rPr sz="3200" b="1" dirty="0">
                <a:latin typeface="Courier New"/>
                <a:cs typeface="Courier New"/>
              </a:rPr>
              <a:t>t</a:t>
            </a:r>
            <a:r>
              <a:rPr sz="3200" b="1" spc="-1145" dirty="0">
                <a:latin typeface="Courier New"/>
                <a:cs typeface="Courier New"/>
              </a:rPr>
              <a:t> </a:t>
            </a:r>
            <a:r>
              <a:rPr sz="3200" spc="-200" dirty="0">
                <a:latin typeface="Times New Roman"/>
                <a:cs typeface="Times New Roman"/>
              </a:rPr>
              <a:t>cla</a:t>
            </a:r>
            <a:r>
              <a:rPr sz="3200" spc="-195" dirty="0">
                <a:latin typeface="Times New Roman"/>
                <a:cs typeface="Times New Roman"/>
              </a:rPr>
              <a:t>s</a:t>
            </a:r>
            <a:r>
              <a:rPr sz="3200" spc="-300" dirty="0">
                <a:latin typeface="Times New Roman"/>
                <a:cs typeface="Times New Roman"/>
              </a:rPr>
              <a:t>s</a:t>
            </a:r>
            <a:r>
              <a:rPr sz="3200" spc="13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285750" marR="502920" indent="-273685">
              <a:lnSpc>
                <a:spcPct val="100000"/>
              </a:lnSpc>
              <a:spcBef>
                <a:spcPts val="525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6385" algn="l"/>
              </a:tabLst>
            </a:pPr>
            <a:r>
              <a:rPr sz="3600" spc="-180" dirty="0">
                <a:latin typeface="Times New Roman"/>
                <a:cs typeface="Times New Roman"/>
              </a:rPr>
              <a:t>The </a:t>
            </a:r>
            <a:r>
              <a:rPr sz="3600" spc="-225" dirty="0">
                <a:latin typeface="Times New Roman"/>
                <a:cs typeface="Times New Roman"/>
              </a:rPr>
              <a:t>subclasses </a:t>
            </a:r>
            <a:r>
              <a:rPr sz="3600" spc="-210" dirty="0">
                <a:latin typeface="Times New Roman"/>
                <a:cs typeface="Times New Roman"/>
              </a:rPr>
              <a:t>of </a:t>
            </a:r>
            <a:r>
              <a:rPr sz="3200" b="1" spc="-5" dirty="0">
                <a:latin typeface="Courier New"/>
                <a:cs typeface="Courier New"/>
              </a:rPr>
              <a:t>EventObject </a:t>
            </a:r>
            <a:r>
              <a:rPr sz="3600" spc="-185" dirty="0">
                <a:latin typeface="Times New Roman"/>
                <a:cs typeface="Times New Roman"/>
              </a:rPr>
              <a:t>deal </a:t>
            </a:r>
            <a:r>
              <a:rPr sz="3600" spc="-140" dirty="0">
                <a:latin typeface="Times New Roman"/>
                <a:cs typeface="Times New Roman"/>
              </a:rPr>
              <a:t>with </a:t>
            </a:r>
            <a:r>
              <a:rPr sz="3600" spc="-135" dirty="0">
                <a:latin typeface="Times New Roman"/>
                <a:cs typeface="Times New Roman"/>
              </a:rPr>
              <a:t> </a:t>
            </a:r>
            <a:r>
              <a:rPr sz="3600" spc="-200" dirty="0">
                <a:latin typeface="Times New Roman"/>
                <a:cs typeface="Times New Roman"/>
              </a:rPr>
              <a:t>special </a:t>
            </a:r>
            <a:r>
              <a:rPr sz="3600" spc="-165" dirty="0">
                <a:latin typeface="Times New Roman"/>
                <a:cs typeface="Times New Roman"/>
              </a:rPr>
              <a:t>types </a:t>
            </a:r>
            <a:r>
              <a:rPr sz="3600" spc="-210" dirty="0">
                <a:latin typeface="Times New Roman"/>
                <a:cs typeface="Times New Roman"/>
              </a:rPr>
              <a:t>of </a:t>
            </a:r>
            <a:r>
              <a:rPr sz="3600" spc="-135" dirty="0">
                <a:latin typeface="Times New Roman"/>
                <a:cs typeface="Times New Roman"/>
              </a:rPr>
              <a:t>events, </a:t>
            </a:r>
            <a:r>
              <a:rPr sz="3600" spc="-204" dirty="0">
                <a:latin typeface="Times New Roman"/>
                <a:cs typeface="Times New Roman"/>
              </a:rPr>
              <a:t>such </a:t>
            </a:r>
            <a:r>
              <a:rPr sz="3600" spc="-285" dirty="0">
                <a:latin typeface="Times New Roman"/>
                <a:cs typeface="Times New Roman"/>
              </a:rPr>
              <a:t>as</a:t>
            </a:r>
            <a:r>
              <a:rPr sz="3600" spc="-280" dirty="0">
                <a:latin typeface="Times New Roman"/>
                <a:cs typeface="Times New Roman"/>
              </a:rPr>
              <a:t> </a:t>
            </a:r>
            <a:r>
              <a:rPr sz="3600" spc="-100" dirty="0">
                <a:latin typeface="Times New Roman"/>
                <a:cs typeface="Times New Roman"/>
              </a:rPr>
              <a:t>button </a:t>
            </a:r>
            <a:r>
              <a:rPr sz="3600" spc="-140" dirty="0">
                <a:latin typeface="Times New Roman"/>
                <a:cs typeface="Times New Roman"/>
              </a:rPr>
              <a:t>actions,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win</a:t>
            </a:r>
            <a:r>
              <a:rPr sz="3600" spc="-185" dirty="0">
                <a:latin typeface="Times New Roman"/>
                <a:cs typeface="Times New Roman"/>
              </a:rPr>
              <a:t>d</a:t>
            </a:r>
            <a:r>
              <a:rPr sz="3600" spc="-275" dirty="0">
                <a:latin typeface="Times New Roman"/>
                <a:cs typeface="Times New Roman"/>
              </a:rPr>
              <a:t>o</a:t>
            </a:r>
            <a:r>
              <a:rPr sz="3600" spc="-200" dirty="0">
                <a:latin typeface="Times New Roman"/>
                <a:cs typeface="Times New Roman"/>
              </a:rPr>
              <a:t>w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200" dirty="0">
                <a:latin typeface="Times New Roman"/>
                <a:cs typeface="Times New Roman"/>
              </a:rPr>
              <a:t>e</a:t>
            </a:r>
            <a:r>
              <a:rPr sz="3600" spc="-380" dirty="0">
                <a:latin typeface="Times New Roman"/>
                <a:cs typeface="Times New Roman"/>
              </a:rPr>
              <a:t>v</a:t>
            </a:r>
            <a:r>
              <a:rPr sz="3600" spc="-75" dirty="0">
                <a:latin typeface="Times New Roman"/>
                <a:cs typeface="Times New Roman"/>
              </a:rPr>
              <a:t>ents,</a:t>
            </a:r>
            <a:r>
              <a:rPr sz="3600" spc="-229" dirty="0">
                <a:latin typeface="Times New Roman"/>
                <a:cs typeface="Times New Roman"/>
              </a:rPr>
              <a:t> c</a:t>
            </a:r>
            <a:r>
              <a:rPr sz="3600" spc="-175" dirty="0">
                <a:latin typeface="Times New Roman"/>
                <a:cs typeface="Times New Roman"/>
              </a:rPr>
              <a:t>omp</a:t>
            </a:r>
            <a:r>
              <a:rPr sz="3600" spc="-160" dirty="0">
                <a:latin typeface="Times New Roman"/>
                <a:cs typeface="Times New Roman"/>
              </a:rPr>
              <a:t>o</a:t>
            </a:r>
            <a:r>
              <a:rPr sz="3600" spc="-114" dirty="0">
                <a:latin typeface="Times New Roman"/>
                <a:cs typeface="Times New Roman"/>
              </a:rPr>
              <a:t>nen</a:t>
            </a:r>
            <a:r>
              <a:rPr sz="3600" spc="-65" dirty="0">
                <a:latin typeface="Times New Roman"/>
                <a:cs typeface="Times New Roman"/>
              </a:rPr>
              <a:t>t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spc="-200" dirty="0">
                <a:latin typeface="Times New Roman"/>
                <a:cs typeface="Times New Roman"/>
              </a:rPr>
              <a:t>e</a:t>
            </a:r>
            <a:r>
              <a:rPr sz="3600" spc="-380" dirty="0">
                <a:latin typeface="Times New Roman"/>
                <a:cs typeface="Times New Roman"/>
              </a:rPr>
              <a:t>v</a:t>
            </a:r>
            <a:r>
              <a:rPr sz="3600" spc="-75" dirty="0">
                <a:latin typeface="Times New Roman"/>
                <a:cs typeface="Times New Roman"/>
              </a:rPr>
              <a:t>ents,</a:t>
            </a:r>
            <a:r>
              <a:rPr sz="3600" spc="-229" dirty="0">
                <a:latin typeface="Times New Roman"/>
                <a:cs typeface="Times New Roman"/>
              </a:rPr>
              <a:t> </a:t>
            </a:r>
            <a:r>
              <a:rPr sz="3600" spc="-190" dirty="0">
                <a:latin typeface="Times New Roman"/>
                <a:cs typeface="Times New Roman"/>
              </a:rPr>
              <a:t>mo</a:t>
            </a:r>
            <a:r>
              <a:rPr sz="3600" spc="-165" dirty="0">
                <a:latin typeface="Times New Roman"/>
                <a:cs typeface="Times New Roman"/>
              </a:rPr>
              <a:t>use  </a:t>
            </a:r>
            <a:r>
              <a:rPr sz="3600" spc="-220" dirty="0">
                <a:latin typeface="Times New Roman"/>
                <a:cs typeface="Times New Roman"/>
              </a:rPr>
              <a:t>m</a:t>
            </a:r>
            <a:r>
              <a:rPr sz="3600" spc="-265" dirty="0">
                <a:latin typeface="Times New Roman"/>
                <a:cs typeface="Times New Roman"/>
              </a:rPr>
              <a:t>o</a:t>
            </a:r>
            <a:r>
              <a:rPr sz="3600" spc="-375" dirty="0">
                <a:latin typeface="Times New Roman"/>
                <a:cs typeface="Times New Roman"/>
              </a:rPr>
              <a:t>v</a:t>
            </a:r>
            <a:r>
              <a:rPr sz="3600" spc="-105" dirty="0">
                <a:latin typeface="Times New Roman"/>
                <a:cs typeface="Times New Roman"/>
              </a:rPr>
              <a:t>ements,</a:t>
            </a:r>
            <a:r>
              <a:rPr sz="3600" spc="-220" dirty="0">
                <a:latin typeface="Times New Roman"/>
                <a:cs typeface="Times New Roman"/>
              </a:rPr>
              <a:t> </a:t>
            </a:r>
            <a:r>
              <a:rPr sz="3600" spc="-200" dirty="0">
                <a:latin typeface="Times New Roman"/>
                <a:cs typeface="Times New Roman"/>
              </a:rPr>
              <a:t>an</a:t>
            </a:r>
            <a:r>
              <a:rPr sz="3600" spc="-204" dirty="0">
                <a:latin typeface="Times New Roman"/>
                <a:cs typeface="Times New Roman"/>
              </a:rPr>
              <a:t>d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295" dirty="0">
                <a:latin typeface="Times New Roman"/>
                <a:cs typeface="Times New Roman"/>
              </a:rPr>
              <a:t>k</a:t>
            </a:r>
            <a:r>
              <a:rPr sz="3600" spc="-200" dirty="0">
                <a:latin typeface="Times New Roman"/>
                <a:cs typeface="Times New Roman"/>
              </a:rPr>
              <a:t>e</a:t>
            </a:r>
            <a:r>
              <a:rPr sz="3600" spc="-125" dirty="0">
                <a:latin typeface="Times New Roman"/>
                <a:cs typeface="Times New Roman"/>
              </a:rPr>
              <a:t>yst</a:t>
            </a:r>
            <a:r>
              <a:rPr sz="3600" spc="-145" dirty="0">
                <a:latin typeface="Times New Roman"/>
                <a:cs typeface="Times New Roman"/>
              </a:rPr>
              <a:t>r</a:t>
            </a:r>
            <a:r>
              <a:rPr sz="3600" spc="-190" dirty="0">
                <a:latin typeface="Times New Roman"/>
                <a:cs typeface="Times New Roman"/>
              </a:rPr>
              <a:t>o</a:t>
            </a:r>
            <a:r>
              <a:rPr sz="3600" spc="-260" dirty="0">
                <a:latin typeface="Times New Roman"/>
                <a:cs typeface="Times New Roman"/>
              </a:rPr>
              <a:t>k</a:t>
            </a:r>
            <a:r>
              <a:rPr sz="3600" spc="-220" dirty="0">
                <a:latin typeface="Times New Roman"/>
                <a:cs typeface="Times New Roman"/>
              </a:rPr>
              <a:t>e</a:t>
            </a:r>
            <a:r>
              <a:rPr sz="3600" spc="-265" dirty="0">
                <a:latin typeface="Times New Roman"/>
                <a:cs typeface="Times New Roman"/>
              </a:rPr>
              <a:t>s</a:t>
            </a:r>
            <a:r>
              <a:rPr sz="3600" spc="150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55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560577"/>
            <a:ext cx="84321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0" dirty="0"/>
              <a:t>Selected</a:t>
            </a:r>
            <a:r>
              <a:rPr sz="4400" spc="-35" dirty="0"/>
              <a:t> </a:t>
            </a:r>
            <a:r>
              <a:rPr sz="4400" spc="15" dirty="0"/>
              <a:t>User</a:t>
            </a:r>
            <a:r>
              <a:rPr sz="4400" spc="-30" dirty="0"/>
              <a:t> </a:t>
            </a:r>
            <a:r>
              <a:rPr sz="4400" spc="-65" dirty="0"/>
              <a:t>Actions</a:t>
            </a:r>
            <a:r>
              <a:rPr sz="4400" spc="-25" dirty="0"/>
              <a:t> </a:t>
            </a:r>
            <a:r>
              <a:rPr sz="4400" spc="-15" dirty="0"/>
              <a:t>and</a:t>
            </a:r>
            <a:r>
              <a:rPr sz="4400" dirty="0"/>
              <a:t> </a:t>
            </a:r>
            <a:r>
              <a:rPr sz="4400" spc="-10" dirty="0"/>
              <a:t>Handlers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030" y="1361683"/>
            <a:ext cx="8606845" cy="408814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56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2865"/>
            <a:ext cx="6334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The</a:t>
            </a:r>
            <a:r>
              <a:rPr spc="-25" dirty="0"/>
              <a:t> </a:t>
            </a:r>
            <a:r>
              <a:rPr spc="-60" dirty="0"/>
              <a:t>Delegation</a:t>
            </a:r>
            <a:r>
              <a:rPr spc="-20" dirty="0"/>
              <a:t> </a:t>
            </a:r>
            <a:r>
              <a:rPr spc="-3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38" y="1446219"/>
            <a:ext cx="8468720" cy="368239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57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92" y="486537"/>
            <a:ext cx="406971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javafx.scene.layout.BorderPane;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javafx.scene.layout.HBox;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javafx.scene.layout.StackPane;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javafx.scene.control.Button;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1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javafx.event.ActionEvent;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javafx.event.EventHandler;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javafx.geometry.Pos;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32597" y="2620772"/>
            <a:ext cx="3454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392" y="2620772"/>
            <a:ext cx="6196330" cy="3867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66382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import javafx.scene.paint.Color;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javafx.scene.shape.Circle;</a:t>
            </a:r>
            <a:endParaRPr sz="1400">
              <a:latin typeface="Courier New"/>
              <a:cs typeface="Courier New"/>
            </a:endParaRPr>
          </a:p>
          <a:p>
            <a:pPr marL="439420" marR="535940" indent="-4267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ControlCircle extends 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private CirclePane circlePane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CirclePane();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HBox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HBox();</a:t>
            </a:r>
            <a:endParaRPr sz="1400">
              <a:latin typeface="Courier New"/>
              <a:cs typeface="Courier New"/>
            </a:endParaRPr>
          </a:p>
          <a:p>
            <a:pPr marL="864235" marR="43053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Button btEnlarge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Button("Enlarge");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 btShrink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Button("Shrink");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hBox.getChildren().add(btEnlarge);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hBox.getChildren().add(btShrink);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btEnlarge.setOnAction(new</a:t>
            </a:r>
            <a:r>
              <a:rPr sz="14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EnlargeHandler());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 </a:t>
            </a:r>
            <a:r>
              <a:rPr sz="1400" b="1" spc="-10" dirty="0">
                <a:latin typeface="Courier New"/>
                <a:cs typeface="Courier New"/>
              </a:rPr>
              <a:t>borderPane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BorderPane();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borderPane.setCenter(circlePane); </a:t>
            </a:r>
            <a:r>
              <a:rPr sz="1400" b="1" spc="-5" dirty="0">
                <a:latin typeface="Courier New"/>
                <a:cs typeface="Courier New"/>
              </a:rPr>
              <a:t> borderPane.setBottom(hBox);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BorderPane.setAlignment(hBox, </a:t>
            </a:r>
            <a:r>
              <a:rPr sz="1400" b="1" spc="-10" dirty="0">
                <a:latin typeface="Courier New"/>
                <a:cs typeface="Courier New"/>
              </a:rPr>
              <a:t>Pos.CENTER); </a:t>
            </a:r>
            <a:r>
              <a:rPr sz="1400" b="1" spc="-5" dirty="0">
                <a:latin typeface="Courier New"/>
                <a:cs typeface="Courier New"/>
              </a:rPr>
              <a:t> Scene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0" dirty="0">
                <a:latin typeface="Courier New"/>
                <a:cs typeface="Courier New"/>
              </a:rPr>
              <a:t> Scene(borderPane,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200,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150);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primaryStage.setScene(scene);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3112" y="6462166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6392" y="73278"/>
            <a:ext cx="88607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65" dirty="0">
                <a:solidFill>
                  <a:srgbClr val="000000"/>
                </a:solidFill>
                <a:latin typeface="Times New Roman"/>
                <a:cs typeface="Times New Roman"/>
              </a:rPr>
              <a:t>Cont</a:t>
            </a:r>
            <a:r>
              <a:rPr sz="2600" spc="-7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00" spc="-95" dirty="0">
                <a:solidFill>
                  <a:srgbClr val="000000"/>
                </a:solidFill>
                <a:latin typeface="Times New Roman"/>
                <a:cs typeface="Times New Roman"/>
              </a:rPr>
              <a:t>olCi</a:t>
            </a:r>
            <a:r>
              <a:rPr sz="2600" spc="-6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00" spc="-120" dirty="0">
                <a:solidFill>
                  <a:srgbClr val="000000"/>
                </a:solidFill>
                <a:latin typeface="Times New Roman"/>
                <a:cs typeface="Times New Roman"/>
              </a:rPr>
              <a:t>cle</a:t>
            </a:r>
            <a:r>
              <a:rPr sz="26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5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600" spc="-6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00" spc="-16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00" spc="-135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600" spc="-90" dirty="0">
                <a:solidFill>
                  <a:srgbClr val="000000"/>
                </a:solidFill>
                <a:latin typeface="Times New Roman"/>
                <a:cs typeface="Times New Roman"/>
              </a:rPr>
              <a:t>ra</a:t>
            </a:r>
            <a:r>
              <a:rPr sz="2600" spc="-165" dirty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sz="26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05" dirty="0">
                <a:solidFill>
                  <a:srgbClr val="000000"/>
                </a:solidFill>
                <a:latin typeface="Times New Roman"/>
                <a:cs typeface="Times New Roman"/>
              </a:rPr>
              <a:t>th</a:t>
            </a:r>
            <a:r>
              <a:rPr sz="2600" spc="-15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00" spc="3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uses</a:t>
            </a:r>
            <a:r>
              <a:rPr sz="26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3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-175" dirty="0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r>
              <a:rPr sz="2600" spc="-11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0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65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sz="2600" spc="-45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sz="2600" spc="-3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-2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-5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00" spc="-155" dirty="0">
                <a:solidFill>
                  <a:srgbClr val="000000"/>
                </a:solidFill>
                <a:latin typeface="Times New Roman"/>
                <a:cs typeface="Times New Roman"/>
              </a:rPr>
              <a:t>ns</a:t>
            </a:r>
            <a:r>
              <a:rPr sz="26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26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25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00" spc="-45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600" spc="-3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00" spc="-105" dirty="0">
                <a:solidFill>
                  <a:srgbClr val="000000"/>
                </a:solidFill>
                <a:latin typeface="Times New Roman"/>
                <a:cs typeface="Times New Roman"/>
              </a:rPr>
              <a:t>ol</a:t>
            </a:r>
            <a:r>
              <a:rPr sz="26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75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60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60" dirty="0">
                <a:solidFill>
                  <a:srgbClr val="000000"/>
                </a:solidFill>
                <a:latin typeface="Times New Roman"/>
                <a:cs typeface="Times New Roman"/>
              </a:rPr>
              <a:t>size</a:t>
            </a:r>
            <a:r>
              <a:rPr sz="26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6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204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0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00" dirty="0">
                <a:solidFill>
                  <a:srgbClr val="000000"/>
                </a:solidFill>
                <a:latin typeface="Times New Roman"/>
                <a:cs typeface="Times New Roman"/>
              </a:rPr>
              <a:t>circle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8395" y="2776727"/>
            <a:ext cx="2077211" cy="17053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8395" y="509016"/>
            <a:ext cx="2077211" cy="170535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58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392" y="73278"/>
            <a:ext cx="88607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65" dirty="0">
                <a:solidFill>
                  <a:srgbClr val="000000"/>
                </a:solidFill>
                <a:latin typeface="Times New Roman"/>
                <a:cs typeface="Times New Roman"/>
              </a:rPr>
              <a:t>Cont</a:t>
            </a:r>
            <a:r>
              <a:rPr sz="2600" spc="-7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00" spc="-95" dirty="0">
                <a:solidFill>
                  <a:srgbClr val="000000"/>
                </a:solidFill>
                <a:latin typeface="Times New Roman"/>
                <a:cs typeface="Times New Roman"/>
              </a:rPr>
              <a:t>olCi</a:t>
            </a:r>
            <a:r>
              <a:rPr sz="2600" spc="-6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00" spc="-120" dirty="0">
                <a:solidFill>
                  <a:srgbClr val="000000"/>
                </a:solidFill>
                <a:latin typeface="Times New Roman"/>
                <a:cs typeface="Times New Roman"/>
              </a:rPr>
              <a:t>cle</a:t>
            </a:r>
            <a:r>
              <a:rPr sz="26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5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600" spc="-6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00" spc="-16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00" spc="-135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600" spc="-90" dirty="0">
                <a:solidFill>
                  <a:srgbClr val="000000"/>
                </a:solidFill>
                <a:latin typeface="Times New Roman"/>
                <a:cs typeface="Times New Roman"/>
              </a:rPr>
              <a:t>ra</a:t>
            </a:r>
            <a:r>
              <a:rPr sz="2600" spc="-165" dirty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sz="26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05" dirty="0">
                <a:solidFill>
                  <a:srgbClr val="000000"/>
                </a:solidFill>
                <a:latin typeface="Times New Roman"/>
                <a:cs typeface="Times New Roman"/>
              </a:rPr>
              <a:t>th</a:t>
            </a:r>
            <a:r>
              <a:rPr sz="2600" spc="-15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00" spc="3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uses</a:t>
            </a:r>
            <a:r>
              <a:rPr sz="26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3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-175" dirty="0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r>
              <a:rPr sz="2600" spc="-11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0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65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sz="2600" spc="-45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sz="2600" spc="-3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-2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-5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00" spc="-155" dirty="0">
                <a:solidFill>
                  <a:srgbClr val="000000"/>
                </a:solidFill>
                <a:latin typeface="Times New Roman"/>
                <a:cs typeface="Times New Roman"/>
              </a:rPr>
              <a:t>ns</a:t>
            </a:r>
            <a:r>
              <a:rPr sz="26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26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25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600" spc="-45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600" spc="-3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600" spc="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600" spc="-105" dirty="0">
                <a:solidFill>
                  <a:srgbClr val="000000"/>
                </a:solidFill>
                <a:latin typeface="Times New Roman"/>
                <a:cs typeface="Times New Roman"/>
              </a:rPr>
              <a:t>ol</a:t>
            </a:r>
            <a:r>
              <a:rPr sz="26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75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60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60" dirty="0">
                <a:solidFill>
                  <a:srgbClr val="000000"/>
                </a:solidFill>
                <a:latin typeface="Times New Roman"/>
                <a:cs typeface="Times New Roman"/>
              </a:rPr>
              <a:t>size</a:t>
            </a:r>
            <a:r>
              <a:rPr sz="26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6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204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60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00" dirty="0">
                <a:solidFill>
                  <a:srgbClr val="000000"/>
                </a:solidFill>
                <a:latin typeface="Times New Roman"/>
                <a:cs typeface="Times New Roman"/>
              </a:rPr>
              <a:t>circle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8395" y="2776727"/>
            <a:ext cx="2077211" cy="17053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8395" y="509016"/>
            <a:ext cx="2077211" cy="17053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236" y="481964"/>
            <a:ext cx="8229600" cy="5986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7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Inner</a:t>
            </a:r>
            <a:r>
              <a:rPr sz="17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Class</a:t>
            </a:r>
            <a:endParaRPr sz="1700">
              <a:latin typeface="Courier New"/>
              <a:cs typeface="Courier New"/>
            </a:endParaRPr>
          </a:p>
          <a:p>
            <a:pPr marL="532130">
              <a:lnSpc>
                <a:spcPct val="100000"/>
              </a:lnSpc>
            </a:pP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class</a:t>
            </a:r>
            <a:r>
              <a:rPr sz="1700" b="1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EnlargeHandler</a:t>
            </a:r>
            <a:endParaRPr sz="1700">
              <a:latin typeface="Courier New"/>
              <a:cs typeface="Courier New"/>
            </a:endParaRPr>
          </a:p>
          <a:p>
            <a:pPr marL="1053465" marR="2216785" indent="2540">
              <a:lnSpc>
                <a:spcPct val="100000"/>
              </a:lnSpc>
            </a:pP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implements EventHandler&lt;ActionEvent&gt; { </a:t>
            </a:r>
            <a:r>
              <a:rPr sz="1700" b="1" spc="-10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@Override</a:t>
            </a:r>
            <a:endParaRPr sz="1700">
              <a:latin typeface="Courier New"/>
              <a:cs typeface="Courier New"/>
            </a:endParaRPr>
          </a:p>
          <a:p>
            <a:pPr marL="1574800" marR="2609850" indent="-521334">
              <a:lnSpc>
                <a:spcPct val="100000"/>
              </a:lnSpc>
            </a:pP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public void handle(ActionEvent </a:t>
            </a: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e)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700" b="1" spc="-10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circlePane.enlarge();</a:t>
            </a:r>
            <a:endParaRPr sz="1700">
              <a:latin typeface="Courier New"/>
              <a:cs typeface="Courier New"/>
            </a:endParaRPr>
          </a:p>
          <a:p>
            <a:pPr marL="1053465">
              <a:lnSpc>
                <a:spcPct val="100000"/>
              </a:lnSpc>
            </a:pP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532130">
              <a:lnSpc>
                <a:spcPct val="100000"/>
              </a:lnSpc>
            </a:pP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532130" marR="2611120" indent="-520065">
              <a:lnSpc>
                <a:spcPct val="100000"/>
              </a:lnSpc>
            </a:pPr>
            <a:r>
              <a:rPr sz="1700" b="1" spc="-5" dirty="0">
                <a:latin typeface="Courier New"/>
                <a:cs typeface="Courier New"/>
              </a:rPr>
              <a:t>class</a:t>
            </a:r>
            <a:r>
              <a:rPr sz="1700" b="1" spc="80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CirclePane</a:t>
            </a:r>
            <a:r>
              <a:rPr sz="1700" b="1" spc="8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extends</a:t>
            </a:r>
            <a:r>
              <a:rPr sz="1700" b="1" spc="8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StackPane</a:t>
            </a:r>
            <a:r>
              <a:rPr sz="1700" b="1" spc="7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 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private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Circle</a:t>
            </a:r>
            <a:r>
              <a:rPr sz="1700" b="1" spc="2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circle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= new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Circle(50); </a:t>
            </a:r>
            <a:r>
              <a:rPr sz="1700" b="1" spc="-100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public</a:t>
            </a:r>
            <a:r>
              <a:rPr sz="1700" b="1" spc="1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CirclePane()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1053465" marR="3260725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getChildren().add(circle); 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circle.setStroke(Color.BLACK); </a:t>
            </a:r>
            <a:r>
              <a:rPr sz="1700" b="1" spc="-10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circle.setFill(Color.WHITE);</a:t>
            </a:r>
            <a:endParaRPr sz="1700">
              <a:latin typeface="Courier New"/>
              <a:cs typeface="Courier New"/>
            </a:endParaRPr>
          </a:p>
          <a:p>
            <a:pPr marL="532130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532130">
              <a:lnSpc>
                <a:spcPct val="100000"/>
              </a:lnSpc>
            </a:pPr>
            <a:r>
              <a:rPr sz="1700" b="1" spc="-5" dirty="0">
                <a:latin typeface="Courier New"/>
                <a:cs typeface="Courier New"/>
              </a:rPr>
              <a:t>public</a:t>
            </a:r>
            <a:r>
              <a:rPr sz="1700" b="1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void</a:t>
            </a:r>
            <a:r>
              <a:rPr sz="1700" b="1" spc="-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enlarge()</a:t>
            </a:r>
            <a:r>
              <a:rPr sz="1700" b="1" spc="-1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1053465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circle.setRadius(circle.getRadius()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+</a:t>
            </a:r>
            <a:r>
              <a:rPr sz="1700" b="1" spc="-1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2);</a:t>
            </a:r>
            <a:endParaRPr sz="1700">
              <a:latin typeface="Courier New"/>
              <a:cs typeface="Courier New"/>
            </a:endParaRPr>
          </a:p>
          <a:p>
            <a:pPr marL="532130">
              <a:lnSpc>
                <a:spcPct val="100000"/>
              </a:lnSpc>
              <a:spcBef>
                <a:spcPts val="5"/>
              </a:spcBef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1053465" marR="2088514" indent="-521334">
              <a:lnSpc>
                <a:spcPct val="100000"/>
              </a:lnSpc>
            </a:pPr>
            <a:r>
              <a:rPr sz="1700" b="1" spc="-5" dirty="0">
                <a:latin typeface="Courier New"/>
                <a:cs typeface="Courier New"/>
              </a:rPr>
              <a:t>public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void</a:t>
            </a:r>
            <a:r>
              <a:rPr sz="1700" b="1" dirty="0">
                <a:latin typeface="Courier New"/>
                <a:cs typeface="Courier New"/>
              </a:rPr>
              <a:t> shrink() { 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circle.setRadius(circle.getRadius()</a:t>
            </a:r>
            <a:r>
              <a:rPr sz="1700" b="1" spc="-1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&gt;</a:t>
            </a:r>
            <a:r>
              <a:rPr sz="1700" b="1" spc="-2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2</a:t>
            </a:r>
            <a:endParaRPr sz="1700">
              <a:latin typeface="Courier New"/>
              <a:cs typeface="Courier New"/>
            </a:endParaRPr>
          </a:p>
          <a:p>
            <a:pPr marL="2094230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? circle.getRadius() - 2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: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circle.getRadius());</a:t>
            </a:r>
            <a:endParaRPr sz="1700">
              <a:latin typeface="Courier New"/>
              <a:cs typeface="Courier New"/>
            </a:endParaRPr>
          </a:p>
          <a:p>
            <a:pPr marL="532130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236" y="6442354"/>
            <a:ext cx="1555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59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259" y="101346"/>
            <a:ext cx="62960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GUI</a:t>
            </a:r>
            <a:r>
              <a:rPr spc="-20" dirty="0"/>
              <a:t> </a:t>
            </a:r>
            <a:r>
              <a:rPr spc="-80" dirty="0"/>
              <a:t>Look</a:t>
            </a:r>
            <a:r>
              <a:rPr spc="-20" dirty="0"/>
              <a:t> </a:t>
            </a:r>
            <a:r>
              <a:rPr spc="40" dirty="0"/>
              <a:t>vs.</a:t>
            </a:r>
            <a:r>
              <a:rPr spc="-40" dirty="0"/>
              <a:t> </a:t>
            </a:r>
            <a:r>
              <a:rPr spc="-50" dirty="0"/>
              <a:t>Behavior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259" y="879859"/>
            <a:ext cx="5786120" cy="53371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509"/>
              </a:spcBef>
              <a:buClr>
                <a:srgbClr val="D24717"/>
              </a:buClr>
              <a:buSzPct val="85000"/>
              <a:buFont typeface="Segoe UI Symbol"/>
              <a:buChar char="⚫"/>
              <a:tabLst>
                <a:tab pos="286385" algn="l"/>
              </a:tabLst>
            </a:pPr>
            <a:r>
              <a:rPr sz="4000" spc="-260" dirty="0">
                <a:latin typeface="Times New Roman"/>
                <a:cs typeface="Times New Roman"/>
              </a:rPr>
              <a:t>Look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210" dirty="0">
                <a:latin typeface="Times New Roman"/>
                <a:cs typeface="Times New Roman"/>
              </a:rPr>
              <a:t>p</a:t>
            </a:r>
            <a:r>
              <a:rPr sz="4000" spc="-290" dirty="0">
                <a:latin typeface="Times New Roman"/>
                <a:cs typeface="Times New Roman"/>
              </a:rPr>
              <a:t>h</a:t>
            </a:r>
            <a:r>
              <a:rPr sz="4000" spc="-260" dirty="0">
                <a:latin typeface="Times New Roman"/>
                <a:cs typeface="Times New Roman"/>
              </a:rPr>
              <a:t>ysical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35" dirty="0">
                <a:latin typeface="Times New Roman"/>
                <a:cs typeface="Times New Roman"/>
              </a:rPr>
              <a:t>a</a:t>
            </a:r>
            <a:r>
              <a:rPr sz="4000" spc="-254" dirty="0">
                <a:latin typeface="Times New Roman"/>
                <a:cs typeface="Times New Roman"/>
              </a:rPr>
              <a:t>p</a:t>
            </a:r>
            <a:r>
              <a:rPr sz="4000" spc="-165" dirty="0">
                <a:latin typeface="Times New Roman"/>
                <a:cs typeface="Times New Roman"/>
              </a:rPr>
              <a:t>pea</a:t>
            </a:r>
            <a:r>
              <a:rPr sz="4000" spc="-110" dirty="0">
                <a:latin typeface="Times New Roman"/>
                <a:cs typeface="Times New Roman"/>
              </a:rPr>
              <a:t>r</a:t>
            </a:r>
            <a:r>
              <a:rPr sz="4000" spc="-225" dirty="0">
                <a:latin typeface="Times New Roman"/>
                <a:cs typeface="Times New Roman"/>
              </a:rPr>
              <a:t>ance</a:t>
            </a:r>
            <a:endParaRPr sz="4000">
              <a:latin typeface="Times New Roman"/>
              <a:cs typeface="Times New Roman"/>
            </a:endParaRPr>
          </a:p>
          <a:p>
            <a:pPr marL="572770" lvl="1" indent="-24066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3405" algn="l"/>
              </a:tabLst>
            </a:pPr>
            <a:r>
              <a:rPr sz="4000" spc="-180" dirty="0">
                <a:latin typeface="Times New Roman"/>
                <a:cs typeface="Times New Roman"/>
              </a:rPr>
              <a:t>custom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210" dirty="0">
                <a:latin typeface="Times New Roman"/>
                <a:cs typeface="Times New Roman"/>
              </a:rPr>
              <a:t>com</a:t>
            </a:r>
            <a:r>
              <a:rPr sz="4000" spc="-175" dirty="0">
                <a:latin typeface="Times New Roman"/>
                <a:cs typeface="Times New Roman"/>
              </a:rPr>
              <a:t>p</a:t>
            </a:r>
            <a:r>
              <a:rPr sz="4000" spc="-140" dirty="0">
                <a:latin typeface="Times New Roman"/>
                <a:cs typeface="Times New Roman"/>
              </a:rPr>
              <a:t>onen</a:t>
            </a:r>
            <a:r>
              <a:rPr sz="4000" spc="-80" dirty="0">
                <a:latin typeface="Times New Roman"/>
                <a:cs typeface="Times New Roman"/>
              </a:rPr>
              <a:t>t</a:t>
            </a:r>
            <a:r>
              <a:rPr sz="4000" spc="-85" dirty="0">
                <a:latin typeface="Times New Roman"/>
                <a:cs typeface="Times New Roman"/>
              </a:rPr>
              <a:t> </a:t>
            </a:r>
            <a:r>
              <a:rPr sz="4000" spc="-225" dirty="0">
                <a:latin typeface="Times New Roman"/>
                <a:cs typeface="Times New Roman"/>
              </a:rPr>
              <a:t>design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160" dirty="0">
                <a:latin typeface="Times New Roman"/>
                <a:cs typeface="Times New Roman"/>
              </a:rPr>
              <a:t>containment</a:t>
            </a:r>
            <a:endParaRPr sz="4000">
              <a:latin typeface="Times New Roman"/>
              <a:cs typeface="Times New Roman"/>
            </a:endParaRPr>
          </a:p>
          <a:p>
            <a:pPr marL="572770" lvl="1" indent="-240665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3405" algn="l"/>
              </a:tabLst>
            </a:pPr>
            <a:r>
              <a:rPr sz="4000" spc="-160" dirty="0">
                <a:latin typeface="Times New Roman"/>
                <a:cs typeface="Times New Roman"/>
              </a:rPr>
              <a:t>l</a:t>
            </a:r>
            <a:r>
              <a:rPr sz="4000" spc="-459" dirty="0">
                <a:latin typeface="Times New Roman"/>
                <a:cs typeface="Times New Roman"/>
              </a:rPr>
              <a:t>a</a:t>
            </a:r>
            <a:r>
              <a:rPr sz="4000" spc="-395" dirty="0">
                <a:latin typeface="Times New Roman"/>
                <a:cs typeface="Times New Roman"/>
              </a:rPr>
              <a:t>y</a:t>
            </a:r>
            <a:r>
              <a:rPr sz="4000" spc="-114" dirty="0">
                <a:latin typeface="Times New Roman"/>
                <a:cs typeface="Times New Roman"/>
              </a:rPr>
              <a:t>ou</a:t>
            </a:r>
            <a:r>
              <a:rPr sz="4000" spc="-65" dirty="0">
                <a:latin typeface="Times New Roman"/>
                <a:cs typeface="Times New Roman"/>
              </a:rPr>
              <a:t>t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360" dirty="0">
                <a:latin typeface="Times New Roman"/>
                <a:cs typeface="Times New Roman"/>
              </a:rPr>
              <a:t>m</a:t>
            </a:r>
            <a:r>
              <a:rPr sz="4000" spc="-190" dirty="0">
                <a:latin typeface="Times New Roman"/>
                <a:cs typeface="Times New Roman"/>
              </a:rPr>
              <a:t>a</a:t>
            </a:r>
            <a:r>
              <a:rPr sz="4000" spc="-220" dirty="0">
                <a:latin typeface="Times New Roman"/>
                <a:cs typeface="Times New Roman"/>
              </a:rPr>
              <a:t>nageme</a:t>
            </a:r>
            <a:r>
              <a:rPr sz="4000" spc="-210" dirty="0">
                <a:latin typeface="Times New Roman"/>
                <a:cs typeface="Times New Roman"/>
              </a:rPr>
              <a:t>n</a:t>
            </a:r>
            <a:r>
              <a:rPr sz="4000" spc="55" dirty="0">
                <a:latin typeface="Times New Roman"/>
                <a:cs typeface="Times New Roman"/>
              </a:rPr>
              <a:t>t</a:t>
            </a:r>
            <a:endParaRPr sz="400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000"/>
              <a:buFont typeface="Segoe UI Symbol"/>
              <a:buChar char="⚫"/>
              <a:tabLst>
                <a:tab pos="286385" algn="l"/>
              </a:tabLst>
            </a:pPr>
            <a:r>
              <a:rPr sz="4000" spc="-270" dirty="0">
                <a:latin typeface="Times New Roman"/>
                <a:cs typeface="Times New Roman"/>
              </a:rPr>
              <a:t>Behavior</a:t>
            </a:r>
            <a:endParaRPr sz="4000">
              <a:latin typeface="Times New Roman"/>
              <a:cs typeface="Times New Roman"/>
            </a:endParaRPr>
          </a:p>
          <a:p>
            <a:pPr marL="572770" lvl="1" indent="-24066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3405" algn="l"/>
              </a:tabLst>
            </a:pPr>
            <a:r>
              <a:rPr sz="4000" spc="-150" dirty="0">
                <a:latin typeface="Times New Roman"/>
                <a:cs typeface="Times New Roman"/>
              </a:rPr>
              <a:t>interactivity</a:t>
            </a:r>
            <a:endParaRPr sz="4000">
              <a:latin typeface="Times New Roman"/>
              <a:cs typeface="Times New Roman"/>
            </a:endParaRPr>
          </a:p>
          <a:p>
            <a:pPr marL="572135" lvl="1" indent="-240029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2500"/>
              <a:buFont typeface="Segoe UI Symbol"/>
              <a:buChar char="⚫"/>
              <a:tabLst>
                <a:tab pos="572770" algn="l"/>
              </a:tabLst>
            </a:pPr>
            <a:r>
              <a:rPr sz="4000" spc="-220" dirty="0">
                <a:latin typeface="Times New Roman"/>
                <a:cs typeface="Times New Roman"/>
              </a:rPr>
              <a:t>e</a:t>
            </a:r>
            <a:r>
              <a:rPr sz="4000" spc="-420" dirty="0">
                <a:latin typeface="Times New Roman"/>
                <a:cs typeface="Times New Roman"/>
              </a:rPr>
              <a:t>v</a:t>
            </a:r>
            <a:r>
              <a:rPr sz="4000" spc="-90" dirty="0">
                <a:latin typeface="Times New Roman"/>
                <a:cs typeface="Times New Roman"/>
              </a:rPr>
              <a:t>ent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80" dirty="0">
                <a:latin typeface="Times New Roman"/>
                <a:cs typeface="Times New Roman"/>
              </a:rPr>
              <a:t>pr</a:t>
            </a:r>
            <a:r>
              <a:rPr sz="4000" spc="-254" dirty="0">
                <a:latin typeface="Times New Roman"/>
                <a:cs typeface="Times New Roman"/>
              </a:rPr>
              <a:t>o</a:t>
            </a:r>
            <a:r>
              <a:rPr sz="4000" spc="-170" dirty="0">
                <a:latin typeface="Times New Roman"/>
                <a:cs typeface="Times New Roman"/>
              </a:rPr>
              <a:t>g</a:t>
            </a:r>
            <a:r>
              <a:rPr sz="4000" spc="-135" dirty="0">
                <a:latin typeface="Times New Roman"/>
                <a:cs typeface="Times New Roman"/>
              </a:rPr>
              <a:t>ra</a:t>
            </a:r>
            <a:r>
              <a:rPr sz="4000" spc="-245" dirty="0">
                <a:latin typeface="Times New Roman"/>
                <a:cs typeface="Times New Roman"/>
              </a:rPr>
              <a:t>m</a:t>
            </a:r>
            <a:r>
              <a:rPr sz="4000" spc="-204" dirty="0">
                <a:latin typeface="Times New Roman"/>
                <a:cs typeface="Times New Roman"/>
              </a:rPr>
              <a:t>me</a:t>
            </a:r>
            <a:r>
              <a:rPr sz="4000" spc="-165" dirty="0">
                <a:latin typeface="Times New Roman"/>
                <a:cs typeface="Times New Roman"/>
              </a:rPr>
              <a:t>d</a:t>
            </a:r>
            <a:r>
              <a:rPr sz="4000" spc="-114" dirty="0">
                <a:latin typeface="Times New Roman"/>
                <a:cs typeface="Times New Roman"/>
              </a:rPr>
              <a:t> </a:t>
            </a:r>
            <a:r>
              <a:rPr sz="4000" spc="5" dirty="0">
                <a:latin typeface="Times New Roman"/>
                <a:cs typeface="Times New Roman"/>
              </a:rPr>
              <a:t>r</a:t>
            </a:r>
            <a:r>
              <a:rPr sz="4000" spc="-195" dirty="0">
                <a:latin typeface="Times New Roman"/>
                <a:cs typeface="Times New Roman"/>
              </a:rPr>
              <a:t>espo</a:t>
            </a:r>
            <a:r>
              <a:rPr sz="4000" spc="-204" dirty="0">
                <a:latin typeface="Times New Roman"/>
                <a:cs typeface="Times New Roman"/>
              </a:rPr>
              <a:t>n</a:t>
            </a:r>
            <a:r>
              <a:rPr sz="4000" spc="-229" dirty="0">
                <a:latin typeface="Times New Roman"/>
                <a:cs typeface="Times New Roman"/>
              </a:rPr>
              <a:t>se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3768" y="6329836"/>
            <a:ext cx="1809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6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60572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Inner</a:t>
            </a:r>
            <a:r>
              <a:rPr spc="-30" dirty="0"/>
              <a:t> </a:t>
            </a:r>
            <a:r>
              <a:rPr spc="-15" dirty="0"/>
              <a:t>Class</a:t>
            </a:r>
            <a:r>
              <a:rPr spc="-55" dirty="0"/>
              <a:t> </a:t>
            </a:r>
            <a:r>
              <a:rPr spc="-30" dirty="0"/>
              <a:t>Listeners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8792" y="971549"/>
            <a:ext cx="8487410" cy="3698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Segoe UI Symbol"/>
              <a:buChar char="⚫"/>
              <a:tabLst>
                <a:tab pos="285750" algn="l"/>
              </a:tabLst>
            </a:pPr>
            <a:r>
              <a:rPr sz="4000" spc="-515" dirty="0">
                <a:latin typeface="Times New Roman"/>
                <a:cs typeface="Times New Roman"/>
              </a:rPr>
              <a:t>A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35" dirty="0">
                <a:latin typeface="Times New Roman"/>
                <a:cs typeface="Times New Roman"/>
              </a:rPr>
              <a:t>listener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265" dirty="0">
                <a:latin typeface="Times New Roman"/>
                <a:cs typeface="Times New Roman"/>
              </a:rPr>
              <a:t>class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spc="-254" dirty="0">
                <a:latin typeface="Times New Roman"/>
                <a:cs typeface="Times New Roman"/>
              </a:rPr>
              <a:t>is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10" dirty="0">
                <a:latin typeface="Times New Roman"/>
                <a:cs typeface="Times New Roman"/>
              </a:rPr>
              <a:t>designed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240" dirty="0">
                <a:latin typeface="Times New Roman"/>
                <a:cs typeface="Times New Roman"/>
              </a:rPr>
              <a:t>specifically</a:t>
            </a:r>
            <a:r>
              <a:rPr sz="4000" spc="-85" dirty="0">
                <a:latin typeface="Times New Roman"/>
                <a:cs typeface="Times New Roman"/>
              </a:rPr>
              <a:t> </a:t>
            </a:r>
            <a:r>
              <a:rPr sz="4000" spc="-60" dirty="0">
                <a:latin typeface="Times New Roman"/>
                <a:cs typeface="Times New Roman"/>
              </a:rPr>
              <a:t>to </a:t>
            </a:r>
            <a:r>
              <a:rPr sz="4000" spc="-55" dirty="0">
                <a:latin typeface="Times New Roman"/>
                <a:cs typeface="Times New Roman"/>
              </a:rPr>
              <a:t> </a:t>
            </a:r>
            <a:r>
              <a:rPr sz="4000" spc="-110" dirty="0">
                <a:latin typeface="Times New Roman"/>
                <a:cs typeface="Times New Roman"/>
              </a:rPr>
              <a:t>c</a:t>
            </a:r>
            <a:r>
              <a:rPr sz="4000" spc="-120" dirty="0">
                <a:latin typeface="Times New Roman"/>
                <a:cs typeface="Times New Roman"/>
              </a:rPr>
              <a:t>r</a:t>
            </a:r>
            <a:r>
              <a:rPr sz="4000" spc="-235" dirty="0">
                <a:latin typeface="Times New Roman"/>
                <a:cs typeface="Times New Roman"/>
              </a:rPr>
              <a:t>e</a:t>
            </a:r>
            <a:r>
              <a:rPr sz="4000" spc="-270" dirty="0">
                <a:latin typeface="Times New Roman"/>
                <a:cs typeface="Times New Roman"/>
              </a:rPr>
              <a:t>a</a:t>
            </a:r>
            <a:r>
              <a:rPr sz="4000" spc="-50" dirty="0">
                <a:latin typeface="Times New Roman"/>
                <a:cs typeface="Times New Roman"/>
              </a:rPr>
              <a:t>te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315" dirty="0">
                <a:latin typeface="Times New Roman"/>
                <a:cs typeface="Times New Roman"/>
              </a:rPr>
              <a:t>a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145" dirty="0">
                <a:latin typeface="Times New Roman"/>
                <a:cs typeface="Times New Roman"/>
              </a:rPr>
              <a:t>list</a:t>
            </a:r>
            <a:r>
              <a:rPr sz="4000" spc="-220" dirty="0">
                <a:latin typeface="Times New Roman"/>
                <a:cs typeface="Times New Roman"/>
              </a:rPr>
              <a:t>e</a:t>
            </a:r>
            <a:r>
              <a:rPr sz="4000" spc="-110" dirty="0">
                <a:latin typeface="Times New Roman"/>
                <a:cs typeface="Times New Roman"/>
              </a:rPr>
              <a:t>ne</a:t>
            </a:r>
            <a:r>
              <a:rPr sz="4000" spc="-75" dirty="0">
                <a:latin typeface="Times New Roman"/>
                <a:cs typeface="Times New Roman"/>
              </a:rPr>
              <a:t>r</a:t>
            </a:r>
            <a:r>
              <a:rPr sz="4000" spc="-85" dirty="0">
                <a:latin typeface="Times New Roman"/>
                <a:cs typeface="Times New Roman"/>
              </a:rPr>
              <a:t> </a:t>
            </a:r>
            <a:r>
              <a:rPr sz="4000" spc="-155" dirty="0">
                <a:latin typeface="Times New Roman"/>
                <a:cs typeface="Times New Roman"/>
              </a:rPr>
              <a:t>object</a:t>
            </a:r>
            <a:r>
              <a:rPr sz="4000" spc="-114" dirty="0">
                <a:latin typeface="Times New Roman"/>
                <a:cs typeface="Times New Roman"/>
              </a:rPr>
              <a:t> </a:t>
            </a:r>
            <a:r>
              <a:rPr sz="4000" spc="-140" dirty="0">
                <a:latin typeface="Times New Roman"/>
                <a:cs typeface="Times New Roman"/>
              </a:rPr>
              <a:t>for</a:t>
            </a:r>
            <a:r>
              <a:rPr sz="4000" spc="-90" dirty="0">
                <a:latin typeface="Times New Roman"/>
                <a:cs typeface="Times New Roman"/>
              </a:rPr>
              <a:t> </a:t>
            </a:r>
            <a:r>
              <a:rPr sz="4000" spc="-315" dirty="0">
                <a:latin typeface="Times New Roman"/>
                <a:cs typeface="Times New Roman"/>
              </a:rPr>
              <a:t>a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85" dirty="0">
                <a:latin typeface="Times New Roman"/>
                <a:cs typeface="Times New Roman"/>
              </a:rPr>
              <a:t>G</a:t>
            </a:r>
            <a:r>
              <a:rPr sz="4000" spc="-260" dirty="0">
                <a:latin typeface="Times New Roman"/>
                <a:cs typeface="Times New Roman"/>
              </a:rPr>
              <a:t>UI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10" dirty="0">
                <a:latin typeface="Times New Roman"/>
                <a:cs typeface="Times New Roman"/>
              </a:rPr>
              <a:t>com</a:t>
            </a:r>
            <a:r>
              <a:rPr sz="4000" spc="-180" dirty="0">
                <a:latin typeface="Times New Roman"/>
                <a:cs typeface="Times New Roman"/>
              </a:rPr>
              <a:t>p</a:t>
            </a:r>
            <a:r>
              <a:rPr sz="4000" spc="-114" dirty="0">
                <a:latin typeface="Times New Roman"/>
                <a:cs typeface="Times New Roman"/>
              </a:rPr>
              <a:t>onent  </a:t>
            </a:r>
            <a:r>
              <a:rPr sz="4000" spc="-105" dirty="0">
                <a:latin typeface="Times New Roman"/>
                <a:cs typeface="Times New Roman"/>
              </a:rPr>
              <a:t>(</a:t>
            </a:r>
            <a:r>
              <a:rPr sz="4000" spc="-225" dirty="0">
                <a:latin typeface="Times New Roman"/>
                <a:cs typeface="Times New Roman"/>
              </a:rPr>
              <a:t>e</a:t>
            </a:r>
            <a:r>
              <a:rPr sz="4000" spc="165" dirty="0">
                <a:latin typeface="Times New Roman"/>
                <a:cs typeface="Times New Roman"/>
              </a:rPr>
              <a:t>.</a:t>
            </a:r>
            <a:r>
              <a:rPr sz="4000" spc="-695" dirty="0">
                <a:latin typeface="Times New Roman"/>
                <a:cs typeface="Times New Roman"/>
              </a:rPr>
              <a:t>g</a:t>
            </a:r>
            <a:r>
              <a:rPr sz="4000" spc="165" dirty="0">
                <a:latin typeface="Times New Roman"/>
                <a:cs typeface="Times New Roman"/>
              </a:rPr>
              <a:t>.,</a:t>
            </a:r>
            <a:r>
              <a:rPr sz="4000" spc="-265" dirty="0">
                <a:latin typeface="Times New Roman"/>
                <a:cs typeface="Times New Roman"/>
              </a:rPr>
              <a:t> </a:t>
            </a:r>
            <a:r>
              <a:rPr sz="4000" spc="-320" dirty="0">
                <a:latin typeface="Times New Roman"/>
                <a:cs typeface="Times New Roman"/>
              </a:rPr>
              <a:t>a</a:t>
            </a:r>
            <a:r>
              <a:rPr sz="4000" spc="-105" dirty="0">
                <a:latin typeface="Times New Roman"/>
                <a:cs typeface="Times New Roman"/>
              </a:rPr>
              <a:t> </a:t>
            </a:r>
            <a:r>
              <a:rPr sz="4000" spc="-250" dirty="0">
                <a:latin typeface="Times New Roman"/>
                <a:cs typeface="Times New Roman"/>
              </a:rPr>
              <a:t>b</a:t>
            </a:r>
            <a:r>
              <a:rPr sz="4000" spc="-45" dirty="0">
                <a:latin typeface="Times New Roman"/>
                <a:cs typeface="Times New Roman"/>
              </a:rPr>
              <a:t>utton).</a:t>
            </a:r>
            <a:endParaRPr sz="4000">
              <a:latin typeface="Times New Roman"/>
              <a:cs typeface="Times New Roman"/>
            </a:endParaRPr>
          </a:p>
          <a:p>
            <a:pPr marL="561340" marR="93345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1578"/>
              <a:buFont typeface="Segoe UI Symbol"/>
              <a:buChar char="⚫"/>
              <a:tabLst>
                <a:tab pos="561340" algn="l"/>
              </a:tabLst>
            </a:pPr>
            <a:r>
              <a:rPr sz="3800" spc="-38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800" spc="-35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800" spc="-31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38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18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800" spc="-19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3800" spc="-125" dirty="0">
                <a:solidFill>
                  <a:srgbClr val="FF0000"/>
                </a:solidFill>
                <a:latin typeface="Times New Roman"/>
                <a:cs typeface="Times New Roman"/>
              </a:rPr>
              <a:t>ject</a:t>
            </a:r>
            <a:r>
              <a:rPr sz="38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175" dirty="0">
                <a:solidFill>
                  <a:srgbClr val="FF0000"/>
                </a:solidFill>
                <a:latin typeface="Times New Roman"/>
                <a:cs typeface="Times New Roman"/>
              </a:rPr>
              <a:t>instance</a:t>
            </a:r>
            <a:r>
              <a:rPr sz="3800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27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800" spc="-17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3800" spc="-110" dirty="0">
                <a:solidFill>
                  <a:srgbClr val="FF0000"/>
                </a:solidFill>
                <a:latin typeface="Times New Roman"/>
                <a:cs typeface="Times New Roman"/>
              </a:rPr>
              <a:t> the</a:t>
            </a:r>
            <a:r>
              <a:rPr sz="38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120" dirty="0">
                <a:solidFill>
                  <a:srgbClr val="FF0000"/>
                </a:solidFill>
                <a:latin typeface="Times New Roman"/>
                <a:cs typeface="Times New Roman"/>
              </a:rPr>
              <a:t>inner</a:t>
            </a:r>
            <a:r>
              <a:rPr sz="38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155" dirty="0">
                <a:solidFill>
                  <a:srgbClr val="FF0000"/>
                </a:solidFill>
                <a:latin typeface="Times New Roman"/>
                <a:cs typeface="Times New Roman"/>
              </a:rPr>
              <a:t>handler</a:t>
            </a:r>
            <a:r>
              <a:rPr sz="3800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225" dirty="0">
                <a:solidFill>
                  <a:srgbClr val="FF0000"/>
                </a:solidFill>
                <a:latin typeface="Times New Roman"/>
                <a:cs typeface="Times New Roman"/>
              </a:rPr>
              <a:t>class  </a:t>
            </a:r>
            <a:r>
              <a:rPr sz="3800" spc="-275" dirty="0">
                <a:solidFill>
                  <a:srgbClr val="FF0000"/>
                </a:solidFill>
                <a:latin typeface="Times New Roman"/>
                <a:cs typeface="Times New Roman"/>
              </a:rPr>
              <a:t>has</a:t>
            </a:r>
            <a:r>
              <a:rPr sz="3800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254" dirty="0">
                <a:solidFill>
                  <a:srgbClr val="FF0000"/>
                </a:solidFill>
                <a:latin typeface="Times New Roman"/>
                <a:cs typeface="Times New Roman"/>
              </a:rPr>
              <a:t>acces</a:t>
            </a:r>
            <a:r>
              <a:rPr sz="3800" spc="-22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3800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55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38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215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3800" spc="-16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38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245" dirty="0">
                <a:solidFill>
                  <a:srgbClr val="FF0000"/>
                </a:solidFill>
                <a:latin typeface="Times New Roman"/>
                <a:cs typeface="Times New Roman"/>
              </a:rPr>
              <a:t>GUI</a:t>
            </a:r>
            <a:r>
              <a:rPr sz="3800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200" dirty="0">
                <a:solidFill>
                  <a:srgbClr val="FF0000"/>
                </a:solidFill>
                <a:latin typeface="Times New Roman"/>
                <a:cs typeface="Times New Roman"/>
              </a:rPr>
              <a:t>fields</a:t>
            </a:r>
            <a:r>
              <a:rPr sz="38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27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800" spc="-17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38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11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3800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85" dirty="0">
                <a:solidFill>
                  <a:srgbClr val="FF0000"/>
                </a:solidFill>
                <a:latin typeface="Times New Roman"/>
                <a:cs typeface="Times New Roman"/>
              </a:rPr>
              <a:t>oute</a:t>
            </a:r>
            <a:r>
              <a:rPr sz="3800" spc="-6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800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800" spc="-250" dirty="0">
                <a:solidFill>
                  <a:srgbClr val="FF0000"/>
                </a:solidFill>
                <a:latin typeface="Times New Roman"/>
                <a:cs typeface="Times New Roman"/>
              </a:rPr>
              <a:t>clas</a:t>
            </a:r>
            <a:r>
              <a:rPr sz="3800" spc="-33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3800" spc="16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sz="38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1578"/>
              <a:buFont typeface="Segoe UI Symbol"/>
              <a:buChar char="⚫"/>
              <a:tabLst>
                <a:tab pos="561340" algn="l"/>
              </a:tabLst>
            </a:pPr>
            <a:r>
              <a:rPr sz="3800" spc="-114" dirty="0">
                <a:latin typeface="Times New Roman"/>
                <a:cs typeface="Times New Roman"/>
              </a:rPr>
              <a:t>It</a:t>
            </a:r>
            <a:r>
              <a:rPr sz="3800" spc="-95" dirty="0">
                <a:latin typeface="Times New Roman"/>
                <a:cs typeface="Times New Roman"/>
              </a:rPr>
              <a:t> </a:t>
            </a:r>
            <a:r>
              <a:rPr sz="3800" spc="-175" dirty="0">
                <a:latin typeface="Times New Roman"/>
                <a:cs typeface="Times New Roman"/>
              </a:rPr>
              <a:t>will</a:t>
            </a:r>
            <a:r>
              <a:rPr sz="3800" spc="-90" dirty="0">
                <a:latin typeface="Times New Roman"/>
                <a:cs typeface="Times New Roman"/>
              </a:rPr>
              <a:t> not</a:t>
            </a:r>
            <a:r>
              <a:rPr sz="3800" spc="-114" dirty="0">
                <a:latin typeface="Times New Roman"/>
                <a:cs typeface="Times New Roman"/>
              </a:rPr>
              <a:t> </a:t>
            </a:r>
            <a:r>
              <a:rPr sz="3800" spc="-170" dirty="0">
                <a:latin typeface="Times New Roman"/>
                <a:cs typeface="Times New Roman"/>
              </a:rPr>
              <a:t>be</a:t>
            </a:r>
            <a:r>
              <a:rPr sz="3800" spc="-110" dirty="0">
                <a:latin typeface="Times New Roman"/>
                <a:cs typeface="Times New Roman"/>
              </a:rPr>
              <a:t> </a:t>
            </a:r>
            <a:r>
              <a:rPr sz="3800" spc="-190" dirty="0">
                <a:latin typeface="Times New Roman"/>
                <a:cs typeface="Times New Roman"/>
              </a:rPr>
              <a:t>shared</a:t>
            </a:r>
            <a:r>
              <a:rPr sz="3800" spc="-120" dirty="0">
                <a:latin typeface="Times New Roman"/>
                <a:cs typeface="Times New Roman"/>
              </a:rPr>
              <a:t> </a:t>
            </a:r>
            <a:r>
              <a:rPr sz="3800" spc="-295" dirty="0">
                <a:latin typeface="Times New Roman"/>
                <a:cs typeface="Times New Roman"/>
              </a:rPr>
              <a:t>by</a:t>
            </a:r>
            <a:r>
              <a:rPr sz="3800" spc="-90" dirty="0">
                <a:latin typeface="Times New Roman"/>
                <a:cs typeface="Times New Roman"/>
              </a:rPr>
              <a:t> </a:t>
            </a:r>
            <a:r>
              <a:rPr sz="3800" spc="-95" dirty="0">
                <a:latin typeface="Times New Roman"/>
                <a:cs typeface="Times New Roman"/>
              </a:rPr>
              <a:t>other</a:t>
            </a:r>
            <a:r>
              <a:rPr sz="3800" spc="-130" dirty="0">
                <a:latin typeface="Times New Roman"/>
                <a:cs typeface="Times New Roman"/>
              </a:rPr>
              <a:t> </a:t>
            </a:r>
            <a:r>
              <a:rPr sz="3800" spc="-170" dirty="0">
                <a:latin typeface="Times New Roman"/>
                <a:cs typeface="Times New Roman"/>
              </a:rPr>
              <a:t>applications.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60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39243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Inner</a:t>
            </a:r>
            <a:r>
              <a:rPr spc="-70" dirty="0"/>
              <a:t> </a:t>
            </a:r>
            <a:r>
              <a:rPr spc="-5" dirty="0"/>
              <a:t>Classes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04535" y="842009"/>
            <a:ext cx="3517265" cy="228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InnerClas</a:t>
            </a:r>
            <a:r>
              <a:rPr sz="2400" b="1" dirty="0">
                <a:latin typeface="Courier New"/>
                <a:cs typeface="Courier New"/>
              </a:rPr>
              <a:t>s</a:t>
            </a:r>
            <a:r>
              <a:rPr sz="2400" b="1" spc="-875" dirty="0">
                <a:latin typeface="Courier New"/>
                <a:cs typeface="Courier New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  mem</a:t>
            </a:r>
            <a:r>
              <a:rPr sz="2600" spc="-120" dirty="0">
                <a:latin typeface="Times New Roman"/>
                <a:cs typeface="Times New Roman"/>
              </a:rPr>
              <a:t>b</a:t>
            </a:r>
            <a:r>
              <a:rPr sz="2600" spc="-35" dirty="0">
                <a:latin typeface="Times New Roman"/>
                <a:cs typeface="Times New Roman"/>
              </a:rPr>
              <a:t>er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OuterClass</a:t>
            </a:r>
            <a:endParaRPr sz="2400">
              <a:latin typeface="Courier New"/>
              <a:cs typeface="Courier New"/>
            </a:endParaRPr>
          </a:p>
          <a:p>
            <a:pPr marL="560705" marR="433070" lvl="1" indent="-228600">
              <a:lnSpc>
                <a:spcPct val="100000"/>
              </a:lnSpc>
              <a:spcBef>
                <a:spcPts val="3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250" dirty="0">
                <a:latin typeface="Times New Roman"/>
                <a:cs typeface="Times New Roman"/>
              </a:rPr>
              <a:t>A</a:t>
            </a:r>
            <a:r>
              <a:rPr sz="2400" spc="-170" dirty="0">
                <a:latin typeface="Times New Roman"/>
                <a:cs typeface="Times New Roman"/>
              </a:rPr>
              <a:t>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in</a:t>
            </a:r>
            <a:r>
              <a:rPr sz="2400" spc="-120" dirty="0">
                <a:latin typeface="Times New Roman"/>
                <a:cs typeface="Times New Roman"/>
              </a:rPr>
              <a:t>n</a:t>
            </a:r>
            <a:r>
              <a:rPr sz="2400" spc="-35" dirty="0">
                <a:latin typeface="Times New Roman"/>
                <a:cs typeface="Times New Roman"/>
              </a:rPr>
              <a:t>er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60" dirty="0">
                <a:latin typeface="Times New Roman"/>
                <a:cs typeface="Times New Roman"/>
              </a:rPr>
              <a:t>class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can 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90" dirty="0">
                <a:latin typeface="Times New Roman"/>
                <a:cs typeface="Times New Roman"/>
              </a:rPr>
              <a:t>efe</a:t>
            </a:r>
            <a:r>
              <a:rPr sz="2400" spc="-105" dirty="0">
                <a:latin typeface="Times New Roman"/>
                <a:cs typeface="Times New Roman"/>
              </a:rPr>
              <a:t>r</a:t>
            </a:r>
            <a:r>
              <a:rPr sz="2400" spc="-110" dirty="0">
                <a:latin typeface="Times New Roman"/>
                <a:cs typeface="Times New Roman"/>
              </a:rPr>
              <a:t>ence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5" dirty="0">
                <a:latin typeface="Times New Roman"/>
                <a:cs typeface="Times New Roman"/>
              </a:rPr>
              <a:t>d</a:t>
            </a:r>
            <a:r>
              <a:rPr sz="2400" spc="-165" dirty="0">
                <a:latin typeface="Times New Roman"/>
                <a:cs typeface="Times New Roman"/>
              </a:rPr>
              <a:t>a</a:t>
            </a:r>
            <a:r>
              <a:rPr sz="2400" spc="-80" dirty="0">
                <a:latin typeface="Times New Roman"/>
                <a:cs typeface="Times New Roman"/>
              </a:rPr>
              <a:t>ta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and  </a:t>
            </a:r>
            <a:r>
              <a:rPr sz="2400" spc="-100" dirty="0">
                <a:latin typeface="Times New Roman"/>
                <a:cs typeface="Times New Roman"/>
              </a:rPr>
              <a:t>metho</a:t>
            </a:r>
            <a:r>
              <a:rPr sz="2400" spc="-90" dirty="0">
                <a:latin typeface="Times New Roman"/>
                <a:cs typeface="Times New Roman"/>
              </a:rPr>
              <a:t>d</a:t>
            </a:r>
            <a:r>
              <a:rPr sz="2400" spc="-185" dirty="0">
                <a:latin typeface="Times New Roman"/>
                <a:cs typeface="Times New Roman"/>
              </a:rPr>
              <a:t>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defi</a:t>
            </a:r>
            <a:r>
              <a:rPr sz="2400" spc="-140" dirty="0">
                <a:latin typeface="Times New Roman"/>
                <a:cs typeface="Times New Roman"/>
              </a:rPr>
              <a:t>n</a:t>
            </a:r>
            <a:r>
              <a:rPr sz="2400" spc="-100" dirty="0">
                <a:latin typeface="Times New Roman"/>
                <a:cs typeface="Times New Roman"/>
              </a:rPr>
              <a:t>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in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the  </a:t>
            </a:r>
            <a:r>
              <a:rPr sz="2400" spc="-100" dirty="0">
                <a:latin typeface="Times New Roman"/>
                <a:cs typeface="Times New Roman"/>
              </a:rPr>
              <a:t>ou</a:t>
            </a:r>
            <a:r>
              <a:rPr sz="2400" spc="-25" dirty="0">
                <a:latin typeface="Times New Roman"/>
                <a:cs typeface="Times New Roman"/>
              </a:rPr>
              <a:t>t</a:t>
            </a:r>
            <a:r>
              <a:rPr sz="2400" spc="-45" dirty="0">
                <a:latin typeface="Times New Roman"/>
                <a:cs typeface="Times New Roman"/>
              </a:rPr>
              <a:t>e</a:t>
            </a:r>
            <a:r>
              <a:rPr sz="2400" spc="25" dirty="0">
                <a:latin typeface="Times New Roman"/>
                <a:cs typeface="Times New Roman"/>
              </a:rPr>
              <a:t>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60" dirty="0">
                <a:latin typeface="Times New Roman"/>
                <a:cs typeface="Times New Roman"/>
              </a:rPr>
              <a:t>class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in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whi</a:t>
            </a:r>
            <a:r>
              <a:rPr sz="2400" spc="-85" dirty="0">
                <a:latin typeface="Times New Roman"/>
                <a:cs typeface="Times New Roman"/>
              </a:rPr>
              <a:t>c</a:t>
            </a:r>
            <a:r>
              <a:rPr sz="2400" spc="-150" dirty="0">
                <a:latin typeface="Times New Roman"/>
                <a:cs typeface="Times New Roman"/>
              </a:rPr>
              <a:t>h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it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3176" y="3102609"/>
            <a:ext cx="2795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Times New Roman"/>
                <a:cs typeface="Times New Roman"/>
              </a:rPr>
              <a:t>nes</a:t>
            </a:r>
            <a:r>
              <a:rPr sz="2400" spc="-20" dirty="0">
                <a:latin typeface="Times New Roman"/>
                <a:cs typeface="Times New Roman"/>
              </a:rPr>
              <a:t>ts,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so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245" dirty="0">
                <a:latin typeface="Times New Roman"/>
                <a:cs typeface="Times New Roman"/>
              </a:rPr>
              <a:t>y</a:t>
            </a:r>
            <a:r>
              <a:rPr sz="2400" spc="-105" dirty="0">
                <a:latin typeface="Times New Roman"/>
                <a:cs typeface="Times New Roman"/>
              </a:rPr>
              <a:t>ou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do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n</a:t>
            </a:r>
            <a:r>
              <a:rPr sz="2400" spc="-100" dirty="0">
                <a:latin typeface="Times New Roman"/>
                <a:cs typeface="Times New Roman"/>
              </a:rPr>
              <a:t>o</a:t>
            </a:r>
            <a:r>
              <a:rPr sz="2400" spc="30" dirty="0">
                <a:latin typeface="Times New Roman"/>
                <a:cs typeface="Times New Roman"/>
              </a:rPr>
              <a:t>t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need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4576" y="3833825"/>
            <a:ext cx="3105150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4154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Times New Roman"/>
                <a:cs typeface="Times New Roman"/>
              </a:rPr>
              <a:t>ou</a:t>
            </a:r>
            <a:r>
              <a:rPr sz="2400" spc="-25" dirty="0">
                <a:latin typeface="Times New Roman"/>
                <a:cs typeface="Times New Roman"/>
              </a:rPr>
              <a:t>t</a:t>
            </a:r>
            <a:r>
              <a:rPr sz="2400" spc="-45" dirty="0">
                <a:latin typeface="Times New Roman"/>
                <a:cs typeface="Times New Roman"/>
              </a:rPr>
              <a:t>e</a:t>
            </a:r>
            <a:r>
              <a:rPr sz="2400" spc="25" dirty="0">
                <a:latin typeface="Times New Roman"/>
                <a:cs typeface="Times New Roman"/>
              </a:rPr>
              <a:t>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60" dirty="0">
                <a:latin typeface="Times New Roman"/>
                <a:cs typeface="Times New Roman"/>
              </a:rPr>
              <a:t>class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t</a:t>
            </a:r>
            <a:r>
              <a:rPr sz="2400" spc="-100" dirty="0">
                <a:latin typeface="Times New Roman"/>
                <a:cs typeface="Times New Roman"/>
              </a:rPr>
              <a:t>o</a:t>
            </a:r>
            <a:r>
              <a:rPr sz="2400" spc="-60" dirty="0">
                <a:latin typeface="Times New Roman"/>
                <a:cs typeface="Times New Roman"/>
              </a:rPr>
              <a:t> the  </a:t>
            </a:r>
            <a:r>
              <a:rPr sz="2400" spc="-114" dirty="0">
                <a:latin typeface="Times New Roman"/>
                <a:cs typeface="Times New Roman"/>
              </a:rPr>
              <a:t>con</a:t>
            </a:r>
            <a:r>
              <a:rPr sz="2400" spc="-45" dirty="0">
                <a:latin typeface="Times New Roman"/>
                <a:cs typeface="Times New Roman"/>
              </a:rPr>
              <a:t>st</a:t>
            </a:r>
            <a:r>
              <a:rPr sz="2400" spc="15" dirty="0">
                <a:latin typeface="Times New Roman"/>
                <a:cs typeface="Times New Roman"/>
              </a:rPr>
              <a:t>r</a:t>
            </a:r>
            <a:r>
              <a:rPr sz="2400" spc="-60" dirty="0">
                <a:latin typeface="Times New Roman"/>
                <a:cs typeface="Times New Roman"/>
              </a:rPr>
              <a:t>uctor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of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i</a:t>
            </a:r>
            <a:r>
              <a:rPr sz="2400" spc="-140" dirty="0">
                <a:latin typeface="Times New Roman"/>
                <a:cs typeface="Times New Roman"/>
              </a:rPr>
              <a:t>n</a:t>
            </a:r>
            <a:r>
              <a:rPr sz="2400" spc="-50" dirty="0">
                <a:latin typeface="Times New Roman"/>
                <a:cs typeface="Times New Roman"/>
              </a:rPr>
              <a:t>ner  </a:t>
            </a:r>
            <a:r>
              <a:rPr sz="2400" spc="-125" dirty="0">
                <a:latin typeface="Times New Roman"/>
                <a:cs typeface="Times New Roman"/>
              </a:rPr>
              <a:t>class.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890"/>
              </a:lnSpc>
              <a:spcBef>
                <a:spcPts val="9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241300" algn="l"/>
              </a:tabLst>
            </a:pPr>
            <a:r>
              <a:rPr sz="2400" spc="-250" dirty="0">
                <a:latin typeface="Times New Roman"/>
                <a:cs typeface="Times New Roman"/>
              </a:rPr>
              <a:t>A</a:t>
            </a:r>
            <a:r>
              <a:rPr sz="2400" spc="-170" dirty="0">
                <a:latin typeface="Times New Roman"/>
                <a:cs typeface="Times New Roman"/>
              </a:rPr>
              <a:t>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in</a:t>
            </a:r>
            <a:r>
              <a:rPr sz="2400" spc="-120" dirty="0">
                <a:latin typeface="Times New Roman"/>
                <a:cs typeface="Times New Roman"/>
              </a:rPr>
              <a:t>n</a:t>
            </a:r>
            <a:r>
              <a:rPr sz="2400" spc="-35" dirty="0">
                <a:latin typeface="Times New Roman"/>
                <a:cs typeface="Times New Roman"/>
              </a:rPr>
              <a:t>er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60" dirty="0">
                <a:latin typeface="Times New Roman"/>
                <a:cs typeface="Times New Roman"/>
              </a:rPr>
              <a:t>class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co</a:t>
            </a:r>
            <a:r>
              <a:rPr sz="2400" spc="-170" dirty="0">
                <a:latin typeface="Times New Roman"/>
                <a:cs typeface="Times New Roman"/>
              </a:rPr>
              <a:t>m</a:t>
            </a:r>
            <a:r>
              <a:rPr sz="2400" spc="-90" dirty="0">
                <a:latin typeface="Times New Roman"/>
                <a:cs typeface="Times New Roman"/>
              </a:rPr>
              <a:t>piled  </a:t>
            </a:r>
            <a:r>
              <a:rPr sz="2400" spc="-75" dirty="0">
                <a:latin typeface="Times New Roman"/>
                <a:cs typeface="Times New Roman"/>
              </a:rPr>
              <a:t>into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60" dirty="0">
                <a:latin typeface="Times New Roman"/>
                <a:cs typeface="Times New Roman"/>
              </a:rPr>
              <a:t>class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nam</a:t>
            </a:r>
            <a:r>
              <a:rPr sz="2400" spc="-100" dirty="0">
                <a:latin typeface="Times New Roman"/>
                <a:cs typeface="Times New Roman"/>
              </a:rPr>
              <a:t>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0011" y="1053464"/>
            <a:ext cx="4712335" cy="2358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1780" marR="1437640" indent="-259079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latin typeface="Courier New"/>
                <a:cs typeface="Courier New"/>
              </a:rPr>
              <a:t>public </a:t>
            </a:r>
            <a:r>
              <a:rPr sz="1700" b="1" dirty="0">
                <a:latin typeface="Courier New"/>
                <a:cs typeface="Courier New"/>
              </a:rPr>
              <a:t>class OuterClass { </a:t>
            </a:r>
            <a:r>
              <a:rPr sz="1700" b="1" spc="-10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private int data = </a:t>
            </a:r>
            <a:r>
              <a:rPr sz="1700" b="1" spc="5" dirty="0">
                <a:latin typeface="Courier New"/>
                <a:cs typeface="Courier New"/>
              </a:rPr>
              <a:t>0; 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OuterClass(){</a:t>
            </a:r>
            <a:endParaRPr sz="1700">
              <a:latin typeface="Courier New"/>
              <a:cs typeface="Courier New"/>
            </a:endParaRPr>
          </a:p>
          <a:p>
            <a:pPr marL="532130" marR="5080">
              <a:lnSpc>
                <a:spcPct val="100000"/>
              </a:lnSpc>
            </a:pP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InnerClass y = new InnerClass(); </a:t>
            </a:r>
            <a:r>
              <a:rPr sz="1700" b="1" spc="-10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y.m2();</a:t>
            </a:r>
            <a:endParaRPr sz="1700">
              <a:latin typeface="Courier New"/>
              <a:cs typeface="Courier New"/>
            </a:endParaRPr>
          </a:p>
          <a:p>
            <a:pPr marL="271780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532130" marR="2089785" indent="-260985">
              <a:lnSpc>
                <a:spcPct val="100000"/>
              </a:lnSpc>
              <a:spcBef>
                <a:spcPts val="5"/>
              </a:spcBef>
            </a:pPr>
            <a:r>
              <a:rPr sz="1700" b="1" spc="-5" dirty="0">
                <a:latin typeface="Courier New"/>
                <a:cs typeface="Courier New"/>
              </a:rPr>
              <a:t>public </a:t>
            </a:r>
            <a:r>
              <a:rPr sz="1700" b="1" dirty="0">
                <a:latin typeface="Courier New"/>
                <a:cs typeface="Courier New"/>
              </a:rPr>
              <a:t>void m1() { </a:t>
            </a:r>
            <a:r>
              <a:rPr sz="1700" b="1" spc="-10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data++;</a:t>
            </a:r>
            <a:endParaRPr sz="1700">
              <a:latin typeface="Courier New"/>
              <a:cs typeface="Courier New"/>
            </a:endParaRPr>
          </a:p>
          <a:p>
            <a:pPr marL="271780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691" y="3297428"/>
            <a:ext cx="827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Courier New"/>
                <a:cs typeface="Courier New"/>
              </a:rPr>
              <a:t>public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static void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main(String[]</a:t>
            </a:r>
            <a:r>
              <a:rPr sz="1700" b="1" spc="2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args)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r>
              <a:rPr sz="1700" b="1" spc="-750" dirty="0">
                <a:latin typeface="Courier New"/>
                <a:cs typeface="Courier New"/>
              </a:rPr>
              <a:t> </a:t>
            </a:r>
            <a:r>
              <a:rPr sz="3600" spc="-52" baseline="-31250" dirty="0">
                <a:latin typeface="Times New Roman"/>
                <a:cs typeface="Times New Roman"/>
              </a:rPr>
              <a:t>to</a:t>
            </a:r>
            <a:r>
              <a:rPr sz="3600" spc="-89" baseline="-31250" dirty="0">
                <a:latin typeface="Times New Roman"/>
                <a:cs typeface="Times New Roman"/>
              </a:rPr>
              <a:t> </a:t>
            </a:r>
            <a:r>
              <a:rPr sz="3600" spc="-247" baseline="-31250" dirty="0">
                <a:latin typeface="Times New Roman"/>
                <a:cs typeface="Times New Roman"/>
              </a:rPr>
              <a:t>pass</a:t>
            </a:r>
            <a:r>
              <a:rPr sz="3600" spc="-120" baseline="-31250" dirty="0">
                <a:latin typeface="Times New Roman"/>
                <a:cs typeface="Times New Roman"/>
              </a:rPr>
              <a:t> </a:t>
            </a:r>
            <a:r>
              <a:rPr sz="3600" spc="-104" baseline="-31250" dirty="0">
                <a:latin typeface="Times New Roman"/>
                <a:cs typeface="Times New Roman"/>
              </a:rPr>
              <a:t>the</a:t>
            </a:r>
            <a:r>
              <a:rPr sz="3600" spc="-89" baseline="-31250" dirty="0">
                <a:latin typeface="Times New Roman"/>
                <a:cs typeface="Times New Roman"/>
              </a:rPr>
              <a:t> </a:t>
            </a:r>
            <a:r>
              <a:rPr sz="3600" spc="-135" baseline="-31250" dirty="0">
                <a:latin typeface="Times New Roman"/>
                <a:cs typeface="Times New Roman"/>
              </a:rPr>
              <a:t>reference</a:t>
            </a:r>
            <a:r>
              <a:rPr sz="3600" spc="-82" baseline="-31250" dirty="0">
                <a:latin typeface="Times New Roman"/>
                <a:cs typeface="Times New Roman"/>
              </a:rPr>
              <a:t> </a:t>
            </a:r>
            <a:r>
              <a:rPr sz="3600" spc="-209" baseline="-31250" dirty="0">
                <a:latin typeface="Times New Roman"/>
                <a:cs typeface="Times New Roman"/>
              </a:rPr>
              <a:t>of</a:t>
            </a:r>
            <a:r>
              <a:rPr sz="3600" spc="-89" baseline="-31250" dirty="0">
                <a:latin typeface="Times New Roman"/>
                <a:cs typeface="Times New Roman"/>
              </a:rPr>
              <a:t> </a:t>
            </a:r>
            <a:r>
              <a:rPr sz="3600" spc="-104" baseline="-31250" dirty="0">
                <a:latin typeface="Times New Roman"/>
                <a:cs typeface="Times New Roman"/>
              </a:rPr>
              <a:t>the</a:t>
            </a:r>
            <a:endParaRPr sz="3600" baseline="-3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9696" y="3644594"/>
            <a:ext cx="4192904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latin typeface="Courier New"/>
                <a:cs typeface="Courier New"/>
              </a:rPr>
              <a:t>OuterClass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x</a:t>
            </a:r>
            <a:r>
              <a:rPr sz="1700" b="1" spc="-1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=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new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OuterClass();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System.out.println(x.data);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091" y="4163314"/>
            <a:ext cx="4972050" cy="158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273050" marR="2348230" indent="-260985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class InnerClass { 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public</a:t>
            </a:r>
            <a:r>
              <a:rPr sz="1700" b="1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void</a:t>
            </a:r>
            <a:r>
              <a:rPr sz="1700" b="1" spc="-1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m2()</a:t>
            </a:r>
            <a:r>
              <a:rPr sz="1700" b="1" spc="-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533400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/*</a:t>
            </a:r>
            <a:r>
              <a:rPr sz="1700" b="1" spc="-1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Directly reference</a:t>
            </a:r>
            <a:r>
              <a:rPr sz="1700" b="1" spc="-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data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and</a:t>
            </a:r>
            <a:endParaRPr sz="1700">
              <a:latin typeface="Courier New"/>
              <a:cs typeface="Courier New"/>
            </a:endParaRPr>
          </a:p>
          <a:p>
            <a:pPr marL="533400" marR="5080" indent="260350">
              <a:lnSpc>
                <a:spcPct val="100000"/>
              </a:lnSpc>
              <a:spcBef>
                <a:spcPts val="5"/>
              </a:spcBef>
            </a:pPr>
            <a:r>
              <a:rPr sz="1700" b="1" dirty="0">
                <a:latin typeface="Courier New"/>
                <a:cs typeface="Courier New"/>
              </a:rPr>
              <a:t>method defined </a:t>
            </a:r>
            <a:r>
              <a:rPr sz="1700" b="1" spc="-5" dirty="0">
                <a:latin typeface="Courier New"/>
                <a:cs typeface="Courier New"/>
              </a:rPr>
              <a:t>in </a:t>
            </a:r>
            <a:r>
              <a:rPr sz="1700" b="1" dirty="0">
                <a:latin typeface="Courier New"/>
                <a:cs typeface="Courier New"/>
              </a:rPr>
              <a:t>outer class */ </a:t>
            </a:r>
            <a:r>
              <a:rPr sz="1700" b="1" spc="-1010" dirty="0"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data++;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9696" y="5718149"/>
            <a:ext cx="93662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m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091" y="6236614"/>
            <a:ext cx="1555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0400" y="6314947"/>
            <a:ext cx="245110" cy="466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50"/>
              </a:lnSpc>
              <a:spcBef>
                <a:spcPts val="100"/>
              </a:spcBef>
            </a:pPr>
            <a:r>
              <a:rPr sz="14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61</a:t>
            </a:r>
            <a:endParaRPr sz="1400">
              <a:latin typeface="Franklin Gothic Medium"/>
              <a:cs typeface="Franklin Gothic Medium"/>
            </a:endParaRPr>
          </a:p>
          <a:p>
            <a:pPr marL="102235">
              <a:lnSpc>
                <a:spcPts val="1910"/>
              </a:lnSpc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2415" y="5801359"/>
            <a:ext cx="371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OuterClass$InnerClass.class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39243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Inner</a:t>
            </a:r>
            <a:r>
              <a:rPr spc="-7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4616" y="1093470"/>
            <a:ext cx="8437245" cy="447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283210" indent="-27305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310" dirty="0">
                <a:latin typeface="Times New Roman"/>
                <a:cs typeface="Times New Roman"/>
              </a:rPr>
              <a:t>An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14" dirty="0">
                <a:latin typeface="Times New Roman"/>
                <a:cs typeface="Times New Roman"/>
              </a:rPr>
              <a:t>inner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240" dirty="0">
                <a:latin typeface="Times New Roman"/>
                <a:cs typeface="Times New Roman"/>
              </a:rPr>
              <a:t>class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20" dirty="0">
                <a:latin typeface="Times New Roman"/>
                <a:cs typeface="Times New Roman"/>
              </a:rPr>
              <a:t>can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65" dirty="0">
                <a:latin typeface="Times New Roman"/>
                <a:cs typeface="Times New Roman"/>
              </a:rPr>
              <a:t>be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55" dirty="0">
                <a:latin typeface="Times New Roman"/>
                <a:cs typeface="Times New Roman"/>
              </a:rPr>
              <a:t>declared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public</a:t>
            </a:r>
            <a:r>
              <a:rPr sz="3600" spc="15" dirty="0">
                <a:latin typeface="Times New Roman"/>
                <a:cs typeface="Times New Roman"/>
              </a:rPr>
              <a:t>, </a:t>
            </a:r>
            <a:r>
              <a:rPr sz="3600" spc="20" dirty="0">
                <a:latin typeface="Times New Roman"/>
                <a:cs typeface="Times New Roman"/>
              </a:rPr>
              <a:t> </a:t>
            </a:r>
            <a:r>
              <a:rPr sz="3200" b="1" spc="10" dirty="0">
                <a:latin typeface="Courier New"/>
                <a:cs typeface="Courier New"/>
              </a:rPr>
              <a:t>protected</a:t>
            </a:r>
            <a:r>
              <a:rPr sz="3600" spc="10" dirty="0">
                <a:latin typeface="Times New Roman"/>
                <a:cs typeface="Times New Roman"/>
              </a:rPr>
              <a:t>,</a:t>
            </a:r>
            <a:r>
              <a:rPr sz="3600" spc="-195" dirty="0">
                <a:latin typeface="Times New Roman"/>
                <a:cs typeface="Times New Roman"/>
              </a:rPr>
              <a:t> </a:t>
            </a:r>
            <a:r>
              <a:rPr sz="3600" spc="-60" dirty="0">
                <a:latin typeface="Times New Roman"/>
                <a:cs typeface="Times New Roman"/>
              </a:rPr>
              <a:t>or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ourier New"/>
                <a:cs typeface="Courier New"/>
              </a:rPr>
              <a:t>private</a:t>
            </a:r>
            <a:r>
              <a:rPr sz="3200" b="1" spc="-1070" dirty="0">
                <a:latin typeface="Courier New"/>
                <a:cs typeface="Courier New"/>
              </a:rPr>
              <a:t> </a:t>
            </a:r>
            <a:r>
              <a:rPr sz="3600" spc="-155" dirty="0">
                <a:latin typeface="Times New Roman"/>
                <a:cs typeface="Times New Roman"/>
              </a:rPr>
              <a:t>subject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45" dirty="0">
                <a:latin typeface="Times New Roman"/>
                <a:cs typeface="Times New Roman"/>
              </a:rPr>
              <a:t>to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05" dirty="0">
                <a:latin typeface="Times New Roman"/>
                <a:cs typeface="Times New Roman"/>
              </a:rPr>
              <a:t>the</a:t>
            </a:r>
            <a:r>
              <a:rPr sz="3600" spc="-85" dirty="0">
                <a:latin typeface="Times New Roman"/>
                <a:cs typeface="Times New Roman"/>
              </a:rPr>
              <a:t> </a:t>
            </a:r>
            <a:r>
              <a:rPr sz="3600" spc="-229" dirty="0">
                <a:latin typeface="Times New Roman"/>
                <a:cs typeface="Times New Roman"/>
              </a:rPr>
              <a:t>same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spc="-180" dirty="0">
                <a:latin typeface="Times New Roman"/>
                <a:cs typeface="Times New Roman"/>
              </a:rPr>
              <a:t>visibili</a:t>
            </a:r>
            <a:r>
              <a:rPr sz="3600" spc="-135" dirty="0">
                <a:latin typeface="Times New Roman"/>
                <a:cs typeface="Times New Roman"/>
              </a:rPr>
              <a:t>t</a:t>
            </a:r>
            <a:r>
              <a:rPr sz="3600" spc="-300" dirty="0">
                <a:latin typeface="Times New Roman"/>
                <a:cs typeface="Times New Roman"/>
              </a:rPr>
              <a:t>y</a:t>
            </a:r>
            <a:r>
              <a:rPr sz="3600" spc="-110" dirty="0">
                <a:latin typeface="Times New Roman"/>
                <a:cs typeface="Times New Roman"/>
              </a:rPr>
              <a:t> </a:t>
            </a:r>
            <a:r>
              <a:rPr sz="3600" spc="114" dirty="0">
                <a:latin typeface="Times New Roman"/>
                <a:cs typeface="Times New Roman"/>
              </a:rPr>
              <a:t>r</a:t>
            </a:r>
            <a:r>
              <a:rPr sz="3600" spc="-185" dirty="0">
                <a:latin typeface="Times New Roman"/>
                <a:cs typeface="Times New Roman"/>
              </a:rPr>
              <a:t>ule</a:t>
            </a:r>
            <a:r>
              <a:rPr sz="3600" spc="-170" dirty="0">
                <a:latin typeface="Times New Roman"/>
                <a:cs typeface="Times New Roman"/>
              </a:rPr>
              <a:t>s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170" dirty="0">
                <a:latin typeface="Times New Roman"/>
                <a:cs typeface="Times New Roman"/>
              </a:rPr>
              <a:t>applie</a:t>
            </a:r>
            <a:r>
              <a:rPr sz="3600" spc="-204" dirty="0">
                <a:latin typeface="Times New Roman"/>
                <a:cs typeface="Times New Roman"/>
              </a:rPr>
              <a:t>d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55" dirty="0">
                <a:latin typeface="Times New Roman"/>
                <a:cs typeface="Times New Roman"/>
              </a:rPr>
              <a:t>to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85" dirty="0">
                <a:latin typeface="Times New Roman"/>
                <a:cs typeface="Times New Roman"/>
              </a:rPr>
              <a:t>a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60" dirty="0">
                <a:latin typeface="Times New Roman"/>
                <a:cs typeface="Times New Roman"/>
              </a:rPr>
              <a:t>membe</a:t>
            </a:r>
            <a:r>
              <a:rPr sz="3600" spc="-90" dirty="0">
                <a:latin typeface="Times New Roman"/>
                <a:cs typeface="Times New Roman"/>
              </a:rPr>
              <a:t>r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254" dirty="0">
                <a:latin typeface="Times New Roman"/>
                <a:cs typeface="Times New Roman"/>
              </a:rPr>
              <a:t>o</a:t>
            </a:r>
            <a:r>
              <a:rPr sz="3600" spc="-170" dirty="0">
                <a:latin typeface="Times New Roman"/>
                <a:cs typeface="Times New Roman"/>
              </a:rPr>
              <a:t>f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60" dirty="0">
                <a:latin typeface="Times New Roman"/>
                <a:cs typeface="Times New Roman"/>
              </a:rPr>
              <a:t>t</a:t>
            </a:r>
            <a:r>
              <a:rPr sz="3600" spc="-185" dirty="0">
                <a:latin typeface="Times New Roman"/>
                <a:cs typeface="Times New Roman"/>
              </a:rPr>
              <a:t>he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29" dirty="0">
                <a:latin typeface="Times New Roman"/>
                <a:cs typeface="Times New Roman"/>
              </a:rPr>
              <a:t>c</a:t>
            </a:r>
            <a:r>
              <a:rPr sz="3600" spc="-245" dirty="0">
                <a:latin typeface="Times New Roman"/>
                <a:cs typeface="Times New Roman"/>
              </a:rPr>
              <a:t>las</a:t>
            </a:r>
            <a:r>
              <a:rPr sz="3600" spc="-325" dirty="0">
                <a:latin typeface="Times New Roman"/>
                <a:cs typeface="Times New Roman"/>
              </a:rPr>
              <a:t>s</a:t>
            </a:r>
            <a:r>
              <a:rPr sz="3600" spc="150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370" dirty="0">
                <a:solidFill>
                  <a:srgbClr val="00AFEF"/>
                </a:solidFill>
                <a:latin typeface="Times New Roman"/>
                <a:cs typeface="Times New Roman"/>
              </a:rPr>
              <a:t>A</a:t>
            </a:r>
            <a:r>
              <a:rPr sz="3600" spc="-254" dirty="0">
                <a:solidFill>
                  <a:srgbClr val="00AFEF"/>
                </a:solidFill>
                <a:latin typeface="Times New Roman"/>
                <a:cs typeface="Times New Roman"/>
              </a:rPr>
              <a:t>n</a:t>
            </a:r>
            <a:r>
              <a:rPr sz="3600" spc="-9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spc="-114" dirty="0">
                <a:solidFill>
                  <a:srgbClr val="00AFEF"/>
                </a:solidFill>
                <a:latin typeface="Times New Roman"/>
                <a:cs typeface="Times New Roman"/>
              </a:rPr>
              <a:t>inner</a:t>
            </a:r>
            <a:r>
              <a:rPr sz="3600" spc="-8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spc="-240" dirty="0">
                <a:solidFill>
                  <a:srgbClr val="00AFEF"/>
                </a:solidFill>
                <a:latin typeface="Times New Roman"/>
                <a:cs typeface="Times New Roman"/>
              </a:rPr>
              <a:t>class</a:t>
            </a:r>
            <a:r>
              <a:rPr sz="3600" spc="-9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spc="-220" dirty="0">
                <a:solidFill>
                  <a:srgbClr val="00AFEF"/>
                </a:solidFill>
                <a:latin typeface="Times New Roman"/>
                <a:cs typeface="Times New Roman"/>
              </a:rPr>
              <a:t>can</a:t>
            </a:r>
            <a:r>
              <a:rPr sz="3600" spc="-9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spc="-165" dirty="0">
                <a:solidFill>
                  <a:srgbClr val="00AFEF"/>
                </a:solidFill>
                <a:latin typeface="Times New Roman"/>
                <a:cs typeface="Times New Roman"/>
              </a:rPr>
              <a:t>be</a:t>
            </a:r>
            <a:r>
              <a:rPr sz="3600" spc="-9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600" spc="-155" dirty="0">
                <a:solidFill>
                  <a:srgbClr val="00AFEF"/>
                </a:solidFill>
                <a:latin typeface="Times New Roman"/>
                <a:cs typeface="Times New Roman"/>
              </a:rPr>
              <a:t>decla</a:t>
            </a:r>
            <a:r>
              <a:rPr sz="3600" spc="-160" dirty="0">
                <a:solidFill>
                  <a:srgbClr val="00AFEF"/>
                </a:solidFill>
                <a:latin typeface="Times New Roman"/>
                <a:cs typeface="Times New Roman"/>
              </a:rPr>
              <a:t>r</a:t>
            </a:r>
            <a:r>
              <a:rPr sz="3600" spc="-145" dirty="0">
                <a:solidFill>
                  <a:srgbClr val="00AFEF"/>
                </a:solidFill>
                <a:latin typeface="Times New Roman"/>
                <a:cs typeface="Times New Roman"/>
              </a:rPr>
              <a:t>ed</a:t>
            </a:r>
            <a:r>
              <a:rPr sz="3600" spc="-8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00AFEF"/>
                </a:solidFill>
                <a:latin typeface="Courier New"/>
                <a:cs typeface="Courier New"/>
              </a:rPr>
              <a:t>static</a:t>
            </a:r>
            <a:r>
              <a:rPr sz="3600" spc="50" dirty="0">
                <a:solidFill>
                  <a:srgbClr val="00AFEF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  <a:p>
            <a:pPr marL="561340" marR="5080" lvl="1" indent="-228600">
              <a:lnSpc>
                <a:spcPct val="100000"/>
              </a:lnSpc>
              <a:spcBef>
                <a:spcPts val="430"/>
              </a:spcBef>
              <a:buClr>
                <a:srgbClr val="9B2C1F"/>
              </a:buClr>
              <a:buSzPct val="85294"/>
              <a:buFont typeface="Segoe UI Symbol"/>
              <a:buChar char="⚫"/>
              <a:tabLst>
                <a:tab pos="561340" algn="l"/>
              </a:tabLst>
            </a:pPr>
            <a:r>
              <a:rPr sz="3400" spc="-170" dirty="0">
                <a:solidFill>
                  <a:srgbClr val="00AFEF"/>
                </a:solidFill>
                <a:latin typeface="Times New Roman"/>
                <a:cs typeface="Times New Roman"/>
              </a:rPr>
              <a:t>The</a:t>
            </a:r>
            <a:r>
              <a:rPr sz="3400" spc="-9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00AFEF"/>
                </a:solidFill>
                <a:latin typeface="Courier New"/>
                <a:cs typeface="Courier New"/>
              </a:rPr>
              <a:t>stati</a:t>
            </a:r>
            <a:r>
              <a:rPr sz="3200" b="1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3200" b="1" spc="-11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3400" spc="-140" dirty="0">
                <a:solidFill>
                  <a:srgbClr val="00AFEF"/>
                </a:solidFill>
                <a:latin typeface="Times New Roman"/>
                <a:cs typeface="Times New Roman"/>
              </a:rPr>
              <a:t>in</a:t>
            </a:r>
            <a:r>
              <a:rPr sz="3400" spc="-175" dirty="0">
                <a:solidFill>
                  <a:srgbClr val="00AFEF"/>
                </a:solidFill>
                <a:latin typeface="Times New Roman"/>
                <a:cs typeface="Times New Roman"/>
              </a:rPr>
              <a:t>n</a:t>
            </a:r>
            <a:r>
              <a:rPr sz="3400" spc="-50" dirty="0">
                <a:solidFill>
                  <a:srgbClr val="00AFEF"/>
                </a:solidFill>
                <a:latin typeface="Times New Roman"/>
                <a:cs typeface="Times New Roman"/>
              </a:rPr>
              <a:t>er</a:t>
            </a:r>
            <a:r>
              <a:rPr sz="3400" spc="-8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25" dirty="0">
                <a:solidFill>
                  <a:srgbClr val="00AFEF"/>
                </a:solidFill>
                <a:latin typeface="Times New Roman"/>
                <a:cs typeface="Times New Roman"/>
              </a:rPr>
              <a:t>class</a:t>
            </a:r>
            <a:r>
              <a:rPr sz="3400" spc="-9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10" dirty="0">
                <a:solidFill>
                  <a:srgbClr val="00AFEF"/>
                </a:solidFill>
                <a:latin typeface="Times New Roman"/>
                <a:cs typeface="Times New Roman"/>
              </a:rPr>
              <a:t>can</a:t>
            </a:r>
            <a:r>
              <a:rPr sz="3400" spc="-7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160" dirty="0">
                <a:solidFill>
                  <a:srgbClr val="00AFEF"/>
                </a:solidFill>
                <a:latin typeface="Times New Roman"/>
                <a:cs typeface="Times New Roman"/>
              </a:rPr>
              <a:t>be</a:t>
            </a:r>
            <a:r>
              <a:rPr sz="3400" spc="-8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04" dirty="0">
                <a:solidFill>
                  <a:srgbClr val="00AFEF"/>
                </a:solidFill>
                <a:latin typeface="Times New Roman"/>
                <a:cs typeface="Times New Roman"/>
              </a:rPr>
              <a:t>accesse</a:t>
            </a:r>
            <a:r>
              <a:rPr sz="3400" spc="-229" dirty="0">
                <a:solidFill>
                  <a:srgbClr val="00AFEF"/>
                </a:solidFill>
                <a:latin typeface="Times New Roman"/>
                <a:cs typeface="Times New Roman"/>
              </a:rPr>
              <a:t>d</a:t>
            </a:r>
            <a:r>
              <a:rPr sz="3400" spc="-8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00" dirty="0">
                <a:solidFill>
                  <a:srgbClr val="00AFEF"/>
                </a:solidFill>
                <a:latin typeface="Times New Roman"/>
                <a:cs typeface="Times New Roman"/>
              </a:rPr>
              <a:t>usin</a:t>
            </a:r>
            <a:r>
              <a:rPr sz="3400" spc="-235" dirty="0">
                <a:solidFill>
                  <a:srgbClr val="00AFEF"/>
                </a:solidFill>
                <a:latin typeface="Times New Roman"/>
                <a:cs typeface="Times New Roman"/>
              </a:rPr>
              <a:t>g</a:t>
            </a:r>
            <a:r>
              <a:rPr sz="3400" spc="-9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85" dirty="0">
                <a:solidFill>
                  <a:srgbClr val="00AFEF"/>
                </a:solidFill>
                <a:latin typeface="Times New Roman"/>
                <a:cs typeface="Times New Roman"/>
              </a:rPr>
              <a:t>the  </a:t>
            </a:r>
            <a:r>
              <a:rPr sz="3400" spc="-95" dirty="0">
                <a:solidFill>
                  <a:srgbClr val="00AFEF"/>
                </a:solidFill>
                <a:latin typeface="Times New Roman"/>
                <a:cs typeface="Times New Roman"/>
              </a:rPr>
              <a:t>ou</a:t>
            </a:r>
            <a:r>
              <a:rPr sz="3400" spc="-45" dirty="0">
                <a:solidFill>
                  <a:srgbClr val="00AFEF"/>
                </a:solidFill>
                <a:latin typeface="Times New Roman"/>
                <a:cs typeface="Times New Roman"/>
              </a:rPr>
              <a:t>t</a:t>
            </a:r>
            <a:r>
              <a:rPr sz="3400" spc="-50" dirty="0">
                <a:solidFill>
                  <a:srgbClr val="00AFEF"/>
                </a:solidFill>
                <a:latin typeface="Times New Roman"/>
                <a:cs typeface="Times New Roman"/>
              </a:rPr>
              <a:t>er</a:t>
            </a:r>
            <a:r>
              <a:rPr sz="3400" spc="-8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25" dirty="0">
                <a:solidFill>
                  <a:srgbClr val="00AFEF"/>
                </a:solidFill>
                <a:latin typeface="Times New Roman"/>
                <a:cs typeface="Times New Roman"/>
              </a:rPr>
              <a:t>class</a:t>
            </a:r>
            <a:r>
              <a:rPr sz="3400" spc="-8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00" dirty="0">
                <a:solidFill>
                  <a:srgbClr val="00AFEF"/>
                </a:solidFill>
                <a:latin typeface="Times New Roman"/>
                <a:cs typeface="Times New Roman"/>
              </a:rPr>
              <a:t>nam</a:t>
            </a:r>
            <a:r>
              <a:rPr sz="3400" spc="-220" dirty="0">
                <a:solidFill>
                  <a:srgbClr val="00AFEF"/>
                </a:solidFill>
                <a:latin typeface="Times New Roman"/>
                <a:cs typeface="Times New Roman"/>
              </a:rPr>
              <a:t>e</a:t>
            </a:r>
            <a:r>
              <a:rPr sz="3400" spc="140" dirty="0">
                <a:solidFill>
                  <a:srgbClr val="00AFEF"/>
                </a:solidFill>
                <a:latin typeface="Times New Roman"/>
                <a:cs typeface="Times New Roman"/>
              </a:rPr>
              <a:t>,</a:t>
            </a:r>
            <a:endParaRPr sz="3400">
              <a:latin typeface="Times New Roman"/>
              <a:cs typeface="Times New Roman"/>
            </a:endParaRPr>
          </a:p>
          <a:p>
            <a:pPr marL="561340" marR="690245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294"/>
              <a:buFont typeface="Segoe UI Symbol"/>
              <a:buChar char="⚫"/>
              <a:tabLst>
                <a:tab pos="561340" algn="l"/>
              </a:tabLst>
            </a:pPr>
            <a:r>
              <a:rPr sz="3400" spc="-200" dirty="0">
                <a:solidFill>
                  <a:srgbClr val="00AFEF"/>
                </a:solidFill>
                <a:latin typeface="Times New Roman"/>
                <a:cs typeface="Times New Roman"/>
              </a:rPr>
              <a:t>H</a:t>
            </a:r>
            <a:r>
              <a:rPr sz="3400" spc="-229" dirty="0">
                <a:solidFill>
                  <a:srgbClr val="00AFEF"/>
                </a:solidFill>
                <a:latin typeface="Times New Roman"/>
                <a:cs typeface="Times New Roman"/>
              </a:rPr>
              <a:t>o</a:t>
            </a:r>
            <a:r>
              <a:rPr sz="3400" spc="-315" dirty="0">
                <a:solidFill>
                  <a:srgbClr val="00AFEF"/>
                </a:solidFill>
                <a:latin typeface="Times New Roman"/>
                <a:cs typeface="Times New Roman"/>
              </a:rPr>
              <a:t>w</a:t>
            </a:r>
            <a:r>
              <a:rPr sz="3400" spc="-185" dirty="0">
                <a:solidFill>
                  <a:srgbClr val="00AFEF"/>
                </a:solidFill>
                <a:latin typeface="Times New Roman"/>
                <a:cs typeface="Times New Roman"/>
              </a:rPr>
              <a:t>e</a:t>
            </a:r>
            <a:r>
              <a:rPr sz="3400" spc="-360" dirty="0">
                <a:solidFill>
                  <a:srgbClr val="00AFEF"/>
                </a:solidFill>
                <a:latin typeface="Times New Roman"/>
                <a:cs typeface="Times New Roman"/>
              </a:rPr>
              <a:t>v</a:t>
            </a:r>
            <a:r>
              <a:rPr sz="3400" spc="-135" dirty="0">
                <a:solidFill>
                  <a:srgbClr val="00AFEF"/>
                </a:solidFill>
                <a:latin typeface="Times New Roman"/>
                <a:cs typeface="Times New Roman"/>
              </a:rPr>
              <a:t>e</a:t>
            </a:r>
            <a:r>
              <a:rPr sz="3400" spc="-270" dirty="0">
                <a:solidFill>
                  <a:srgbClr val="00AFEF"/>
                </a:solidFill>
                <a:latin typeface="Times New Roman"/>
                <a:cs typeface="Times New Roman"/>
              </a:rPr>
              <a:t>r</a:t>
            </a:r>
            <a:r>
              <a:rPr sz="3400" spc="140" dirty="0">
                <a:solidFill>
                  <a:srgbClr val="00AFEF"/>
                </a:solidFill>
                <a:latin typeface="Times New Roman"/>
                <a:cs typeface="Times New Roman"/>
              </a:rPr>
              <a:t>,</a:t>
            </a:r>
            <a:r>
              <a:rPr sz="3400" spc="-25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70" dirty="0">
                <a:solidFill>
                  <a:srgbClr val="00AFEF"/>
                </a:solidFill>
                <a:latin typeface="Times New Roman"/>
                <a:cs typeface="Times New Roman"/>
              </a:rPr>
              <a:t>a</a:t>
            </a:r>
            <a:r>
              <a:rPr sz="3400" spc="-10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00AFEF"/>
                </a:solidFill>
                <a:latin typeface="Courier New"/>
                <a:cs typeface="Courier New"/>
              </a:rPr>
              <a:t>stati</a:t>
            </a:r>
            <a:r>
              <a:rPr sz="3200" b="1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3200" b="1" spc="-113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3400" spc="-140" dirty="0">
                <a:solidFill>
                  <a:srgbClr val="00AFEF"/>
                </a:solidFill>
                <a:latin typeface="Times New Roman"/>
                <a:cs typeface="Times New Roman"/>
              </a:rPr>
              <a:t>in</a:t>
            </a:r>
            <a:r>
              <a:rPr sz="3400" spc="-175" dirty="0">
                <a:solidFill>
                  <a:srgbClr val="00AFEF"/>
                </a:solidFill>
                <a:latin typeface="Times New Roman"/>
                <a:cs typeface="Times New Roman"/>
              </a:rPr>
              <a:t>n</a:t>
            </a:r>
            <a:r>
              <a:rPr sz="3400" spc="-50" dirty="0">
                <a:solidFill>
                  <a:srgbClr val="00AFEF"/>
                </a:solidFill>
                <a:latin typeface="Times New Roman"/>
                <a:cs typeface="Times New Roman"/>
              </a:rPr>
              <a:t>er</a:t>
            </a:r>
            <a:r>
              <a:rPr sz="3400" spc="-7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25" dirty="0">
                <a:solidFill>
                  <a:srgbClr val="00AFEF"/>
                </a:solidFill>
                <a:latin typeface="Times New Roman"/>
                <a:cs typeface="Times New Roman"/>
              </a:rPr>
              <a:t>class</a:t>
            </a:r>
            <a:r>
              <a:rPr sz="3400" spc="-10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180" dirty="0">
                <a:solidFill>
                  <a:srgbClr val="00AFEF"/>
                </a:solidFill>
                <a:latin typeface="Times New Roman"/>
                <a:cs typeface="Times New Roman"/>
              </a:rPr>
              <a:t>cann</a:t>
            </a:r>
            <a:r>
              <a:rPr sz="3400" spc="-185" dirty="0">
                <a:solidFill>
                  <a:srgbClr val="00AFEF"/>
                </a:solidFill>
                <a:latin typeface="Times New Roman"/>
                <a:cs typeface="Times New Roman"/>
              </a:rPr>
              <a:t>o</a:t>
            </a:r>
            <a:r>
              <a:rPr sz="3400" spc="45" dirty="0">
                <a:solidFill>
                  <a:srgbClr val="00AFEF"/>
                </a:solidFill>
                <a:latin typeface="Times New Roman"/>
                <a:cs typeface="Times New Roman"/>
              </a:rPr>
              <a:t>t</a:t>
            </a:r>
            <a:r>
              <a:rPr sz="3400" spc="-9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25" dirty="0">
                <a:solidFill>
                  <a:srgbClr val="00AFEF"/>
                </a:solidFill>
                <a:latin typeface="Times New Roman"/>
                <a:cs typeface="Times New Roman"/>
              </a:rPr>
              <a:t>acce</a:t>
            </a:r>
            <a:r>
              <a:rPr sz="3400" spc="-190" dirty="0">
                <a:solidFill>
                  <a:srgbClr val="00AFEF"/>
                </a:solidFill>
                <a:latin typeface="Times New Roman"/>
                <a:cs typeface="Times New Roman"/>
              </a:rPr>
              <a:t>s</a:t>
            </a:r>
            <a:r>
              <a:rPr sz="3400" spc="-200" dirty="0">
                <a:solidFill>
                  <a:srgbClr val="00AFEF"/>
                </a:solidFill>
                <a:latin typeface="Times New Roman"/>
                <a:cs typeface="Times New Roman"/>
              </a:rPr>
              <a:t>s  </a:t>
            </a:r>
            <a:r>
              <a:rPr sz="3400" spc="-145" dirty="0">
                <a:solidFill>
                  <a:srgbClr val="00AFEF"/>
                </a:solidFill>
                <a:latin typeface="Times New Roman"/>
                <a:cs typeface="Times New Roman"/>
              </a:rPr>
              <a:t>no</a:t>
            </a:r>
            <a:r>
              <a:rPr sz="3400" spc="-135" dirty="0">
                <a:solidFill>
                  <a:srgbClr val="00AFEF"/>
                </a:solidFill>
                <a:latin typeface="Times New Roman"/>
                <a:cs typeface="Times New Roman"/>
              </a:rPr>
              <a:t>n</a:t>
            </a:r>
            <a:r>
              <a:rPr sz="3400" spc="-145" dirty="0">
                <a:solidFill>
                  <a:srgbClr val="00AFEF"/>
                </a:solidFill>
                <a:latin typeface="Times New Roman"/>
                <a:cs typeface="Times New Roman"/>
              </a:rPr>
              <a:t>st</a:t>
            </a:r>
            <a:r>
              <a:rPr sz="3400" spc="-229" dirty="0">
                <a:solidFill>
                  <a:srgbClr val="00AFEF"/>
                </a:solidFill>
                <a:latin typeface="Times New Roman"/>
                <a:cs typeface="Times New Roman"/>
              </a:rPr>
              <a:t>a</a:t>
            </a:r>
            <a:r>
              <a:rPr sz="3400" spc="-110" dirty="0">
                <a:solidFill>
                  <a:srgbClr val="00AFEF"/>
                </a:solidFill>
                <a:latin typeface="Times New Roman"/>
                <a:cs typeface="Times New Roman"/>
              </a:rPr>
              <a:t>tic</a:t>
            </a:r>
            <a:r>
              <a:rPr sz="3400" spc="-8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170" dirty="0">
                <a:solidFill>
                  <a:srgbClr val="00AFEF"/>
                </a:solidFill>
                <a:latin typeface="Times New Roman"/>
                <a:cs typeface="Times New Roman"/>
              </a:rPr>
              <a:t>me</a:t>
            </a:r>
            <a:r>
              <a:rPr sz="3400" spc="-204" dirty="0">
                <a:solidFill>
                  <a:srgbClr val="00AFEF"/>
                </a:solidFill>
                <a:latin typeface="Times New Roman"/>
                <a:cs typeface="Times New Roman"/>
              </a:rPr>
              <a:t>m</a:t>
            </a:r>
            <a:r>
              <a:rPr sz="3400" spc="-105" dirty="0">
                <a:solidFill>
                  <a:srgbClr val="00AFEF"/>
                </a:solidFill>
                <a:latin typeface="Times New Roman"/>
                <a:cs typeface="Times New Roman"/>
              </a:rPr>
              <a:t>be</a:t>
            </a:r>
            <a:r>
              <a:rPr sz="3400" spc="-10" dirty="0">
                <a:solidFill>
                  <a:srgbClr val="00AFEF"/>
                </a:solidFill>
                <a:latin typeface="Times New Roman"/>
                <a:cs typeface="Times New Roman"/>
              </a:rPr>
              <a:t>r</a:t>
            </a:r>
            <a:r>
              <a:rPr sz="3400" spc="-265" dirty="0">
                <a:solidFill>
                  <a:srgbClr val="00AFEF"/>
                </a:solidFill>
                <a:latin typeface="Times New Roman"/>
                <a:cs typeface="Times New Roman"/>
              </a:rPr>
              <a:t>s</a:t>
            </a:r>
            <a:r>
              <a:rPr sz="3400" spc="-9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45" dirty="0">
                <a:solidFill>
                  <a:srgbClr val="00AFEF"/>
                </a:solidFill>
                <a:latin typeface="Times New Roman"/>
                <a:cs typeface="Times New Roman"/>
              </a:rPr>
              <a:t>o</a:t>
            </a:r>
            <a:r>
              <a:rPr sz="3400" spc="-160" dirty="0">
                <a:solidFill>
                  <a:srgbClr val="00AFEF"/>
                </a:solidFill>
                <a:latin typeface="Times New Roman"/>
                <a:cs typeface="Times New Roman"/>
              </a:rPr>
              <a:t>f</a:t>
            </a:r>
            <a:r>
              <a:rPr sz="3400" spc="-8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100" dirty="0">
                <a:solidFill>
                  <a:srgbClr val="00AFEF"/>
                </a:solidFill>
                <a:latin typeface="Times New Roman"/>
                <a:cs typeface="Times New Roman"/>
              </a:rPr>
              <a:t>the </a:t>
            </a:r>
            <a:r>
              <a:rPr sz="3400" spc="-95" dirty="0">
                <a:solidFill>
                  <a:srgbClr val="00AFEF"/>
                </a:solidFill>
                <a:latin typeface="Times New Roman"/>
                <a:cs typeface="Times New Roman"/>
              </a:rPr>
              <a:t>ou</a:t>
            </a:r>
            <a:r>
              <a:rPr sz="3400" spc="-45" dirty="0">
                <a:solidFill>
                  <a:srgbClr val="00AFEF"/>
                </a:solidFill>
                <a:latin typeface="Times New Roman"/>
                <a:cs typeface="Times New Roman"/>
              </a:rPr>
              <a:t>t</a:t>
            </a:r>
            <a:r>
              <a:rPr sz="3400" spc="-50" dirty="0">
                <a:solidFill>
                  <a:srgbClr val="00AFEF"/>
                </a:solidFill>
                <a:latin typeface="Times New Roman"/>
                <a:cs typeface="Times New Roman"/>
              </a:rPr>
              <a:t>er</a:t>
            </a:r>
            <a:r>
              <a:rPr sz="3400" spc="-8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400" spc="-225" dirty="0">
                <a:solidFill>
                  <a:srgbClr val="00AFEF"/>
                </a:solidFill>
                <a:latin typeface="Times New Roman"/>
                <a:cs typeface="Times New Roman"/>
              </a:rPr>
              <a:t>clas</a:t>
            </a:r>
            <a:r>
              <a:rPr sz="3400" spc="-290" dirty="0">
                <a:solidFill>
                  <a:srgbClr val="00AFEF"/>
                </a:solidFill>
                <a:latin typeface="Times New Roman"/>
                <a:cs typeface="Times New Roman"/>
              </a:rPr>
              <a:t>s</a:t>
            </a:r>
            <a:r>
              <a:rPr sz="3400" spc="140" dirty="0">
                <a:solidFill>
                  <a:srgbClr val="00AFEF"/>
                </a:solidFill>
                <a:latin typeface="Times New Roman"/>
                <a:cs typeface="Times New Roman"/>
              </a:rPr>
              <a:t>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62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061465"/>
            <a:ext cx="8562340" cy="2343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229235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375"/>
              <a:buFont typeface="Segoe UI Symbol"/>
              <a:buChar char="⚫"/>
              <a:tabLst>
                <a:tab pos="285750" algn="l"/>
              </a:tabLst>
            </a:pPr>
            <a:r>
              <a:rPr sz="3200" spc="-120" dirty="0">
                <a:latin typeface="Times New Roman"/>
                <a:cs typeface="Times New Roman"/>
              </a:rPr>
              <a:t>Inner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10" dirty="0">
                <a:latin typeface="Times New Roman"/>
                <a:cs typeface="Times New Roman"/>
              </a:rPr>
              <a:t>class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14" dirty="0">
                <a:latin typeface="Times New Roman"/>
                <a:cs typeface="Times New Roman"/>
              </a:rPr>
              <a:t>listeners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90" dirty="0">
                <a:latin typeface="Times New Roman"/>
                <a:cs typeface="Times New Roman"/>
              </a:rPr>
              <a:t>can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40" dirty="0">
                <a:latin typeface="Times New Roman"/>
                <a:cs typeface="Times New Roman"/>
              </a:rPr>
              <a:t>be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5" dirty="0">
                <a:latin typeface="Times New Roman"/>
                <a:cs typeface="Times New Roman"/>
              </a:rPr>
              <a:t>shortened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90" dirty="0">
                <a:latin typeface="Times New Roman"/>
                <a:cs typeface="Times New Roman"/>
              </a:rPr>
              <a:t>using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190" dirty="0">
                <a:latin typeface="Times New Roman"/>
                <a:cs typeface="Times New Roman"/>
              </a:rPr>
              <a:t>anonymous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inn</a:t>
            </a:r>
            <a:r>
              <a:rPr sz="3200" spc="-155" dirty="0">
                <a:latin typeface="Times New Roman"/>
                <a:cs typeface="Times New Roman"/>
              </a:rPr>
              <a:t>e</a:t>
            </a:r>
            <a:r>
              <a:rPr sz="3200" spc="35" dirty="0">
                <a:latin typeface="Times New Roman"/>
                <a:cs typeface="Times New Roman"/>
              </a:rPr>
              <a:t>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200" dirty="0">
                <a:latin typeface="Times New Roman"/>
                <a:cs typeface="Times New Roman"/>
              </a:rPr>
              <a:t>cla</a:t>
            </a:r>
            <a:r>
              <a:rPr sz="3200" spc="-195" dirty="0">
                <a:latin typeface="Times New Roman"/>
                <a:cs typeface="Times New Roman"/>
              </a:rPr>
              <a:t>s</a:t>
            </a:r>
            <a:r>
              <a:rPr sz="3200" spc="-140" dirty="0">
                <a:latin typeface="Times New Roman"/>
                <a:cs typeface="Times New Roman"/>
              </a:rPr>
              <a:t>ses:</a:t>
            </a:r>
            <a:r>
              <a:rPr sz="3200" spc="-220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inn</a:t>
            </a:r>
            <a:r>
              <a:rPr sz="3200" spc="-155" dirty="0">
                <a:latin typeface="Times New Roman"/>
                <a:cs typeface="Times New Roman"/>
              </a:rPr>
              <a:t>e</a:t>
            </a:r>
            <a:r>
              <a:rPr sz="3200" spc="35" dirty="0">
                <a:latin typeface="Times New Roman"/>
                <a:cs typeface="Times New Roman"/>
              </a:rPr>
              <a:t>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200" dirty="0">
                <a:latin typeface="Times New Roman"/>
                <a:cs typeface="Times New Roman"/>
              </a:rPr>
              <a:t>cla</a:t>
            </a:r>
            <a:r>
              <a:rPr sz="3200" spc="-195" dirty="0">
                <a:latin typeface="Times New Roman"/>
                <a:cs typeface="Times New Roman"/>
              </a:rPr>
              <a:t>s</a:t>
            </a:r>
            <a:r>
              <a:rPr sz="3200" spc="-204" dirty="0">
                <a:latin typeface="Times New Roman"/>
                <a:cs typeface="Times New Roman"/>
              </a:rPr>
              <a:t>ses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40" dirty="0">
                <a:latin typeface="Times New Roman"/>
                <a:cs typeface="Times New Roman"/>
              </a:rPr>
              <a:t>w</a:t>
            </a:r>
            <a:r>
              <a:rPr sz="3200" spc="-105" dirty="0">
                <a:latin typeface="Times New Roman"/>
                <a:cs typeface="Times New Roman"/>
              </a:rPr>
              <a:t>i</a:t>
            </a:r>
            <a:r>
              <a:rPr sz="3200" spc="-75" dirty="0">
                <a:latin typeface="Times New Roman"/>
                <a:cs typeface="Times New Roman"/>
              </a:rPr>
              <a:t>thout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54" dirty="0">
                <a:latin typeface="Times New Roman"/>
                <a:cs typeface="Times New Roman"/>
              </a:rPr>
              <a:t>a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85" dirty="0">
                <a:latin typeface="Times New Roman"/>
                <a:cs typeface="Times New Roman"/>
              </a:rPr>
              <a:t>nam</a:t>
            </a:r>
            <a:r>
              <a:rPr sz="3200" spc="-210" dirty="0">
                <a:latin typeface="Times New Roman"/>
                <a:cs typeface="Times New Roman"/>
              </a:rPr>
              <a:t>e</a:t>
            </a:r>
            <a:r>
              <a:rPr sz="3200" spc="13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561340" marR="5080" lvl="1" indent="-229235">
              <a:lnSpc>
                <a:spcPct val="100000"/>
              </a:lnSpc>
              <a:spcBef>
                <a:spcPts val="50"/>
              </a:spcBef>
              <a:buClr>
                <a:srgbClr val="9B2C1F"/>
              </a:buClr>
              <a:buSzPct val="83928"/>
              <a:buFont typeface="Segoe UI Symbol"/>
              <a:buChar char="⚫"/>
              <a:tabLst>
                <a:tab pos="561975" algn="l"/>
              </a:tabLst>
            </a:pPr>
            <a:r>
              <a:rPr sz="2800" spc="-85" dirty="0">
                <a:latin typeface="Times New Roman"/>
                <a:cs typeface="Times New Roman"/>
              </a:rPr>
              <a:t>It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50" dirty="0">
                <a:latin typeface="Times New Roman"/>
                <a:cs typeface="Times New Roman"/>
              </a:rPr>
              <a:t>combines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declaring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75" dirty="0">
                <a:latin typeface="Times New Roman"/>
                <a:cs typeface="Times New Roman"/>
              </a:rPr>
              <a:t>an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inner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85" dirty="0">
                <a:latin typeface="Times New Roman"/>
                <a:cs typeface="Times New Roman"/>
              </a:rPr>
              <a:t>class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and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creating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175" dirty="0">
                <a:latin typeface="Times New Roman"/>
                <a:cs typeface="Times New Roman"/>
              </a:rPr>
              <a:t>an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instance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of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the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85" dirty="0">
                <a:latin typeface="Times New Roman"/>
                <a:cs typeface="Times New Roman"/>
              </a:rPr>
              <a:t>class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in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one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ste</a:t>
            </a:r>
            <a:r>
              <a:rPr sz="2800" spc="-254" dirty="0">
                <a:latin typeface="Times New Roman"/>
                <a:cs typeface="Times New Roman"/>
              </a:rPr>
              <a:t>p</a:t>
            </a:r>
            <a:r>
              <a:rPr sz="2800" spc="114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85115" indent="-273050">
              <a:lnSpc>
                <a:spcPts val="3790"/>
              </a:lnSpc>
              <a:buClr>
                <a:srgbClr val="D24717"/>
              </a:buClr>
              <a:buSzPct val="84375"/>
              <a:buFont typeface="Segoe UI Symbol"/>
              <a:buChar char="⚫"/>
              <a:tabLst>
                <a:tab pos="285750" algn="l"/>
              </a:tabLst>
            </a:pPr>
            <a:r>
              <a:rPr sz="3200" spc="-275" dirty="0">
                <a:latin typeface="Times New Roman"/>
                <a:cs typeface="Times New Roman"/>
              </a:rPr>
              <a:t>An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190" dirty="0">
                <a:latin typeface="Times New Roman"/>
                <a:cs typeface="Times New Roman"/>
              </a:rPr>
              <a:t>anonymous</a:t>
            </a:r>
            <a:r>
              <a:rPr sz="3200" spc="-105" dirty="0">
                <a:latin typeface="Times New Roman"/>
                <a:cs typeface="Times New Roman"/>
              </a:rPr>
              <a:t> inner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10" dirty="0">
                <a:latin typeface="Times New Roman"/>
                <a:cs typeface="Times New Roman"/>
              </a:rPr>
              <a:t>class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00" dirty="0">
                <a:latin typeface="Times New Roman"/>
                <a:cs typeface="Times New Roman"/>
              </a:rPr>
              <a:t>is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declared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250" dirty="0">
                <a:latin typeface="Times New Roman"/>
                <a:cs typeface="Times New Roman"/>
              </a:rPr>
              <a:t>as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155" dirty="0">
                <a:latin typeface="Times New Roman"/>
                <a:cs typeface="Times New Roman"/>
              </a:rPr>
              <a:t>follows: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492" y="3835653"/>
            <a:ext cx="871156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new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SuperClassName/InterfaceName()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Courier New"/>
                <a:cs typeface="Courier New"/>
              </a:rPr>
              <a:t>//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Implement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or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override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methods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in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superclass/interface</a:t>
            </a:r>
            <a:endParaRPr sz="2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//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Other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methods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if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necessary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74326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Anonymous</a:t>
            </a:r>
            <a:r>
              <a:rPr spc="-65" dirty="0"/>
              <a:t> </a:t>
            </a:r>
            <a:r>
              <a:rPr spc="-25" dirty="0"/>
              <a:t>Inner</a:t>
            </a:r>
            <a:r>
              <a:rPr spc="-60" dirty="0"/>
              <a:t> </a:t>
            </a:r>
            <a:r>
              <a:rPr spc="-5" dirty="0"/>
              <a:t>Classes</a:t>
            </a: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63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2560"/>
            <a:ext cx="74326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Anonymous</a:t>
            </a:r>
            <a:r>
              <a:rPr spc="-65" dirty="0"/>
              <a:t> </a:t>
            </a:r>
            <a:r>
              <a:rPr spc="-25" dirty="0"/>
              <a:t>Inner</a:t>
            </a:r>
            <a:r>
              <a:rPr spc="-6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8792" y="957833"/>
            <a:ext cx="8608695" cy="5086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656590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65" dirty="0">
                <a:latin typeface="Times New Roman"/>
                <a:cs typeface="Times New Roman"/>
              </a:rPr>
              <a:t>A</a:t>
            </a:r>
            <a:r>
              <a:rPr sz="2600" spc="-180" dirty="0">
                <a:latin typeface="Times New Roman"/>
                <a:cs typeface="Times New Roman"/>
              </a:rPr>
              <a:t>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a</a:t>
            </a:r>
            <a:r>
              <a:rPr sz="2600" spc="-175" dirty="0">
                <a:latin typeface="Times New Roman"/>
                <a:cs typeface="Times New Roman"/>
              </a:rPr>
              <a:t>n</a:t>
            </a:r>
            <a:r>
              <a:rPr sz="2600" spc="-110" dirty="0">
                <a:latin typeface="Times New Roman"/>
                <a:cs typeface="Times New Roman"/>
              </a:rPr>
              <a:t>o</a:t>
            </a:r>
            <a:r>
              <a:rPr sz="2600" spc="-170" dirty="0">
                <a:latin typeface="Times New Roman"/>
                <a:cs typeface="Times New Roman"/>
              </a:rPr>
              <a:t>nym</a:t>
            </a:r>
            <a:r>
              <a:rPr sz="2600" spc="-150" dirty="0">
                <a:latin typeface="Times New Roman"/>
                <a:cs typeface="Times New Roman"/>
              </a:rPr>
              <a:t>o</a:t>
            </a:r>
            <a:r>
              <a:rPr sz="2600" spc="-155" dirty="0">
                <a:latin typeface="Times New Roman"/>
                <a:cs typeface="Times New Roman"/>
              </a:rPr>
              <a:t>us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inn</a:t>
            </a:r>
            <a:r>
              <a:rPr sz="2600" spc="-125" dirty="0">
                <a:latin typeface="Times New Roman"/>
                <a:cs typeface="Times New Roman"/>
              </a:rPr>
              <a:t>e</a:t>
            </a:r>
            <a:r>
              <a:rPr sz="2600" spc="30" dirty="0">
                <a:latin typeface="Times New Roman"/>
                <a:cs typeface="Times New Roman"/>
              </a:rPr>
              <a:t>r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70" dirty="0">
                <a:latin typeface="Times New Roman"/>
                <a:cs typeface="Times New Roman"/>
              </a:rPr>
              <a:t>class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m</a:t>
            </a:r>
            <a:r>
              <a:rPr sz="2600" spc="-90" dirty="0">
                <a:latin typeface="Times New Roman"/>
                <a:cs typeface="Times New Roman"/>
              </a:rPr>
              <a:t>ust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90" dirty="0">
                <a:latin typeface="Times New Roman"/>
                <a:cs typeface="Times New Roman"/>
              </a:rPr>
              <a:t>a</a:t>
            </a:r>
            <a:r>
              <a:rPr sz="2600" spc="-160" dirty="0">
                <a:latin typeface="Times New Roman"/>
                <a:cs typeface="Times New Roman"/>
              </a:rPr>
              <a:t>l</a:t>
            </a:r>
            <a:r>
              <a:rPr sz="2600" spc="-170" dirty="0">
                <a:latin typeface="Times New Roman"/>
                <a:cs typeface="Times New Roman"/>
              </a:rPr>
              <a:t>w</a:t>
            </a:r>
            <a:r>
              <a:rPr sz="2600" spc="-305" dirty="0">
                <a:latin typeface="Times New Roman"/>
                <a:cs typeface="Times New Roman"/>
              </a:rPr>
              <a:t>a</a:t>
            </a:r>
            <a:r>
              <a:rPr sz="2600" spc="-210" dirty="0">
                <a:latin typeface="Times New Roman"/>
                <a:cs typeface="Times New Roman"/>
              </a:rPr>
              <a:t>ys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120" dirty="0">
                <a:latin typeface="Times New Roman"/>
                <a:cs typeface="Times New Roman"/>
              </a:rPr>
              <a:t>x</a:t>
            </a:r>
            <a:r>
              <a:rPr sz="2600" spc="-50" dirty="0">
                <a:latin typeface="Times New Roman"/>
                <a:cs typeface="Times New Roman"/>
              </a:rPr>
              <a:t>te</a:t>
            </a:r>
            <a:r>
              <a:rPr sz="2600" spc="-85" dirty="0">
                <a:latin typeface="Times New Roman"/>
                <a:cs typeface="Times New Roman"/>
              </a:rPr>
              <a:t>n</a:t>
            </a:r>
            <a:r>
              <a:rPr sz="2600" spc="-110" dirty="0">
                <a:latin typeface="Times New Roman"/>
                <a:cs typeface="Times New Roman"/>
              </a:rPr>
              <a:t>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su</a:t>
            </a:r>
            <a:r>
              <a:rPr sz="2600" spc="-165" dirty="0">
                <a:latin typeface="Times New Roman"/>
                <a:cs typeface="Times New Roman"/>
              </a:rPr>
              <a:t>p</a:t>
            </a:r>
            <a:r>
              <a:rPr sz="2600" spc="-135" dirty="0">
                <a:latin typeface="Times New Roman"/>
                <a:cs typeface="Times New Roman"/>
              </a:rPr>
              <a:t>erclass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or  </a:t>
            </a:r>
            <a:r>
              <a:rPr sz="2600" spc="-105" dirty="0">
                <a:latin typeface="Times New Roman"/>
                <a:cs typeface="Times New Roman"/>
              </a:rPr>
              <a:t>implement </a:t>
            </a:r>
            <a:r>
              <a:rPr sz="2600" spc="-160" dirty="0">
                <a:latin typeface="Times New Roman"/>
                <a:cs typeface="Times New Roman"/>
              </a:rPr>
              <a:t>an </a:t>
            </a:r>
            <a:r>
              <a:rPr sz="2600" spc="-90" dirty="0">
                <a:latin typeface="Times New Roman"/>
                <a:cs typeface="Times New Roman"/>
              </a:rPr>
              <a:t>interface, </a:t>
            </a:r>
            <a:r>
              <a:rPr sz="2600" spc="-80" dirty="0">
                <a:latin typeface="Times New Roman"/>
                <a:cs typeface="Times New Roman"/>
              </a:rPr>
              <a:t>but </a:t>
            </a:r>
            <a:r>
              <a:rPr sz="2600" spc="-45" dirty="0">
                <a:latin typeface="Times New Roman"/>
                <a:cs typeface="Times New Roman"/>
              </a:rPr>
              <a:t>it </a:t>
            </a:r>
            <a:r>
              <a:rPr sz="2600" spc="-114" dirty="0">
                <a:solidFill>
                  <a:srgbClr val="FF0000"/>
                </a:solidFill>
                <a:latin typeface="Times New Roman"/>
                <a:cs typeface="Times New Roman"/>
              </a:rPr>
              <a:t>cannot </a:t>
            </a:r>
            <a:r>
              <a:rPr sz="2600" spc="-204" dirty="0">
                <a:solidFill>
                  <a:srgbClr val="FF0000"/>
                </a:solidFill>
                <a:latin typeface="Times New Roman"/>
                <a:cs typeface="Times New Roman"/>
              </a:rPr>
              <a:t>have</a:t>
            </a:r>
            <a:r>
              <a:rPr sz="2600" spc="-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60" dirty="0">
                <a:solidFill>
                  <a:srgbClr val="FF0000"/>
                </a:solidFill>
                <a:latin typeface="Times New Roman"/>
                <a:cs typeface="Times New Roman"/>
              </a:rPr>
              <a:t>an </a:t>
            </a:r>
            <a:r>
              <a:rPr sz="2600" spc="-100" dirty="0">
                <a:solidFill>
                  <a:srgbClr val="FF0000"/>
                </a:solidFill>
                <a:latin typeface="Times New Roman"/>
                <a:cs typeface="Times New Roman"/>
              </a:rPr>
              <a:t>explicit extends </a:t>
            </a:r>
            <a:r>
              <a:rPr sz="2600" spc="-40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600" spc="-6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20" dirty="0">
                <a:solidFill>
                  <a:srgbClr val="FF0000"/>
                </a:solidFill>
                <a:latin typeface="Times New Roman"/>
                <a:cs typeface="Times New Roman"/>
              </a:rPr>
              <a:t>impleme</a:t>
            </a:r>
            <a:r>
              <a:rPr sz="2600" spc="-13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80" dirty="0">
                <a:solidFill>
                  <a:srgbClr val="FF0000"/>
                </a:solidFill>
                <a:latin typeface="Times New Roman"/>
                <a:cs typeface="Times New Roman"/>
              </a:rPr>
              <a:t>ts</a:t>
            </a:r>
            <a:r>
              <a:rPr sz="26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6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600" spc="-130" dirty="0">
                <a:solidFill>
                  <a:srgbClr val="FF0000"/>
                </a:solidFill>
                <a:latin typeface="Times New Roman"/>
                <a:cs typeface="Times New Roman"/>
              </a:rPr>
              <a:t>la</a:t>
            </a:r>
            <a:r>
              <a:rPr sz="2600" spc="-18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600" spc="-14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600" spc="-204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5115" marR="508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25" dirty="0">
                <a:latin typeface="Times New Roman"/>
                <a:cs typeface="Times New Roman"/>
              </a:rPr>
              <a:t>An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anonymous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inner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70" dirty="0">
                <a:latin typeface="Times New Roman"/>
                <a:cs typeface="Times New Roman"/>
              </a:rPr>
              <a:t>class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must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05" dirty="0">
                <a:solidFill>
                  <a:srgbClr val="FF0000"/>
                </a:solidFill>
                <a:latin typeface="Times New Roman"/>
                <a:cs typeface="Times New Roman"/>
              </a:rPr>
              <a:t>implement</a:t>
            </a:r>
            <a:r>
              <a:rPr sz="2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40" dirty="0">
                <a:solidFill>
                  <a:srgbClr val="FF0000"/>
                </a:solidFill>
                <a:latin typeface="Times New Roman"/>
                <a:cs typeface="Times New Roman"/>
              </a:rPr>
              <a:t>all</a:t>
            </a:r>
            <a:r>
              <a:rPr sz="26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8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05" dirty="0">
                <a:solidFill>
                  <a:srgbClr val="FF0000"/>
                </a:solidFill>
                <a:latin typeface="Times New Roman"/>
                <a:cs typeface="Times New Roman"/>
              </a:rPr>
              <a:t>abstract</a:t>
            </a:r>
            <a:r>
              <a:rPr sz="2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20" dirty="0">
                <a:solidFill>
                  <a:srgbClr val="FF0000"/>
                </a:solidFill>
                <a:latin typeface="Times New Roman"/>
                <a:cs typeface="Times New Roman"/>
              </a:rPr>
              <a:t>methods</a:t>
            </a:r>
            <a:r>
              <a:rPr sz="26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su</a:t>
            </a:r>
            <a:r>
              <a:rPr sz="2600" spc="-165" dirty="0">
                <a:latin typeface="Times New Roman"/>
                <a:cs typeface="Times New Roman"/>
              </a:rPr>
              <a:t>p</a:t>
            </a:r>
            <a:r>
              <a:rPr sz="2600" spc="-135" dirty="0">
                <a:latin typeface="Times New Roman"/>
                <a:cs typeface="Times New Roman"/>
              </a:rPr>
              <a:t>erclass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or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inter</a:t>
            </a:r>
            <a:r>
              <a:rPr sz="2600" spc="-95" dirty="0">
                <a:latin typeface="Times New Roman"/>
                <a:cs typeface="Times New Roman"/>
              </a:rPr>
              <a:t>f</a:t>
            </a:r>
            <a:r>
              <a:rPr sz="2600" spc="-185" dirty="0">
                <a:latin typeface="Times New Roman"/>
                <a:cs typeface="Times New Roman"/>
              </a:rPr>
              <a:t>a</a:t>
            </a:r>
            <a:r>
              <a:rPr sz="2600" spc="-190" dirty="0">
                <a:latin typeface="Times New Roman"/>
                <a:cs typeface="Times New Roman"/>
              </a:rPr>
              <a:t>c</a:t>
            </a:r>
            <a:r>
              <a:rPr sz="2600" spc="-150" dirty="0">
                <a:latin typeface="Times New Roman"/>
                <a:cs typeface="Times New Roman"/>
              </a:rPr>
              <a:t>e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5115" marR="5588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20" dirty="0">
                <a:latin typeface="Times New Roman"/>
                <a:cs typeface="Times New Roman"/>
              </a:rPr>
              <a:t>An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anonymous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inner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70" dirty="0">
                <a:latin typeface="Times New Roman"/>
                <a:cs typeface="Times New Roman"/>
              </a:rPr>
              <a:t>class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204" dirty="0">
                <a:solidFill>
                  <a:srgbClr val="FF0000"/>
                </a:solidFill>
                <a:latin typeface="Times New Roman"/>
                <a:cs typeface="Times New Roman"/>
              </a:rPr>
              <a:t>always</a:t>
            </a:r>
            <a:r>
              <a:rPr sz="2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55" dirty="0">
                <a:solidFill>
                  <a:srgbClr val="FF0000"/>
                </a:solidFill>
                <a:latin typeface="Times New Roman"/>
                <a:cs typeface="Times New Roman"/>
              </a:rPr>
              <a:t>uses</a:t>
            </a:r>
            <a:r>
              <a:rPr sz="26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75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6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14" dirty="0">
                <a:solidFill>
                  <a:srgbClr val="FF0000"/>
                </a:solidFill>
                <a:latin typeface="Times New Roman"/>
                <a:cs typeface="Times New Roman"/>
              </a:rPr>
              <a:t>no-arg</a:t>
            </a:r>
            <a:r>
              <a:rPr sz="26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75" dirty="0">
                <a:solidFill>
                  <a:srgbClr val="FF0000"/>
                </a:solidFill>
                <a:latin typeface="Times New Roman"/>
                <a:cs typeface="Times New Roman"/>
              </a:rPr>
              <a:t>constructor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14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00" dirty="0">
                <a:solidFill>
                  <a:srgbClr val="FF0000"/>
                </a:solidFill>
                <a:latin typeface="Times New Roman"/>
                <a:cs typeface="Times New Roman"/>
              </a:rPr>
              <a:t>its </a:t>
            </a:r>
            <a:r>
              <a:rPr sz="2600" spc="-6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Times New Roman"/>
                <a:cs typeface="Times New Roman"/>
              </a:rPr>
              <a:t>su</a:t>
            </a:r>
            <a:r>
              <a:rPr sz="2600" spc="-16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600" spc="-135" dirty="0">
                <a:solidFill>
                  <a:srgbClr val="FF0000"/>
                </a:solidFill>
                <a:latin typeface="Times New Roman"/>
                <a:cs typeface="Times New Roman"/>
              </a:rPr>
              <a:t>erclass</a:t>
            </a:r>
            <a:r>
              <a:rPr sz="26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6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7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600" spc="-8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spc="-15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-18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spc="-30" dirty="0">
                <a:solidFill>
                  <a:srgbClr val="FF0000"/>
                </a:solidFill>
                <a:latin typeface="Times New Roman"/>
                <a:cs typeface="Times New Roman"/>
              </a:rPr>
              <a:t>te</a:t>
            </a:r>
            <a:r>
              <a:rPr sz="26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5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spc="-16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6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110" dirty="0">
                <a:solidFill>
                  <a:srgbClr val="FF0000"/>
                </a:solidFill>
                <a:latin typeface="Times New Roman"/>
                <a:cs typeface="Times New Roman"/>
              </a:rPr>
              <a:t>ins</a:t>
            </a:r>
            <a:r>
              <a:rPr sz="2600" spc="-9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spc="-165" dirty="0">
                <a:solidFill>
                  <a:srgbClr val="FF0000"/>
                </a:solidFill>
                <a:latin typeface="Times New Roman"/>
                <a:cs typeface="Times New Roman"/>
              </a:rPr>
              <a:t>anc</a:t>
            </a:r>
            <a:r>
              <a:rPr sz="2600" spc="-15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5115" marR="14859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90" dirty="0">
                <a:latin typeface="Times New Roman"/>
                <a:cs typeface="Times New Roman"/>
              </a:rPr>
              <a:t>If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an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anonymous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inner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class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implements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an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interface,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 constructor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Object(</a:t>
            </a:r>
            <a:r>
              <a:rPr sz="2400" b="1" dirty="0">
                <a:latin typeface="Courier New"/>
                <a:cs typeface="Courier New"/>
              </a:rPr>
              <a:t>)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285115" marR="669925" indent="-273050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225" dirty="0">
                <a:latin typeface="Times New Roman"/>
                <a:cs typeface="Times New Roman"/>
              </a:rPr>
              <a:t>An</a:t>
            </a:r>
            <a:r>
              <a:rPr sz="2600" spc="-22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anonymous </a:t>
            </a:r>
            <a:r>
              <a:rPr sz="2600" spc="-85" dirty="0">
                <a:latin typeface="Times New Roman"/>
                <a:cs typeface="Times New Roman"/>
              </a:rPr>
              <a:t>inner </a:t>
            </a:r>
            <a:r>
              <a:rPr sz="2600" spc="-170" dirty="0">
                <a:latin typeface="Times New Roman"/>
                <a:cs typeface="Times New Roman"/>
              </a:rPr>
              <a:t>class </a:t>
            </a:r>
            <a:r>
              <a:rPr sz="2600" spc="-165" dirty="0">
                <a:latin typeface="Times New Roman"/>
                <a:cs typeface="Times New Roman"/>
              </a:rPr>
              <a:t>is </a:t>
            </a:r>
            <a:r>
              <a:rPr sz="2600" spc="-125" dirty="0">
                <a:latin typeface="Times New Roman"/>
                <a:cs typeface="Times New Roman"/>
              </a:rPr>
              <a:t>compiled </a:t>
            </a:r>
            <a:r>
              <a:rPr sz="2600" spc="-80" dirty="0">
                <a:latin typeface="Times New Roman"/>
                <a:cs typeface="Times New Roman"/>
              </a:rPr>
              <a:t>into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 </a:t>
            </a:r>
            <a:r>
              <a:rPr sz="2600" spc="-135" dirty="0">
                <a:latin typeface="Times New Roman"/>
                <a:cs typeface="Times New Roman"/>
              </a:rPr>
              <a:t>named </a:t>
            </a:r>
            <a:r>
              <a:rPr sz="2600" spc="-1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OuterClassName$n.class</a:t>
            </a:r>
            <a:r>
              <a:rPr sz="2600" spc="-5" dirty="0">
                <a:latin typeface="Times New Roman"/>
                <a:cs typeface="Times New Roman"/>
              </a:rPr>
              <a:t>,</a:t>
            </a:r>
            <a:r>
              <a:rPr sz="2600" spc="-19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where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Courier New"/>
                <a:cs typeface="Courier New"/>
              </a:rPr>
              <a:t>n</a:t>
            </a:r>
            <a:r>
              <a:rPr sz="2400" b="1" spc="-855" dirty="0">
                <a:latin typeface="Courier New"/>
                <a:cs typeface="Courier New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count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inner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classes.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64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00660"/>
            <a:ext cx="7435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Anonymous</a:t>
            </a:r>
            <a:r>
              <a:rPr spc="-50" dirty="0"/>
              <a:t> </a:t>
            </a:r>
            <a:r>
              <a:rPr spc="-25" dirty="0"/>
              <a:t>Inner</a:t>
            </a:r>
            <a:r>
              <a:rPr spc="-50" dirty="0"/>
              <a:t> </a:t>
            </a:r>
            <a:r>
              <a:rPr spc="-5" dirty="0"/>
              <a:t>Classes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" y="1371600"/>
            <a:ext cx="9067800" cy="283464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65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2592" y="184785"/>
            <a:ext cx="8210550" cy="6122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javafx.application.Application;</a:t>
            </a:r>
            <a:endParaRPr sz="1600">
              <a:latin typeface="Courier New"/>
              <a:cs typeface="Courier New"/>
            </a:endParaRPr>
          </a:p>
          <a:p>
            <a:pPr marL="12700" marR="428053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0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javafx.stage.Stage;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20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javafx.scene.Scene;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javafx.scene.layout.HBox;</a:t>
            </a:r>
            <a:endParaRPr sz="1600">
              <a:latin typeface="Courier New"/>
              <a:cs typeface="Courier New"/>
            </a:endParaRPr>
          </a:p>
          <a:p>
            <a:pPr marL="12700" marR="3914775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javafx.scene.control.Button;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javafx.event.ActionEvent;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javafx.event.EventHandler;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import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javafx.geometry.Pos;</a:t>
            </a:r>
            <a:endParaRPr sz="1600">
              <a:latin typeface="Courier New"/>
              <a:cs typeface="Courier New"/>
            </a:endParaRPr>
          </a:p>
          <a:p>
            <a:pPr marL="500380" marR="1473835" indent="-48768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class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AnonymousHandlerDemo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extends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Application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public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start(Stage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primaryStage)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8933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HBox hBox = 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HBox();</a:t>
            </a:r>
            <a:endParaRPr sz="1600">
              <a:latin typeface="Courier New"/>
              <a:cs typeface="Courier New"/>
            </a:endParaRPr>
          </a:p>
          <a:p>
            <a:pPr marL="98933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Button btNew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new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Button("New");</a:t>
            </a:r>
            <a:endParaRPr sz="1600">
              <a:latin typeface="Courier New"/>
              <a:cs typeface="Courier New"/>
            </a:endParaRPr>
          </a:p>
          <a:p>
            <a:pPr marL="989330" marR="508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Button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btOpen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new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Button("Open");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//btSave, </a:t>
            </a:r>
            <a:r>
              <a:rPr sz="1600" b="1" spc="-5" dirty="0">
                <a:latin typeface="Courier New"/>
                <a:cs typeface="Courier New"/>
              </a:rPr>
              <a:t>btPrint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btns. </a:t>
            </a:r>
            <a:r>
              <a:rPr sz="1600" b="1" spc="-944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hBox.getChildren().addAll(btNew,</a:t>
            </a:r>
            <a:r>
              <a:rPr sz="1600" b="1" dirty="0">
                <a:latin typeface="Courier New"/>
                <a:cs typeface="Courier New"/>
              </a:rPr>
              <a:t> btOpen);</a:t>
            </a:r>
            <a:endParaRPr sz="1600">
              <a:latin typeface="Courier New"/>
              <a:cs typeface="Courier New"/>
            </a:endParaRPr>
          </a:p>
          <a:p>
            <a:pPr marL="989330" marR="982344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// Create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and register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handler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btNew.setOnAction(new</a:t>
            </a:r>
            <a:r>
              <a:rPr sz="1600" b="1" spc="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EventHandler&lt;ActionEvent&gt;()</a:t>
            </a:r>
            <a:r>
              <a:rPr sz="1600" b="1" spc="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47828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@Override</a:t>
            </a:r>
            <a:r>
              <a:rPr sz="16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Override</a:t>
            </a:r>
            <a:r>
              <a:rPr sz="16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16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handle</a:t>
            </a:r>
            <a:r>
              <a:rPr sz="16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method</a:t>
            </a:r>
            <a:endParaRPr sz="1600">
              <a:latin typeface="Courier New"/>
              <a:cs typeface="Courier New"/>
            </a:endParaRPr>
          </a:p>
          <a:p>
            <a:pPr marL="1966595" marR="2082800" indent="-48831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public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void</a:t>
            </a:r>
            <a:r>
              <a:rPr sz="16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handle(ActionEvent</a:t>
            </a:r>
            <a:r>
              <a:rPr sz="16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e) { 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System.out.println("Process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New");</a:t>
            </a:r>
            <a:endParaRPr sz="1600">
              <a:latin typeface="Courier New"/>
              <a:cs typeface="Courier New"/>
            </a:endParaRPr>
          </a:p>
          <a:p>
            <a:pPr marL="147828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8933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});</a:t>
            </a:r>
            <a:endParaRPr sz="1600">
              <a:latin typeface="Courier New"/>
              <a:cs typeface="Courier New"/>
            </a:endParaRPr>
          </a:p>
          <a:p>
            <a:pPr marL="989330">
              <a:lnSpc>
                <a:spcPct val="100000"/>
              </a:lnSpc>
            </a:pP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btOpen.setOnAction(new</a:t>
            </a:r>
            <a:r>
              <a:rPr sz="1600" b="1" spc="3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EventHandler&lt;ActionEvent&gt;()</a:t>
            </a:r>
            <a:r>
              <a:rPr sz="1600" b="1" spc="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478280" marR="1964055">
              <a:lnSpc>
                <a:spcPct val="100000"/>
              </a:lnSpc>
            </a:pP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@Override // Override </a:t>
            </a:r>
            <a:r>
              <a:rPr sz="1600" b="1" dirty="0">
                <a:solidFill>
                  <a:srgbClr val="006FC0"/>
                </a:solidFill>
                <a:latin typeface="Courier New"/>
                <a:cs typeface="Courier New"/>
              </a:rPr>
              <a:t>the </a:t>
            </a: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handle method </a:t>
            </a:r>
            <a:r>
              <a:rPr sz="1600" b="1" spc="-95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public</a:t>
            </a:r>
            <a:r>
              <a:rPr sz="1600" b="1" spc="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void</a:t>
            </a:r>
            <a:r>
              <a:rPr sz="1600" b="1" spc="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handle(ActionEvent</a:t>
            </a:r>
            <a:r>
              <a:rPr sz="1600" b="1" spc="1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e) {</a:t>
            </a:r>
            <a:endParaRPr sz="1600">
              <a:latin typeface="Courier New"/>
              <a:cs typeface="Courier New"/>
            </a:endParaRPr>
          </a:p>
          <a:p>
            <a:pPr marL="1966595">
              <a:lnSpc>
                <a:spcPct val="100000"/>
              </a:lnSpc>
            </a:pP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System.out.println("Process</a:t>
            </a:r>
            <a:r>
              <a:rPr sz="1600" b="1" spc="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Open");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8629" y="6282334"/>
            <a:ext cx="147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476" y="6525869"/>
            <a:ext cx="391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FC0"/>
                </a:solidFill>
                <a:latin typeface="Courier New"/>
                <a:cs typeface="Courier New"/>
              </a:rPr>
              <a:t>});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2367" y="509016"/>
            <a:ext cx="2839212" cy="101955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66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592" y="177164"/>
            <a:ext cx="825627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265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Scene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scene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5" dirty="0">
                <a:latin typeface="Courier New"/>
                <a:cs typeface="Courier New"/>
              </a:rPr>
              <a:t> new Scene(hBox, 300, 50); 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primaryStage.setTitle("AnonymousHandlerDemo"); </a:t>
            </a:r>
            <a:r>
              <a:rPr sz="2000" b="1" spc="-119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primaryStage.setScene(scene); 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primaryStage.show();</a:t>
            </a:r>
            <a:endParaRPr sz="2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1231265" marR="1528445" indent="-6096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Courier New"/>
                <a:cs typeface="Courier New"/>
              </a:rPr>
              <a:t>public static void main(String[]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args) </a:t>
            </a:r>
            <a:r>
              <a:rPr sz="2000" b="1" dirty="0">
                <a:latin typeface="Courier New"/>
                <a:cs typeface="Courier New"/>
              </a:rPr>
              <a:t>{ </a:t>
            </a:r>
            <a:r>
              <a:rPr sz="2000" b="1" spc="-118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launch(args);</a:t>
            </a:r>
            <a:endParaRPr sz="2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2000" b="1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67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0"/>
            <a:ext cx="827150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-90" dirty="0"/>
              <a:t>Simplifying</a:t>
            </a:r>
            <a:r>
              <a:rPr sz="4800" spc="-45" dirty="0"/>
              <a:t> </a:t>
            </a:r>
            <a:r>
              <a:rPr sz="4800" spc="-20" dirty="0"/>
              <a:t>Event</a:t>
            </a:r>
            <a:r>
              <a:rPr sz="4800" spc="-10" dirty="0"/>
              <a:t> </a:t>
            </a:r>
            <a:r>
              <a:rPr sz="4800" spc="-40" dirty="0"/>
              <a:t>Handing</a:t>
            </a:r>
            <a:r>
              <a:rPr sz="4800" spc="-20" dirty="0"/>
              <a:t> Using </a:t>
            </a:r>
            <a:r>
              <a:rPr sz="4800" spc="-1185" dirty="0"/>
              <a:t> </a:t>
            </a:r>
            <a:r>
              <a:rPr sz="4800" spc="-75" dirty="0">
                <a:solidFill>
                  <a:srgbClr val="FF0000"/>
                </a:solidFill>
              </a:rPr>
              <a:t>Lambda</a:t>
            </a:r>
            <a:r>
              <a:rPr sz="4800" spc="-5" dirty="0">
                <a:solidFill>
                  <a:srgbClr val="FF0000"/>
                </a:solidFill>
              </a:rPr>
              <a:t> </a:t>
            </a:r>
            <a:r>
              <a:rPr sz="4800" spc="-10" dirty="0">
                <a:solidFill>
                  <a:srgbClr val="FF0000"/>
                </a:solidFill>
              </a:rPr>
              <a:t>Expressions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07340" y="1591585"/>
            <a:ext cx="8033384" cy="18675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73050" marR="2312670" indent="-273050" algn="r">
              <a:lnSpc>
                <a:spcPct val="100000"/>
              </a:lnSpc>
              <a:spcBef>
                <a:spcPts val="63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73050" algn="l"/>
              </a:tabLst>
            </a:pPr>
            <a:r>
              <a:rPr sz="2800" i="1" spc="-350" dirty="0">
                <a:latin typeface="Times New Roman"/>
                <a:cs typeface="Times New Roman"/>
              </a:rPr>
              <a:t>Lambda</a:t>
            </a:r>
            <a:r>
              <a:rPr sz="2800" i="1" spc="-55" dirty="0">
                <a:latin typeface="Times New Roman"/>
                <a:cs typeface="Times New Roman"/>
              </a:rPr>
              <a:t> </a:t>
            </a:r>
            <a:r>
              <a:rPr sz="2800" i="1" spc="-325" dirty="0">
                <a:latin typeface="Times New Roman"/>
                <a:cs typeface="Times New Roman"/>
              </a:rPr>
              <a:t>exp</a:t>
            </a:r>
            <a:r>
              <a:rPr sz="2800" i="1" spc="-310" dirty="0">
                <a:latin typeface="Times New Roman"/>
                <a:cs typeface="Times New Roman"/>
              </a:rPr>
              <a:t>r</a:t>
            </a:r>
            <a:r>
              <a:rPr sz="2800" i="1" spc="-315" dirty="0">
                <a:latin typeface="Times New Roman"/>
                <a:cs typeface="Times New Roman"/>
              </a:rPr>
              <a:t>ession</a:t>
            </a:r>
            <a:r>
              <a:rPr sz="2800" i="1" spc="-65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is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n</a:t>
            </a:r>
            <a:r>
              <a:rPr sz="2800" spc="-145" dirty="0">
                <a:latin typeface="Times New Roman"/>
                <a:cs typeface="Times New Roman"/>
              </a:rPr>
              <a:t>e</a:t>
            </a:r>
            <a:r>
              <a:rPr sz="2800" spc="-160" dirty="0">
                <a:latin typeface="Times New Roman"/>
                <a:cs typeface="Times New Roman"/>
              </a:rPr>
              <a:t>w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04" dirty="0">
                <a:latin typeface="Times New Roman"/>
                <a:cs typeface="Times New Roman"/>
              </a:rPr>
              <a:t>f</a:t>
            </a:r>
            <a:r>
              <a:rPr sz="2800" spc="-165" dirty="0">
                <a:latin typeface="Times New Roman"/>
                <a:cs typeface="Times New Roman"/>
              </a:rPr>
              <a:t>e</a:t>
            </a:r>
            <a:r>
              <a:rPr sz="2800" spc="-180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tu</a:t>
            </a:r>
            <a:r>
              <a:rPr sz="2800" spc="-40" dirty="0">
                <a:latin typeface="Times New Roman"/>
                <a:cs typeface="Times New Roman"/>
              </a:rPr>
              <a:t>r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in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60" dirty="0">
                <a:latin typeface="Times New Roman"/>
                <a:cs typeface="Times New Roman"/>
              </a:rPr>
              <a:t>J</a:t>
            </a:r>
            <a:r>
              <a:rPr sz="2800" spc="-310" dirty="0">
                <a:latin typeface="Times New Roman"/>
                <a:cs typeface="Times New Roman"/>
              </a:rPr>
              <a:t>a</a:t>
            </a:r>
            <a:r>
              <a:rPr sz="2800" spc="-285" dirty="0">
                <a:latin typeface="Times New Roman"/>
                <a:cs typeface="Times New Roman"/>
              </a:rPr>
              <a:t>v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8.</a:t>
            </a:r>
            <a:endParaRPr sz="2800">
              <a:latin typeface="Times New Roman"/>
              <a:cs typeface="Times New Roman"/>
            </a:endParaRPr>
          </a:p>
          <a:p>
            <a:pPr marL="228600" marR="2392680" lvl="1" indent="-228600" algn="r">
              <a:lnSpc>
                <a:spcPct val="100000"/>
              </a:lnSpc>
              <a:spcBef>
                <a:spcPts val="459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228600" algn="l"/>
              </a:tabLst>
            </a:pPr>
            <a:r>
              <a:rPr sz="2400" spc="-70" dirty="0">
                <a:latin typeface="Times New Roman"/>
                <a:cs typeface="Times New Roman"/>
              </a:rPr>
              <a:t>P</a:t>
            </a:r>
            <a:r>
              <a:rPr sz="2400" spc="-65" dirty="0">
                <a:latin typeface="Times New Roman"/>
                <a:cs typeface="Times New Roman"/>
              </a:rPr>
              <a:t>r</a:t>
            </a:r>
            <a:r>
              <a:rPr sz="2400" spc="-95" dirty="0">
                <a:latin typeface="Times New Roman"/>
                <a:cs typeface="Times New Roman"/>
              </a:rPr>
              <a:t>e</a:t>
            </a:r>
            <a:r>
              <a:rPr sz="2400" spc="-100" dirty="0">
                <a:latin typeface="Times New Roman"/>
                <a:cs typeface="Times New Roman"/>
              </a:rPr>
              <a:t>d</a:t>
            </a:r>
            <a:r>
              <a:rPr sz="2400" spc="-110" dirty="0">
                <a:latin typeface="Times New Roman"/>
                <a:cs typeface="Times New Roman"/>
              </a:rPr>
              <a:t>efi</a:t>
            </a:r>
            <a:r>
              <a:rPr sz="2400" spc="-155" dirty="0">
                <a:latin typeface="Times New Roman"/>
                <a:cs typeface="Times New Roman"/>
              </a:rPr>
              <a:t>n</a:t>
            </a:r>
            <a:r>
              <a:rPr sz="2400" spc="-100" dirty="0">
                <a:latin typeface="Times New Roman"/>
                <a:cs typeface="Times New Roman"/>
              </a:rPr>
              <a:t>ed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fu</a:t>
            </a:r>
            <a:r>
              <a:rPr sz="2400" spc="-135" dirty="0">
                <a:latin typeface="Times New Roman"/>
                <a:cs typeface="Times New Roman"/>
              </a:rPr>
              <a:t>n</a:t>
            </a:r>
            <a:r>
              <a:rPr sz="2400" spc="-80" dirty="0">
                <a:latin typeface="Times New Roman"/>
                <a:cs typeface="Times New Roman"/>
              </a:rPr>
              <a:t>ctio</a:t>
            </a:r>
            <a:r>
              <a:rPr sz="2400" spc="-100" dirty="0">
                <a:latin typeface="Times New Roman"/>
                <a:cs typeface="Times New Roman"/>
              </a:rPr>
              <a:t>n</a:t>
            </a:r>
            <a:r>
              <a:rPr sz="2400" spc="-185" dirty="0">
                <a:latin typeface="Times New Roman"/>
                <a:cs typeface="Times New Roman"/>
              </a:rPr>
              <a:t>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for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type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o</a:t>
            </a:r>
            <a:r>
              <a:rPr sz="2400" spc="-180" dirty="0">
                <a:latin typeface="Times New Roman"/>
                <a:cs typeface="Times New Roman"/>
              </a:rPr>
              <a:t>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i</a:t>
            </a:r>
            <a:r>
              <a:rPr sz="2400" spc="-140" dirty="0">
                <a:latin typeface="Times New Roman"/>
                <a:cs typeface="Times New Roman"/>
              </a:rPr>
              <a:t>n</a:t>
            </a:r>
            <a:r>
              <a:rPr sz="2400" spc="-105" dirty="0">
                <a:latin typeface="Times New Roman"/>
                <a:cs typeface="Times New Roman"/>
              </a:rPr>
              <a:t>p</a:t>
            </a:r>
            <a:r>
              <a:rPr sz="2400" spc="-95" dirty="0">
                <a:latin typeface="Times New Roman"/>
                <a:cs typeface="Times New Roman"/>
              </a:rPr>
              <a:t>u</a:t>
            </a:r>
            <a:r>
              <a:rPr sz="2400" spc="65" dirty="0">
                <a:latin typeface="Times New Roman"/>
                <a:cs typeface="Times New Roman"/>
              </a:rPr>
              <a:t>t.</a:t>
            </a:r>
            <a:endParaRPr sz="2400">
              <a:latin typeface="Times New Roman"/>
              <a:cs typeface="Times New Roman"/>
            </a:endParaRPr>
          </a:p>
          <a:p>
            <a:pPr marL="285115" marR="5080" indent="-273050">
              <a:lnSpc>
                <a:spcPct val="100000"/>
              </a:lnSpc>
              <a:spcBef>
                <a:spcPts val="550"/>
              </a:spcBef>
              <a:buClr>
                <a:srgbClr val="D24717"/>
              </a:buClr>
              <a:buSzPct val="83928"/>
              <a:buFont typeface="Segoe UI Symbol"/>
              <a:buChar char="⚫"/>
              <a:tabLst>
                <a:tab pos="285750" algn="l"/>
              </a:tabLst>
            </a:pPr>
            <a:r>
              <a:rPr sz="2800" spc="-200" dirty="0">
                <a:latin typeface="Times New Roman"/>
                <a:cs typeface="Times New Roman"/>
              </a:rPr>
              <a:t>Lambda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expressions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can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be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viewed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20" dirty="0">
                <a:latin typeface="Times New Roman"/>
                <a:cs typeface="Times New Roman"/>
              </a:rPr>
              <a:t>as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75" dirty="0">
                <a:latin typeface="Times New Roman"/>
                <a:cs typeface="Times New Roman"/>
              </a:rPr>
              <a:t>an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anonymous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method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215" dirty="0">
                <a:latin typeface="Times New Roman"/>
                <a:cs typeface="Times New Roman"/>
              </a:rPr>
              <a:t>w</a:t>
            </a:r>
            <a:r>
              <a:rPr sz="2800" spc="-95" dirty="0">
                <a:latin typeface="Times New Roman"/>
                <a:cs typeface="Times New Roman"/>
              </a:rPr>
              <a:t>i</a:t>
            </a:r>
            <a:r>
              <a:rPr sz="2800" spc="-70" dirty="0">
                <a:latin typeface="Times New Roman"/>
                <a:cs typeface="Times New Roman"/>
              </a:rPr>
              <a:t>th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25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co</a:t>
            </a:r>
            <a:r>
              <a:rPr sz="2800" spc="-140" dirty="0">
                <a:latin typeface="Times New Roman"/>
                <a:cs typeface="Times New Roman"/>
              </a:rPr>
              <a:t>n</a:t>
            </a:r>
            <a:r>
              <a:rPr sz="2800" spc="-160" dirty="0">
                <a:latin typeface="Times New Roman"/>
                <a:cs typeface="Times New Roman"/>
              </a:rPr>
              <a:t>cise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syntax.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543" y="3941445"/>
            <a:ext cx="4730115" cy="1849120"/>
          </a:xfrm>
          <a:prstGeom prst="rect">
            <a:avLst/>
          </a:prstGeom>
          <a:ln w="1703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1700"/>
              </a:lnSpc>
            </a:pPr>
            <a:r>
              <a:rPr sz="1500" spc="-20" dirty="0">
                <a:latin typeface="Courier New"/>
                <a:cs typeface="Courier New"/>
              </a:rPr>
              <a:t>btEnlarge.setOnAction(</a:t>
            </a:r>
            <a:endParaRPr sz="1500">
              <a:latin typeface="Courier New"/>
              <a:cs typeface="Courier New"/>
            </a:endParaRPr>
          </a:p>
          <a:p>
            <a:pPr marL="494665" marR="739140" indent="-225425">
              <a:lnSpc>
                <a:spcPts val="1730"/>
              </a:lnSpc>
              <a:spcBef>
                <a:spcPts val="25"/>
              </a:spcBef>
            </a:pPr>
            <a:r>
              <a:rPr sz="1500" b="1" spc="-15" dirty="0">
                <a:solidFill>
                  <a:srgbClr val="000080"/>
                </a:solidFill>
                <a:latin typeface="Courier New"/>
                <a:cs typeface="Courier New"/>
              </a:rPr>
              <a:t>new </a:t>
            </a:r>
            <a:r>
              <a:rPr sz="1500" spc="-20" dirty="0">
                <a:latin typeface="Courier New"/>
                <a:cs typeface="Courier New"/>
              </a:rPr>
              <a:t>EventHandler&lt;ActionEvent&gt;() </a:t>
            </a:r>
            <a:r>
              <a:rPr sz="1500" spc="-5" dirty="0">
                <a:latin typeface="Courier New"/>
                <a:cs typeface="Courier New"/>
              </a:rPr>
              <a:t>{ </a:t>
            </a:r>
            <a:r>
              <a:rPr sz="1500" spc="-890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@Override</a:t>
            </a:r>
            <a:endParaRPr sz="1500">
              <a:latin typeface="Courier New"/>
              <a:cs typeface="Courier New"/>
            </a:endParaRPr>
          </a:p>
          <a:p>
            <a:pPr marL="494665">
              <a:lnSpc>
                <a:spcPts val="1545"/>
              </a:lnSpc>
            </a:pPr>
            <a:r>
              <a:rPr sz="1500" b="1" spc="-20" dirty="0">
                <a:solidFill>
                  <a:srgbClr val="000080"/>
                </a:solidFill>
                <a:latin typeface="Courier New"/>
                <a:cs typeface="Courier New"/>
              </a:rPr>
              <a:t>public</a:t>
            </a:r>
            <a:r>
              <a:rPr sz="1500" b="1" spc="-4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00" b="1" spc="-15" dirty="0">
                <a:solidFill>
                  <a:srgbClr val="000080"/>
                </a:solidFill>
                <a:latin typeface="Courier New"/>
                <a:cs typeface="Courier New"/>
              </a:rPr>
              <a:t>void</a:t>
            </a:r>
            <a:r>
              <a:rPr sz="1500" b="1" spc="-3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handle(ActionEvent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spc="-15" dirty="0">
                <a:latin typeface="Courier New"/>
                <a:cs typeface="Courier New"/>
              </a:rPr>
              <a:t>e)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719455">
              <a:lnSpc>
                <a:spcPts val="1700"/>
              </a:lnSpc>
            </a:pPr>
            <a:r>
              <a:rPr sz="1500" spc="-15" dirty="0">
                <a:solidFill>
                  <a:srgbClr val="C0C0C0"/>
                </a:solidFill>
                <a:latin typeface="Courier New"/>
                <a:cs typeface="Courier New"/>
              </a:rPr>
              <a:t>//</a:t>
            </a:r>
            <a:r>
              <a:rPr sz="1500" spc="-4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15" dirty="0">
                <a:solidFill>
                  <a:srgbClr val="C0C0C0"/>
                </a:solidFill>
                <a:latin typeface="Courier New"/>
                <a:cs typeface="Courier New"/>
              </a:rPr>
              <a:t>Code</a:t>
            </a:r>
            <a:r>
              <a:rPr sz="1500" spc="-35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15" dirty="0">
                <a:solidFill>
                  <a:srgbClr val="C0C0C0"/>
                </a:solidFill>
                <a:latin typeface="Courier New"/>
                <a:cs typeface="Courier New"/>
              </a:rPr>
              <a:t>for</a:t>
            </a:r>
            <a:r>
              <a:rPr sz="1500" spc="-35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20" dirty="0">
                <a:solidFill>
                  <a:srgbClr val="C0C0C0"/>
                </a:solidFill>
                <a:latin typeface="Courier New"/>
                <a:cs typeface="Courier New"/>
              </a:rPr>
              <a:t>processing</a:t>
            </a:r>
            <a:r>
              <a:rPr sz="1500" spc="-35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20" dirty="0">
                <a:solidFill>
                  <a:srgbClr val="C0C0C0"/>
                </a:solidFill>
                <a:latin typeface="Courier New"/>
                <a:cs typeface="Courier New"/>
              </a:rPr>
              <a:t>event</a:t>
            </a:r>
            <a:r>
              <a:rPr sz="1500" spc="-4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C0C0C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494665">
              <a:lnSpc>
                <a:spcPts val="1680"/>
              </a:lnSpc>
            </a:pPr>
            <a:r>
              <a:rPr sz="1500" spc="-5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marR="4338320" algn="r">
              <a:lnSpc>
                <a:spcPts val="1675"/>
              </a:lnSpc>
            </a:pPr>
            <a:r>
              <a:rPr sz="1500" spc="-5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marR="4339590" algn="r">
              <a:lnSpc>
                <a:spcPts val="1730"/>
              </a:lnSpc>
            </a:pPr>
            <a:r>
              <a:rPr sz="1500" spc="-20" dirty="0">
                <a:latin typeface="Courier New"/>
                <a:cs typeface="Courier New"/>
              </a:rPr>
              <a:t>});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894" y="5853497"/>
            <a:ext cx="310324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10" dirty="0">
                <a:latin typeface="Times New Roman"/>
                <a:cs typeface="Times New Roman"/>
              </a:rPr>
              <a:t>(a)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Anonymous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inner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class</a:t>
            </a:r>
            <a:r>
              <a:rPr sz="1500" spc="-15" dirty="0">
                <a:latin typeface="Times New Roman"/>
                <a:cs typeface="Times New Roman"/>
              </a:rPr>
              <a:t> event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handler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580" y="3941445"/>
            <a:ext cx="3759835" cy="1849120"/>
          </a:xfrm>
          <a:prstGeom prst="rect">
            <a:avLst/>
          </a:prstGeom>
          <a:ln w="1703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ts val="1725"/>
              </a:lnSpc>
            </a:pPr>
            <a:r>
              <a:rPr sz="1500" spc="-20" dirty="0">
                <a:latin typeface="Courier New"/>
                <a:cs typeface="Courier New"/>
              </a:rPr>
              <a:t>btEnlarge.setOnAction(e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spc="-15" dirty="0">
                <a:latin typeface="Courier New"/>
                <a:cs typeface="Courier New"/>
              </a:rPr>
              <a:t>-&gt;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266700">
              <a:lnSpc>
                <a:spcPts val="1680"/>
              </a:lnSpc>
            </a:pPr>
            <a:r>
              <a:rPr sz="1500" spc="-15" dirty="0">
                <a:solidFill>
                  <a:srgbClr val="C0C0C0"/>
                </a:solidFill>
                <a:latin typeface="Courier New"/>
                <a:cs typeface="Courier New"/>
              </a:rPr>
              <a:t>//</a:t>
            </a:r>
            <a:r>
              <a:rPr sz="1500" spc="-4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15" dirty="0">
                <a:solidFill>
                  <a:srgbClr val="C0C0C0"/>
                </a:solidFill>
                <a:latin typeface="Courier New"/>
                <a:cs typeface="Courier New"/>
              </a:rPr>
              <a:t>Code</a:t>
            </a:r>
            <a:r>
              <a:rPr sz="1500" spc="-35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15" dirty="0">
                <a:solidFill>
                  <a:srgbClr val="C0C0C0"/>
                </a:solidFill>
                <a:latin typeface="Courier New"/>
                <a:cs typeface="Courier New"/>
              </a:rPr>
              <a:t>for</a:t>
            </a:r>
            <a:r>
              <a:rPr sz="1500" spc="-35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20" dirty="0">
                <a:solidFill>
                  <a:srgbClr val="C0C0C0"/>
                </a:solidFill>
                <a:latin typeface="Courier New"/>
                <a:cs typeface="Courier New"/>
              </a:rPr>
              <a:t>processing</a:t>
            </a:r>
            <a:r>
              <a:rPr sz="1500" spc="-35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20" dirty="0">
                <a:solidFill>
                  <a:srgbClr val="C0C0C0"/>
                </a:solidFill>
                <a:latin typeface="Courier New"/>
                <a:cs typeface="Courier New"/>
              </a:rPr>
              <a:t>event</a:t>
            </a:r>
            <a:r>
              <a:rPr sz="1500" spc="-35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C0C0C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41910">
              <a:lnSpc>
                <a:spcPts val="1745"/>
              </a:lnSpc>
            </a:pPr>
            <a:r>
              <a:rPr sz="1500" spc="-20" dirty="0">
                <a:latin typeface="Courier New"/>
                <a:cs typeface="Courier New"/>
              </a:rPr>
              <a:t>});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2245" y="5853497"/>
            <a:ext cx="281495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10" dirty="0">
                <a:latin typeface="Times New Roman"/>
                <a:cs typeface="Times New Roman"/>
              </a:rPr>
              <a:t>(b)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Lambda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expression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event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handler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68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92" y="176911"/>
            <a:ext cx="7792084" cy="536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2681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436562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8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javafx.scene.layout.HBox;</a:t>
            </a:r>
            <a:endParaRPr sz="1400">
              <a:latin typeface="Courier New"/>
              <a:cs typeface="Courier New"/>
            </a:endParaRPr>
          </a:p>
          <a:p>
            <a:pPr marL="12700" marR="404558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javafx.scene.control.Button;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javafx.event.ActionEvent;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javafx.event.EventHandler;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javafx.geometry.Pos;</a:t>
            </a:r>
            <a:endParaRPr sz="1400">
              <a:latin typeface="Courier New"/>
              <a:cs typeface="Courier New"/>
            </a:endParaRPr>
          </a:p>
          <a:p>
            <a:pPr marL="439420" marR="2237740" indent="-4267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LambdaHandlerDemo extends 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 marR="319659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1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Hold</a:t>
            </a:r>
            <a:r>
              <a:rPr sz="1400" b="1" spc="16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two</a:t>
            </a:r>
            <a:r>
              <a:rPr sz="1400" b="1" spc="16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buttons</a:t>
            </a:r>
            <a:r>
              <a:rPr sz="1400" b="1" spc="1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in</a:t>
            </a:r>
            <a:r>
              <a:rPr sz="1400" b="1" spc="16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an</a:t>
            </a:r>
            <a:r>
              <a:rPr sz="1400" b="1" spc="16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 hBox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HBox(); </a:t>
            </a:r>
            <a:r>
              <a:rPr sz="1400" b="1" spc="-5" dirty="0">
                <a:latin typeface="Courier New"/>
                <a:cs typeface="Courier New"/>
              </a:rPr>
              <a:t> hBox.setSpacing(10);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hBox.setAlignment(Pos.CENTER); </a:t>
            </a:r>
            <a:r>
              <a:rPr sz="1400" b="1" spc="-5" dirty="0">
                <a:latin typeface="Courier New"/>
                <a:cs typeface="Courier New"/>
              </a:rPr>
              <a:t> Button btNew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10" dirty="0">
                <a:latin typeface="Courier New"/>
                <a:cs typeface="Courier New"/>
              </a:rPr>
              <a:t>new Button("New"); </a:t>
            </a:r>
            <a:r>
              <a:rPr sz="1400" b="1" spc="-5" dirty="0">
                <a:latin typeface="Courier New"/>
                <a:cs typeface="Courier New"/>
              </a:rPr>
              <a:t> Button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btOpen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Button("Open");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btSave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Button("Save");</a:t>
            </a:r>
            <a:endParaRPr sz="140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Button btPrint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Button("Print");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hBox.getChildren().addAll(btNew, btOpen, btSave, btPrint);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btNew.setOnAction(e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{System.out.println("Process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New");});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btOpen.setOnAction(e -&gt;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{System.out.println("Process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Open");});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btSave.setOnAction(e -&gt;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{System.out.println("Process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Save");});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btPrint.setOnAction(e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{System.out.println("Process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Print");});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</a:t>
            </a:r>
            <a:r>
              <a:rPr sz="1400" b="1" dirty="0">
                <a:latin typeface="Courier New"/>
                <a:cs typeface="Courier New"/>
              </a:rPr>
              <a:t> 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Scene(hBox,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300,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50);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8308" y="5512105"/>
            <a:ext cx="311150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ourier New"/>
                <a:cs typeface="Courier New"/>
              </a:rPr>
              <a:t>primaryStage.setScene(scene);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112" y="5939129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3112" y="6152489"/>
            <a:ext cx="42805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static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main(String[]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args)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8308" y="6365849"/>
            <a:ext cx="1835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8455" algn="l"/>
              </a:tabLst>
            </a:pPr>
            <a:r>
              <a:rPr sz="1400" b="1" spc="-5" dirty="0">
                <a:latin typeface="Courier New"/>
                <a:cs typeface="Courier New"/>
              </a:rPr>
              <a:t>la</a:t>
            </a:r>
            <a:r>
              <a:rPr sz="1400" b="1" spc="-15" dirty="0">
                <a:latin typeface="Courier New"/>
                <a:cs typeface="Courier New"/>
              </a:rPr>
              <a:t>u</a:t>
            </a:r>
            <a:r>
              <a:rPr sz="1400" b="1" spc="-5" dirty="0">
                <a:latin typeface="Courier New"/>
                <a:cs typeface="Courier New"/>
              </a:rPr>
              <a:t>nc</a:t>
            </a:r>
            <a:r>
              <a:rPr sz="1400" b="1" spc="-15" dirty="0">
                <a:latin typeface="Courier New"/>
                <a:cs typeface="Courier New"/>
              </a:rPr>
              <a:t>h</a:t>
            </a:r>
            <a:r>
              <a:rPr sz="1400" b="1" spc="-5" dirty="0">
                <a:latin typeface="Courier New"/>
                <a:cs typeface="Courier New"/>
              </a:rPr>
              <a:t>(arg</a:t>
            </a:r>
            <a:r>
              <a:rPr sz="1400" b="1" dirty="0">
                <a:latin typeface="Courier New"/>
                <a:cs typeface="Courier New"/>
              </a:rPr>
              <a:t>s</a:t>
            </a:r>
            <a:r>
              <a:rPr sz="1400" b="1" spc="-5" dirty="0">
                <a:latin typeface="Courier New"/>
                <a:cs typeface="Courier New"/>
              </a:rPr>
              <a:t>)</a:t>
            </a:r>
            <a:r>
              <a:rPr sz="1400" b="1" dirty="0">
                <a:latin typeface="Courier New"/>
                <a:cs typeface="Courier New"/>
              </a:rPr>
              <a:t>;	</a:t>
            </a:r>
            <a:r>
              <a:rPr sz="1400" b="1" spc="-5" dirty="0">
                <a:latin typeface="Courier New"/>
                <a:cs typeface="Courier New"/>
              </a:rPr>
              <a:t>}}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0655" y="164592"/>
            <a:ext cx="2838450" cy="10195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63510" y="5421579"/>
            <a:ext cx="127635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Output: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 New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Open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 </a:t>
            </a:r>
            <a:r>
              <a:rPr sz="1800" dirty="0">
                <a:latin typeface="Times New Roman"/>
                <a:cs typeface="Times New Roman"/>
              </a:rPr>
              <a:t>Save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69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80492"/>
            <a:ext cx="8474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What</a:t>
            </a:r>
            <a:r>
              <a:rPr sz="4000" spc="-10" dirty="0"/>
              <a:t> </a:t>
            </a:r>
            <a:r>
              <a:rPr sz="4000" spc="-5" dirty="0"/>
              <a:t>does</a:t>
            </a:r>
            <a:r>
              <a:rPr sz="4000" spc="-20" dirty="0"/>
              <a:t> </a:t>
            </a:r>
            <a:r>
              <a:rPr sz="4000" spc="-50" dirty="0"/>
              <a:t>a</a:t>
            </a:r>
            <a:r>
              <a:rPr sz="4000" dirty="0"/>
              <a:t> </a:t>
            </a:r>
            <a:r>
              <a:rPr sz="4000" spc="-5" dirty="0"/>
              <a:t>GUI</a:t>
            </a:r>
            <a:r>
              <a:rPr sz="4000" spc="-10" dirty="0"/>
              <a:t> </a:t>
            </a:r>
            <a:r>
              <a:rPr sz="4000" spc="-95" dirty="0"/>
              <a:t>framework</a:t>
            </a:r>
            <a:r>
              <a:rPr sz="4000" spc="-10" dirty="0"/>
              <a:t> </a:t>
            </a:r>
            <a:r>
              <a:rPr sz="4000" spc="-20" dirty="0"/>
              <a:t>do</a:t>
            </a:r>
            <a:r>
              <a:rPr sz="4000" spc="-5" dirty="0"/>
              <a:t> </a:t>
            </a:r>
            <a:r>
              <a:rPr sz="4000" spc="-75" dirty="0"/>
              <a:t>for</a:t>
            </a:r>
            <a:r>
              <a:rPr sz="4000" spc="-5" dirty="0"/>
              <a:t> </a:t>
            </a:r>
            <a:r>
              <a:rPr sz="4000" spc="-50" dirty="0"/>
              <a:t>you?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26212" y="979170"/>
            <a:ext cx="7957820" cy="227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1046480" indent="-27305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722"/>
              <a:buFont typeface="Segoe UI Symbol"/>
              <a:buChar char="⚫"/>
              <a:tabLst>
                <a:tab pos="285750" algn="l"/>
              </a:tabLst>
            </a:pPr>
            <a:r>
              <a:rPr sz="3600" spc="-105" dirty="0">
                <a:latin typeface="Times New Roman"/>
                <a:cs typeface="Times New Roman"/>
              </a:rPr>
              <a:t>Pr</a:t>
            </a:r>
            <a:r>
              <a:rPr sz="3600" spc="-270" dirty="0">
                <a:latin typeface="Times New Roman"/>
                <a:cs typeface="Times New Roman"/>
              </a:rPr>
              <a:t>o</a:t>
            </a:r>
            <a:r>
              <a:rPr sz="3600" spc="-210" dirty="0">
                <a:latin typeface="Times New Roman"/>
                <a:cs typeface="Times New Roman"/>
              </a:rPr>
              <a:t>vides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5" dirty="0">
                <a:latin typeface="Times New Roman"/>
                <a:cs typeface="Times New Roman"/>
              </a:rPr>
              <a:t>r</a:t>
            </a:r>
            <a:r>
              <a:rPr sz="3600" spc="-185" dirty="0">
                <a:latin typeface="Times New Roman"/>
                <a:cs typeface="Times New Roman"/>
              </a:rPr>
              <a:t>ea</a:t>
            </a:r>
            <a:r>
              <a:rPr sz="3600" spc="-270" dirty="0">
                <a:latin typeface="Times New Roman"/>
                <a:cs typeface="Times New Roman"/>
              </a:rPr>
              <a:t>d</a:t>
            </a:r>
            <a:r>
              <a:rPr sz="3600" spc="-300" dirty="0">
                <a:latin typeface="Times New Roman"/>
                <a:cs typeface="Times New Roman"/>
              </a:rPr>
              <a:t>y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215" dirty="0">
                <a:latin typeface="Times New Roman"/>
                <a:cs typeface="Times New Roman"/>
              </a:rPr>
              <a:t>mad</a:t>
            </a:r>
            <a:r>
              <a:rPr sz="3600" spc="-165" dirty="0">
                <a:latin typeface="Times New Roman"/>
                <a:cs typeface="Times New Roman"/>
              </a:rPr>
              <a:t>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210" dirty="0">
                <a:latin typeface="Times New Roman"/>
                <a:cs typeface="Times New Roman"/>
              </a:rPr>
              <a:t>visi</a:t>
            </a:r>
            <a:r>
              <a:rPr sz="3600" spc="-350" dirty="0">
                <a:latin typeface="Times New Roman"/>
                <a:cs typeface="Times New Roman"/>
              </a:rPr>
              <a:t>b</a:t>
            </a:r>
            <a:r>
              <a:rPr sz="3600" spc="-110" dirty="0">
                <a:latin typeface="Times New Roman"/>
                <a:cs typeface="Times New Roman"/>
              </a:rPr>
              <a:t>l</a:t>
            </a:r>
            <a:r>
              <a:rPr sz="3600" spc="-240" dirty="0">
                <a:latin typeface="Times New Roman"/>
                <a:cs typeface="Times New Roman"/>
              </a:rPr>
              <a:t>e</a:t>
            </a:r>
            <a:r>
              <a:rPr sz="3600" spc="150" dirty="0">
                <a:latin typeface="Times New Roman"/>
                <a:cs typeface="Times New Roman"/>
              </a:rPr>
              <a:t>,</a:t>
            </a:r>
            <a:r>
              <a:rPr sz="3600" spc="-235" dirty="0">
                <a:latin typeface="Times New Roman"/>
                <a:cs typeface="Times New Roman"/>
              </a:rPr>
              <a:t> </a:t>
            </a:r>
            <a:r>
              <a:rPr sz="3600" spc="-125" dirty="0">
                <a:latin typeface="Times New Roman"/>
                <a:cs typeface="Times New Roman"/>
              </a:rPr>
              <a:t>interacti</a:t>
            </a:r>
            <a:r>
              <a:rPr sz="3600" spc="-245" dirty="0">
                <a:latin typeface="Times New Roman"/>
                <a:cs typeface="Times New Roman"/>
              </a:rPr>
              <a:t>v</a:t>
            </a:r>
            <a:r>
              <a:rPr sz="3600" spc="-210" dirty="0">
                <a:latin typeface="Times New Roman"/>
                <a:cs typeface="Times New Roman"/>
              </a:rPr>
              <a:t>e</a:t>
            </a:r>
            <a:r>
              <a:rPr sz="3600" spc="150" dirty="0">
                <a:latin typeface="Times New Roman"/>
                <a:cs typeface="Times New Roman"/>
              </a:rPr>
              <a:t>,  </a:t>
            </a:r>
            <a:r>
              <a:rPr sz="3600" spc="-190" dirty="0">
                <a:latin typeface="Times New Roman"/>
                <a:cs typeface="Times New Roman"/>
              </a:rPr>
              <a:t>customiza</a:t>
            </a:r>
            <a:r>
              <a:rPr sz="3600" spc="-265" dirty="0">
                <a:latin typeface="Times New Roman"/>
                <a:cs typeface="Times New Roman"/>
              </a:rPr>
              <a:t>b</a:t>
            </a:r>
            <a:r>
              <a:rPr sz="3600" spc="-110" dirty="0">
                <a:latin typeface="Times New Roman"/>
                <a:cs typeface="Times New Roman"/>
              </a:rPr>
              <a:t>l</a:t>
            </a:r>
            <a:r>
              <a:rPr sz="3600" spc="-170" dirty="0">
                <a:latin typeface="Times New Roman"/>
                <a:cs typeface="Times New Roman"/>
              </a:rPr>
              <a:t>e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75" dirty="0">
                <a:latin typeface="Times New Roman"/>
                <a:cs typeface="Times New Roman"/>
              </a:rPr>
              <a:t>c</a:t>
            </a:r>
            <a:r>
              <a:rPr sz="3600" spc="-210" dirty="0">
                <a:latin typeface="Times New Roman"/>
                <a:cs typeface="Times New Roman"/>
              </a:rPr>
              <a:t>o</a:t>
            </a:r>
            <a:r>
              <a:rPr sz="3600" spc="-170" dirty="0">
                <a:latin typeface="Times New Roman"/>
                <a:cs typeface="Times New Roman"/>
              </a:rPr>
              <a:t>mponen</a:t>
            </a:r>
            <a:r>
              <a:rPr sz="3600" spc="-114" dirty="0">
                <a:latin typeface="Times New Roman"/>
                <a:cs typeface="Times New Roman"/>
              </a:rPr>
              <a:t>ts</a:t>
            </a:r>
            <a:endParaRPr sz="36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4722"/>
              <a:buFont typeface="Segoe UI Symbol"/>
              <a:buChar char="⚫"/>
              <a:tabLst>
                <a:tab pos="561340" algn="l"/>
              </a:tabLst>
            </a:pPr>
            <a:r>
              <a:rPr sz="3600" spc="-360" dirty="0">
                <a:latin typeface="Times New Roman"/>
                <a:cs typeface="Times New Roman"/>
              </a:rPr>
              <a:t>y</a:t>
            </a:r>
            <a:r>
              <a:rPr sz="3600" spc="-160" dirty="0">
                <a:latin typeface="Times New Roman"/>
                <a:cs typeface="Times New Roman"/>
              </a:rPr>
              <a:t>o</a:t>
            </a:r>
            <a:r>
              <a:rPr sz="3600" spc="-155" dirty="0">
                <a:latin typeface="Times New Roman"/>
                <a:cs typeface="Times New Roman"/>
              </a:rPr>
              <a:t>u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330" dirty="0">
                <a:latin typeface="Times New Roman"/>
                <a:cs typeface="Times New Roman"/>
              </a:rPr>
              <a:t>w</a:t>
            </a:r>
            <a:r>
              <a:rPr sz="3600" spc="-150" dirty="0">
                <a:latin typeface="Times New Roman"/>
                <a:cs typeface="Times New Roman"/>
              </a:rPr>
              <a:t>ouldn</a:t>
            </a:r>
            <a:r>
              <a:rPr sz="3600" spc="-335" dirty="0">
                <a:latin typeface="Times New Roman"/>
                <a:cs typeface="Times New Roman"/>
              </a:rPr>
              <a:t>’</a:t>
            </a:r>
            <a:r>
              <a:rPr sz="3600" spc="50" dirty="0">
                <a:latin typeface="Times New Roman"/>
                <a:cs typeface="Times New Roman"/>
              </a:rPr>
              <a:t>t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spc="-240" dirty="0">
                <a:latin typeface="Times New Roman"/>
                <a:cs typeface="Times New Roman"/>
              </a:rPr>
              <a:t>w</a:t>
            </a:r>
            <a:r>
              <a:rPr sz="3600" spc="-155" dirty="0">
                <a:latin typeface="Times New Roman"/>
                <a:cs typeface="Times New Roman"/>
              </a:rPr>
              <a:t>an</a:t>
            </a:r>
            <a:r>
              <a:rPr sz="3600" spc="-90" dirty="0">
                <a:latin typeface="Times New Roman"/>
                <a:cs typeface="Times New Roman"/>
              </a:rPr>
              <a:t>t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spc="-55" dirty="0">
                <a:latin typeface="Times New Roman"/>
                <a:cs typeface="Times New Roman"/>
              </a:rPr>
              <a:t>to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270" dirty="0">
                <a:latin typeface="Times New Roman"/>
                <a:cs typeface="Times New Roman"/>
              </a:rPr>
              <a:t>h</a:t>
            </a:r>
            <a:r>
              <a:rPr sz="3600" spc="-340" dirty="0">
                <a:latin typeface="Times New Roman"/>
                <a:cs typeface="Times New Roman"/>
              </a:rPr>
              <a:t>a</a:t>
            </a:r>
            <a:r>
              <a:rPr sz="3600" spc="-375" dirty="0">
                <a:latin typeface="Times New Roman"/>
                <a:cs typeface="Times New Roman"/>
              </a:rPr>
              <a:t>v</a:t>
            </a:r>
            <a:r>
              <a:rPr sz="3600" spc="-140" dirty="0">
                <a:latin typeface="Times New Roman"/>
                <a:cs typeface="Times New Roman"/>
              </a:rPr>
              <a:t>e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5" dirty="0">
                <a:latin typeface="Times New Roman"/>
                <a:cs typeface="Times New Roman"/>
              </a:rPr>
              <a:t>to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65" dirty="0">
                <a:latin typeface="Times New Roman"/>
                <a:cs typeface="Times New Roman"/>
              </a:rPr>
              <a:t>code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spc="-360" dirty="0">
                <a:latin typeface="Times New Roman"/>
                <a:cs typeface="Times New Roman"/>
              </a:rPr>
              <a:t>y</a:t>
            </a:r>
            <a:r>
              <a:rPr sz="3600" spc="-105" dirty="0">
                <a:latin typeface="Times New Roman"/>
                <a:cs typeface="Times New Roman"/>
              </a:rPr>
              <a:t>ou</a:t>
            </a:r>
            <a:r>
              <a:rPr sz="3600" spc="-70" dirty="0">
                <a:latin typeface="Times New Roman"/>
                <a:cs typeface="Times New Roman"/>
              </a:rPr>
              <a:t>r </a:t>
            </a:r>
            <a:r>
              <a:rPr sz="3600" spc="-270" dirty="0">
                <a:latin typeface="Times New Roman"/>
                <a:cs typeface="Times New Roman"/>
              </a:rPr>
              <a:t>o</a:t>
            </a:r>
            <a:r>
              <a:rPr sz="3600" spc="-175" dirty="0">
                <a:latin typeface="Times New Roman"/>
                <a:cs typeface="Times New Roman"/>
              </a:rPr>
              <a:t>wn</a:t>
            </a:r>
            <a:endParaRPr sz="3600">
              <a:latin typeface="Times New Roman"/>
              <a:cs typeface="Times New Roman"/>
            </a:endParaRPr>
          </a:p>
          <a:p>
            <a:pPr marL="561340">
              <a:lnSpc>
                <a:spcPct val="100000"/>
              </a:lnSpc>
            </a:pPr>
            <a:r>
              <a:rPr sz="3600" spc="-195" dirty="0">
                <a:latin typeface="Times New Roman"/>
                <a:cs typeface="Times New Roman"/>
              </a:rPr>
              <a:t>window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5144" y="3314700"/>
            <a:ext cx="4553711" cy="28011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768" y="6329836"/>
            <a:ext cx="1809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7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88112"/>
            <a:ext cx="85540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Basic</a:t>
            </a:r>
            <a:r>
              <a:rPr sz="4200" spc="-15" dirty="0"/>
              <a:t> </a:t>
            </a:r>
            <a:r>
              <a:rPr sz="4200" spc="-55" dirty="0"/>
              <a:t>Syntax</a:t>
            </a:r>
            <a:r>
              <a:rPr sz="4200" spc="-30" dirty="0"/>
              <a:t> </a:t>
            </a:r>
            <a:r>
              <a:rPr sz="4200" spc="-75" dirty="0"/>
              <a:t>for</a:t>
            </a:r>
            <a:r>
              <a:rPr sz="4200" spc="-5" dirty="0"/>
              <a:t> </a:t>
            </a:r>
            <a:r>
              <a:rPr sz="4200" spc="-50" dirty="0"/>
              <a:t>a</a:t>
            </a:r>
            <a:r>
              <a:rPr sz="4200" spc="-5" dirty="0"/>
              <a:t> </a:t>
            </a:r>
            <a:r>
              <a:rPr sz="4200" spc="-65" dirty="0"/>
              <a:t>Lambda</a:t>
            </a:r>
            <a:r>
              <a:rPr sz="4200" spc="-10" dirty="0"/>
              <a:t> </a:t>
            </a:r>
            <a:r>
              <a:rPr sz="4200" spc="-15" dirty="0"/>
              <a:t>Expression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54939" y="1096721"/>
            <a:ext cx="8475980" cy="4502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294"/>
              <a:buFont typeface="Segoe UI Symbol"/>
              <a:buChar char="⚫"/>
              <a:tabLst>
                <a:tab pos="285750" algn="l"/>
              </a:tabLst>
            </a:pPr>
            <a:r>
              <a:rPr sz="3400" spc="-170" dirty="0">
                <a:latin typeface="Times New Roman"/>
                <a:cs typeface="Times New Roman"/>
              </a:rPr>
              <a:t>The</a:t>
            </a:r>
            <a:r>
              <a:rPr sz="3400" spc="-100" dirty="0">
                <a:latin typeface="Times New Roman"/>
                <a:cs typeface="Times New Roman"/>
              </a:rPr>
              <a:t> </a:t>
            </a:r>
            <a:r>
              <a:rPr sz="3400" spc="-215" dirty="0">
                <a:latin typeface="Times New Roman"/>
                <a:cs typeface="Times New Roman"/>
              </a:rPr>
              <a:t>basic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spc="-254" dirty="0">
                <a:latin typeface="Times New Roman"/>
                <a:cs typeface="Times New Roman"/>
              </a:rPr>
              <a:t>s</a:t>
            </a:r>
            <a:r>
              <a:rPr sz="3400" spc="-160" dirty="0">
                <a:latin typeface="Times New Roman"/>
                <a:cs typeface="Times New Roman"/>
              </a:rPr>
              <a:t>yntax</a:t>
            </a:r>
            <a:r>
              <a:rPr sz="3400" spc="-105" dirty="0">
                <a:latin typeface="Times New Roman"/>
                <a:cs typeface="Times New Roman"/>
              </a:rPr>
              <a:t> </a:t>
            </a:r>
            <a:r>
              <a:rPr sz="3400" spc="-120" dirty="0">
                <a:latin typeface="Times New Roman"/>
                <a:cs typeface="Times New Roman"/>
              </a:rPr>
              <a:t>for</a:t>
            </a:r>
            <a:r>
              <a:rPr sz="3400" spc="-75" dirty="0">
                <a:latin typeface="Times New Roman"/>
                <a:cs typeface="Times New Roman"/>
              </a:rPr>
              <a:t> </a:t>
            </a:r>
            <a:r>
              <a:rPr sz="3400" spc="-270" dirty="0">
                <a:latin typeface="Times New Roman"/>
                <a:cs typeface="Times New Roman"/>
              </a:rPr>
              <a:t>a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210" dirty="0">
                <a:latin typeface="Times New Roman"/>
                <a:cs typeface="Times New Roman"/>
              </a:rPr>
              <a:t>lambd</a:t>
            </a:r>
            <a:r>
              <a:rPr sz="3400" spc="-180" dirty="0">
                <a:latin typeface="Times New Roman"/>
                <a:cs typeface="Times New Roman"/>
              </a:rPr>
              <a:t>a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140" dirty="0">
                <a:latin typeface="Times New Roman"/>
                <a:cs typeface="Times New Roman"/>
              </a:rPr>
              <a:t>exp</a:t>
            </a:r>
            <a:r>
              <a:rPr sz="3400" spc="-10" dirty="0">
                <a:latin typeface="Times New Roman"/>
                <a:cs typeface="Times New Roman"/>
              </a:rPr>
              <a:t>r</a:t>
            </a:r>
            <a:r>
              <a:rPr sz="3400" spc="-225" dirty="0">
                <a:latin typeface="Times New Roman"/>
                <a:cs typeface="Times New Roman"/>
              </a:rPr>
              <a:t>ess</a:t>
            </a:r>
            <a:r>
              <a:rPr sz="3400" spc="-150" dirty="0">
                <a:latin typeface="Times New Roman"/>
                <a:cs typeface="Times New Roman"/>
              </a:rPr>
              <a:t>io</a:t>
            </a:r>
            <a:r>
              <a:rPr sz="3400" spc="-145" dirty="0">
                <a:latin typeface="Times New Roman"/>
                <a:cs typeface="Times New Roman"/>
              </a:rPr>
              <a:t>n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215" dirty="0">
                <a:latin typeface="Times New Roman"/>
                <a:cs typeface="Times New Roman"/>
              </a:rPr>
              <a:t>is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95" dirty="0">
                <a:latin typeface="Times New Roman"/>
                <a:cs typeface="Times New Roman"/>
              </a:rPr>
              <a:t>eithe</a:t>
            </a:r>
            <a:r>
              <a:rPr sz="3400" spc="-125" dirty="0">
                <a:latin typeface="Times New Roman"/>
                <a:cs typeface="Times New Roman"/>
              </a:rPr>
              <a:t>r</a:t>
            </a:r>
            <a:r>
              <a:rPr sz="3400" spc="45" dirty="0">
                <a:latin typeface="Times New Roman"/>
                <a:cs typeface="Times New Roman"/>
              </a:rPr>
              <a:t>:</a:t>
            </a:r>
            <a:endParaRPr sz="3400">
              <a:latin typeface="Times New Roman"/>
              <a:cs typeface="Times New Roman"/>
            </a:endParaRPr>
          </a:p>
          <a:p>
            <a:pPr marL="205740">
              <a:lnSpc>
                <a:spcPct val="100000"/>
              </a:lnSpc>
              <a:spcBef>
                <a:spcPts val="2005"/>
              </a:spcBef>
            </a:pPr>
            <a:r>
              <a:rPr sz="2000" b="1" spc="-5" dirty="0">
                <a:latin typeface="Courier New"/>
                <a:cs typeface="Courier New"/>
              </a:rPr>
              <a:t>(type1 param1,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type2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param2,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...)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-&gt;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expression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400" spc="-55" dirty="0">
                <a:latin typeface="Times New Roman"/>
                <a:cs typeface="Times New Roman"/>
              </a:rPr>
              <a:t>or</a:t>
            </a:r>
            <a:endParaRPr sz="3400">
              <a:latin typeface="Times New Roman"/>
              <a:cs typeface="Times New Roman"/>
            </a:endParaRPr>
          </a:p>
          <a:p>
            <a:pPr marL="205740">
              <a:lnSpc>
                <a:spcPct val="100000"/>
              </a:lnSpc>
              <a:spcBef>
                <a:spcPts val="2000"/>
              </a:spcBef>
            </a:pPr>
            <a:r>
              <a:rPr sz="2000" b="1" spc="-5" dirty="0">
                <a:latin typeface="Courier New"/>
                <a:cs typeface="Courier New"/>
              </a:rPr>
              <a:t>(type1 param1,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type2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param2,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...)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-&gt;</a:t>
            </a:r>
            <a:r>
              <a:rPr sz="2000" b="1" dirty="0">
                <a:latin typeface="Courier New"/>
                <a:cs typeface="Courier New"/>
              </a:rPr>
              <a:t> { </a:t>
            </a:r>
            <a:r>
              <a:rPr sz="2000" b="1" spc="-5" dirty="0">
                <a:latin typeface="Courier New"/>
                <a:cs typeface="Courier New"/>
              </a:rPr>
              <a:t>statements;</a:t>
            </a:r>
            <a:r>
              <a:rPr sz="2000" b="1" dirty="0">
                <a:latin typeface="Courier New"/>
                <a:cs typeface="Courier New"/>
              </a:rPr>
              <a:t> }</a:t>
            </a:r>
            <a:endParaRPr sz="2000">
              <a:latin typeface="Courier New"/>
              <a:cs typeface="Courier New"/>
            </a:endParaRPr>
          </a:p>
          <a:p>
            <a:pPr marL="561340" marR="557530" lvl="1" indent="-228600">
              <a:lnSpc>
                <a:spcPct val="100000"/>
              </a:lnSpc>
              <a:spcBef>
                <a:spcPts val="690"/>
              </a:spcBef>
              <a:buClr>
                <a:srgbClr val="9B2C1F"/>
              </a:buClr>
              <a:buSzPct val="85294"/>
              <a:buFont typeface="Segoe UI Symbol"/>
              <a:buChar char="⚫"/>
              <a:tabLst>
                <a:tab pos="561340" algn="l"/>
              </a:tabLst>
            </a:pPr>
            <a:r>
              <a:rPr sz="3400" spc="-170" dirty="0">
                <a:latin typeface="Times New Roman"/>
                <a:cs typeface="Times New Roman"/>
              </a:rPr>
              <a:t>The</a:t>
            </a:r>
            <a:r>
              <a:rPr sz="3400" spc="-100" dirty="0">
                <a:latin typeface="Times New Roman"/>
                <a:cs typeface="Times New Roman"/>
              </a:rPr>
              <a:t> </a:t>
            </a:r>
            <a:r>
              <a:rPr sz="3400" spc="-220" dirty="0">
                <a:latin typeface="Times New Roman"/>
                <a:cs typeface="Times New Roman"/>
              </a:rPr>
              <a:t>d</a:t>
            </a:r>
            <a:r>
              <a:rPr sz="3400" spc="-229" dirty="0">
                <a:latin typeface="Times New Roman"/>
                <a:cs typeface="Times New Roman"/>
              </a:rPr>
              <a:t>a</a:t>
            </a:r>
            <a:r>
              <a:rPr sz="3400" spc="-114" dirty="0">
                <a:latin typeface="Times New Roman"/>
                <a:cs typeface="Times New Roman"/>
              </a:rPr>
              <a:t>ta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120" dirty="0">
                <a:latin typeface="Times New Roman"/>
                <a:cs typeface="Times New Roman"/>
              </a:rPr>
              <a:t>ty</a:t>
            </a:r>
            <a:r>
              <a:rPr sz="3400" spc="-140" dirty="0">
                <a:latin typeface="Times New Roman"/>
                <a:cs typeface="Times New Roman"/>
              </a:rPr>
              <a:t>p</a:t>
            </a:r>
            <a:r>
              <a:rPr sz="3400" spc="-135" dirty="0">
                <a:latin typeface="Times New Roman"/>
                <a:cs typeface="Times New Roman"/>
              </a:rPr>
              <a:t>e</a:t>
            </a:r>
            <a:r>
              <a:rPr sz="3400" spc="-105" dirty="0">
                <a:latin typeface="Times New Roman"/>
                <a:cs typeface="Times New Roman"/>
              </a:rPr>
              <a:t> </a:t>
            </a:r>
            <a:r>
              <a:rPr sz="3400" spc="-120" dirty="0">
                <a:latin typeface="Times New Roman"/>
                <a:cs typeface="Times New Roman"/>
              </a:rPr>
              <a:t>for</a:t>
            </a:r>
            <a:r>
              <a:rPr sz="3400" spc="-70" dirty="0">
                <a:latin typeface="Times New Roman"/>
                <a:cs typeface="Times New Roman"/>
              </a:rPr>
              <a:t> </a:t>
            </a:r>
            <a:r>
              <a:rPr sz="3400" spc="-270" dirty="0">
                <a:latin typeface="Times New Roman"/>
                <a:cs typeface="Times New Roman"/>
              </a:rPr>
              <a:t>a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125" dirty="0">
                <a:latin typeface="Times New Roman"/>
                <a:cs typeface="Times New Roman"/>
              </a:rPr>
              <a:t>paramete</a:t>
            </a:r>
            <a:r>
              <a:rPr sz="3400" spc="-90" dirty="0">
                <a:latin typeface="Times New Roman"/>
                <a:cs typeface="Times New Roman"/>
              </a:rPr>
              <a:t>r </a:t>
            </a:r>
            <a:r>
              <a:rPr sz="3400" spc="-195" dirty="0">
                <a:latin typeface="Times New Roman"/>
                <a:cs typeface="Times New Roman"/>
              </a:rPr>
              <a:t>m</a:t>
            </a:r>
            <a:r>
              <a:rPr sz="3400" spc="-395" dirty="0">
                <a:latin typeface="Times New Roman"/>
                <a:cs typeface="Times New Roman"/>
              </a:rPr>
              <a:t>a</a:t>
            </a:r>
            <a:r>
              <a:rPr sz="3400" spc="-285" dirty="0">
                <a:latin typeface="Times New Roman"/>
                <a:cs typeface="Times New Roman"/>
              </a:rPr>
              <a:t>y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160" dirty="0">
                <a:latin typeface="Times New Roman"/>
                <a:cs typeface="Times New Roman"/>
              </a:rPr>
              <a:t>be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spc="-155" dirty="0">
                <a:latin typeface="Times New Roman"/>
                <a:cs typeface="Times New Roman"/>
              </a:rPr>
              <a:t>exp</a:t>
            </a:r>
            <a:r>
              <a:rPr sz="3400" spc="-85" dirty="0">
                <a:latin typeface="Times New Roman"/>
                <a:cs typeface="Times New Roman"/>
              </a:rPr>
              <a:t>l</a:t>
            </a:r>
            <a:r>
              <a:rPr sz="3400" spc="-130" dirty="0">
                <a:latin typeface="Times New Roman"/>
                <a:cs typeface="Times New Roman"/>
              </a:rPr>
              <a:t>icit</a:t>
            </a:r>
            <a:r>
              <a:rPr sz="3400" spc="-180" dirty="0">
                <a:latin typeface="Times New Roman"/>
                <a:cs typeface="Times New Roman"/>
              </a:rPr>
              <a:t>l</a:t>
            </a:r>
            <a:r>
              <a:rPr sz="3400" spc="-190" dirty="0">
                <a:latin typeface="Times New Roman"/>
                <a:cs typeface="Times New Roman"/>
              </a:rPr>
              <a:t>y  </a:t>
            </a:r>
            <a:r>
              <a:rPr sz="3400" spc="-145" dirty="0">
                <a:latin typeface="Times New Roman"/>
                <a:cs typeface="Times New Roman"/>
              </a:rPr>
              <a:t>declared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spc="-50" dirty="0">
                <a:latin typeface="Times New Roman"/>
                <a:cs typeface="Times New Roman"/>
              </a:rPr>
              <a:t>or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spc="-165" dirty="0">
                <a:latin typeface="Times New Roman"/>
                <a:cs typeface="Times New Roman"/>
              </a:rPr>
              <a:t>implicitly</a:t>
            </a:r>
            <a:r>
              <a:rPr sz="3400" spc="-110" dirty="0">
                <a:latin typeface="Times New Roman"/>
                <a:cs typeface="Times New Roman"/>
              </a:rPr>
              <a:t> inferred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spc="-265" dirty="0">
                <a:latin typeface="Times New Roman"/>
                <a:cs typeface="Times New Roman"/>
              </a:rPr>
              <a:t>by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100" dirty="0">
                <a:latin typeface="Times New Roman"/>
                <a:cs typeface="Times New Roman"/>
              </a:rPr>
              <a:t>the </a:t>
            </a:r>
            <a:r>
              <a:rPr sz="3400" spc="-140" dirty="0">
                <a:latin typeface="Times New Roman"/>
                <a:cs typeface="Times New Roman"/>
              </a:rPr>
              <a:t>compiler.</a:t>
            </a:r>
            <a:endParaRPr sz="3400">
              <a:latin typeface="Times New Roman"/>
              <a:cs typeface="Times New Roman"/>
            </a:endParaRPr>
          </a:p>
          <a:p>
            <a:pPr marL="561340" marR="5080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294"/>
              <a:buFont typeface="Segoe UI Symbol"/>
              <a:buChar char="⚫"/>
              <a:tabLst>
                <a:tab pos="561340" algn="l"/>
              </a:tabLst>
            </a:pPr>
            <a:r>
              <a:rPr sz="3400" spc="-170" dirty="0">
                <a:latin typeface="Times New Roman"/>
                <a:cs typeface="Times New Roman"/>
              </a:rPr>
              <a:t>The</a:t>
            </a:r>
            <a:r>
              <a:rPr sz="3400" spc="-100" dirty="0">
                <a:latin typeface="Times New Roman"/>
                <a:cs typeface="Times New Roman"/>
              </a:rPr>
              <a:t> </a:t>
            </a:r>
            <a:r>
              <a:rPr sz="3400" spc="-140" dirty="0">
                <a:latin typeface="Times New Roman"/>
                <a:cs typeface="Times New Roman"/>
              </a:rPr>
              <a:t>pa</a:t>
            </a:r>
            <a:r>
              <a:rPr sz="3400" spc="-145" dirty="0">
                <a:latin typeface="Times New Roman"/>
                <a:cs typeface="Times New Roman"/>
              </a:rPr>
              <a:t>r</a:t>
            </a:r>
            <a:r>
              <a:rPr sz="3400" spc="-90" dirty="0">
                <a:latin typeface="Times New Roman"/>
                <a:cs typeface="Times New Roman"/>
              </a:rPr>
              <a:t>en</a:t>
            </a:r>
            <a:r>
              <a:rPr sz="3400" spc="-50" dirty="0">
                <a:latin typeface="Times New Roman"/>
                <a:cs typeface="Times New Roman"/>
              </a:rPr>
              <a:t>t</a:t>
            </a:r>
            <a:r>
              <a:rPr sz="3400" spc="-200" dirty="0">
                <a:latin typeface="Times New Roman"/>
                <a:cs typeface="Times New Roman"/>
              </a:rPr>
              <a:t>heses</a:t>
            </a:r>
            <a:r>
              <a:rPr sz="3400" spc="-80" dirty="0">
                <a:latin typeface="Times New Roman"/>
                <a:cs typeface="Times New Roman"/>
              </a:rPr>
              <a:t> </a:t>
            </a:r>
            <a:r>
              <a:rPr sz="3400" spc="-240" dirty="0">
                <a:latin typeface="Times New Roman"/>
                <a:cs typeface="Times New Roman"/>
              </a:rPr>
              <a:t>c</a:t>
            </a:r>
            <a:r>
              <a:rPr sz="3400" spc="-250" dirty="0">
                <a:latin typeface="Times New Roman"/>
                <a:cs typeface="Times New Roman"/>
              </a:rPr>
              <a:t>a</a:t>
            </a:r>
            <a:r>
              <a:rPr sz="3400" spc="-145" dirty="0">
                <a:latin typeface="Times New Roman"/>
                <a:cs typeface="Times New Roman"/>
              </a:rPr>
              <a:t>n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175" dirty="0">
                <a:latin typeface="Times New Roman"/>
                <a:cs typeface="Times New Roman"/>
              </a:rPr>
              <a:t>b</a:t>
            </a:r>
            <a:r>
              <a:rPr sz="3400" spc="-135" dirty="0">
                <a:latin typeface="Times New Roman"/>
                <a:cs typeface="Times New Roman"/>
              </a:rPr>
              <a:t>e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spc="-135" dirty="0">
                <a:latin typeface="Times New Roman"/>
                <a:cs typeface="Times New Roman"/>
              </a:rPr>
              <a:t>omi</a:t>
            </a:r>
            <a:r>
              <a:rPr sz="3400" spc="-65" dirty="0">
                <a:latin typeface="Times New Roman"/>
                <a:cs typeface="Times New Roman"/>
              </a:rPr>
              <a:t>t</a:t>
            </a:r>
            <a:r>
              <a:rPr sz="3400" spc="-80" dirty="0">
                <a:latin typeface="Times New Roman"/>
                <a:cs typeface="Times New Roman"/>
              </a:rPr>
              <a:t>ted</a:t>
            </a:r>
            <a:r>
              <a:rPr sz="3400" spc="-100" dirty="0">
                <a:latin typeface="Times New Roman"/>
                <a:cs typeface="Times New Roman"/>
              </a:rPr>
              <a:t> </a:t>
            </a:r>
            <a:r>
              <a:rPr sz="3400" spc="-210" dirty="0">
                <a:latin typeface="Times New Roman"/>
                <a:cs typeface="Times New Roman"/>
              </a:rPr>
              <a:t>if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70" dirty="0">
                <a:latin typeface="Times New Roman"/>
                <a:cs typeface="Times New Roman"/>
              </a:rPr>
              <a:t>the</a:t>
            </a:r>
            <a:r>
              <a:rPr sz="3400" spc="-95" dirty="0">
                <a:latin typeface="Times New Roman"/>
                <a:cs typeface="Times New Roman"/>
              </a:rPr>
              <a:t>r</a:t>
            </a:r>
            <a:r>
              <a:rPr sz="3400" spc="-135" dirty="0">
                <a:latin typeface="Times New Roman"/>
                <a:cs typeface="Times New Roman"/>
              </a:rPr>
              <a:t>e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spc="-215" dirty="0">
                <a:latin typeface="Times New Roman"/>
                <a:cs typeface="Times New Roman"/>
              </a:rPr>
              <a:t>is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165" dirty="0">
                <a:latin typeface="Times New Roman"/>
                <a:cs typeface="Times New Roman"/>
              </a:rPr>
              <a:t>onl</a:t>
            </a:r>
            <a:r>
              <a:rPr sz="3400" spc="-285" dirty="0">
                <a:latin typeface="Times New Roman"/>
                <a:cs typeface="Times New Roman"/>
              </a:rPr>
              <a:t>y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145" dirty="0">
                <a:latin typeface="Times New Roman"/>
                <a:cs typeface="Times New Roman"/>
              </a:rPr>
              <a:t>o</a:t>
            </a:r>
            <a:r>
              <a:rPr sz="3400" spc="-135" dirty="0">
                <a:latin typeface="Times New Roman"/>
                <a:cs typeface="Times New Roman"/>
              </a:rPr>
              <a:t>n</a:t>
            </a:r>
            <a:r>
              <a:rPr sz="3400" spc="-95" dirty="0">
                <a:latin typeface="Times New Roman"/>
                <a:cs typeface="Times New Roman"/>
              </a:rPr>
              <a:t>e  </a:t>
            </a:r>
            <a:r>
              <a:rPr sz="3400" spc="-120" dirty="0">
                <a:latin typeface="Times New Roman"/>
                <a:cs typeface="Times New Roman"/>
              </a:rPr>
              <a:t>parameter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spc="-110" dirty="0">
                <a:latin typeface="Times New Roman"/>
                <a:cs typeface="Times New Roman"/>
              </a:rPr>
              <a:t>without</a:t>
            </a:r>
            <a:r>
              <a:rPr sz="3400" spc="-100" dirty="0">
                <a:latin typeface="Times New Roman"/>
                <a:cs typeface="Times New Roman"/>
              </a:rPr>
              <a:t> </a:t>
            </a:r>
            <a:r>
              <a:rPr sz="3400" spc="-210" dirty="0">
                <a:latin typeface="Times New Roman"/>
                <a:cs typeface="Times New Roman"/>
              </a:rPr>
              <a:t>an</a:t>
            </a:r>
            <a:r>
              <a:rPr sz="3400" spc="-90" dirty="0">
                <a:latin typeface="Times New Roman"/>
                <a:cs typeface="Times New Roman"/>
              </a:rPr>
              <a:t> </a:t>
            </a:r>
            <a:r>
              <a:rPr sz="3400" spc="-130" dirty="0">
                <a:latin typeface="Times New Roman"/>
                <a:cs typeface="Times New Roman"/>
              </a:rPr>
              <a:t>explicit</a:t>
            </a:r>
            <a:r>
              <a:rPr sz="3400" spc="-105" dirty="0">
                <a:latin typeface="Times New Roman"/>
                <a:cs typeface="Times New Roman"/>
              </a:rPr>
              <a:t> </a:t>
            </a:r>
            <a:r>
              <a:rPr sz="3400" spc="-170" dirty="0">
                <a:latin typeface="Times New Roman"/>
                <a:cs typeface="Times New Roman"/>
              </a:rPr>
              <a:t>data</a:t>
            </a:r>
            <a:r>
              <a:rPr sz="3400" spc="-90" dirty="0">
                <a:latin typeface="Times New Roman"/>
                <a:cs typeface="Times New Roman"/>
              </a:rPr>
              <a:t> type.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70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225044"/>
            <a:ext cx="88525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0" dirty="0">
                <a:solidFill>
                  <a:srgbClr val="FF0000"/>
                </a:solidFill>
              </a:rPr>
              <a:t>Single</a:t>
            </a:r>
            <a:r>
              <a:rPr sz="4200" spc="-5" dirty="0">
                <a:solidFill>
                  <a:srgbClr val="FF0000"/>
                </a:solidFill>
              </a:rPr>
              <a:t> </a:t>
            </a:r>
            <a:r>
              <a:rPr sz="4200" spc="-65" dirty="0">
                <a:solidFill>
                  <a:srgbClr val="FF0000"/>
                </a:solidFill>
              </a:rPr>
              <a:t>Abstract</a:t>
            </a:r>
            <a:r>
              <a:rPr sz="4200" spc="-5" dirty="0">
                <a:solidFill>
                  <a:srgbClr val="FF0000"/>
                </a:solidFill>
              </a:rPr>
              <a:t> </a:t>
            </a:r>
            <a:r>
              <a:rPr sz="4200" spc="-25" dirty="0">
                <a:solidFill>
                  <a:srgbClr val="FF0000"/>
                </a:solidFill>
              </a:rPr>
              <a:t>Method</a:t>
            </a:r>
            <a:r>
              <a:rPr sz="4200" dirty="0">
                <a:solidFill>
                  <a:srgbClr val="FF0000"/>
                </a:solidFill>
              </a:rPr>
              <a:t> </a:t>
            </a:r>
            <a:r>
              <a:rPr sz="4200" spc="-35" dirty="0">
                <a:solidFill>
                  <a:srgbClr val="FF0000"/>
                </a:solidFill>
              </a:rPr>
              <a:t>Interface</a:t>
            </a:r>
            <a:r>
              <a:rPr sz="4200" dirty="0">
                <a:solidFill>
                  <a:srgbClr val="FF0000"/>
                </a:solidFill>
              </a:rPr>
              <a:t> </a:t>
            </a:r>
            <a:r>
              <a:rPr sz="4200" spc="-55" dirty="0">
                <a:solidFill>
                  <a:srgbClr val="FF0000"/>
                </a:solidFill>
              </a:rPr>
              <a:t>(SAM)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16535" y="976960"/>
            <a:ext cx="8964295" cy="5253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320040" indent="-273050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135"/>
              <a:buFont typeface="Segoe UI Symbol"/>
              <a:buChar char="⚫"/>
              <a:tabLst>
                <a:tab pos="285750" algn="l"/>
              </a:tabLst>
            </a:pPr>
            <a:r>
              <a:rPr sz="3700" spc="-185" dirty="0">
                <a:latin typeface="Times New Roman"/>
                <a:cs typeface="Times New Roman"/>
              </a:rPr>
              <a:t>The</a:t>
            </a:r>
            <a:r>
              <a:rPr sz="3700" spc="-90" dirty="0">
                <a:latin typeface="Times New Roman"/>
                <a:cs typeface="Times New Roman"/>
              </a:rPr>
              <a:t> </a:t>
            </a:r>
            <a:r>
              <a:rPr sz="3700" spc="-145" dirty="0">
                <a:latin typeface="Times New Roman"/>
                <a:cs typeface="Times New Roman"/>
              </a:rPr>
              <a:t>statements</a:t>
            </a:r>
            <a:r>
              <a:rPr sz="3700" spc="-75" dirty="0">
                <a:latin typeface="Times New Roman"/>
                <a:cs typeface="Times New Roman"/>
              </a:rPr>
              <a:t> </a:t>
            </a:r>
            <a:r>
              <a:rPr sz="3700" spc="-170" dirty="0">
                <a:latin typeface="Times New Roman"/>
                <a:cs typeface="Times New Roman"/>
              </a:rPr>
              <a:t>in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105" dirty="0">
                <a:latin typeface="Times New Roman"/>
                <a:cs typeface="Times New Roman"/>
              </a:rPr>
              <a:t>the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220" dirty="0">
                <a:latin typeface="Times New Roman"/>
                <a:cs typeface="Times New Roman"/>
              </a:rPr>
              <a:t>lambda</a:t>
            </a:r>
            <a:r>
              <a:rPr sz="3700" spc="-80" dirty="0">
                <a:latin typeface="Times New Roman"/>
                <a:cs typeface="Times New Roman"/>
              </a:rPr>
              <a:t> </a:t>
            </a:r>
            <a:r>
              <a:rPr sz="3700" spc="-170" dirty="0">
                <a:latin typeface="Times New Roman"/>
                <a:cs typeface="Times New Roman"/>
              </a:rPr>
              <a:t>expression</a:t>
            </a:r>
            <a:r>
              <a:rPr sz="3700" spc="-30" dirty="0">
                <a:latin typeface="Times New Roman"/>
                <a:cs typeface="Times New Roman"/>
              </a:rPr>
              <a:t> </a:t>
            </a:r>
            <a:r>
              <a:rPr sz="3700" spc="-235" dirty="0">
                <a:latin typeface="Times New Roman"/>
                <a:cs typeface="Times New Roman"/>
              </a:rPr>
              <a:t>is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195" dirty="0">
                <a:latin typeface="Times New Roman"/>
                <a:cs typeface="Times New Roman"/>
              </a:rPr>
              <a:t>all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130" dirty="0">
                <a:latin typeface="Times New Roman"/>
                <a:cs typeface="Times New Roman"/>
              </a:rPr>
              <a:t>for </a:t>
            </a:r>
            <a:r>
              <a:rPr sz="3700" spc="-910" dirty="0">
                <a:latin typeface="Times New Roman"/>
                <a:cs typeface="Times New Roman"/>
              </a:rPr>
              <a:t> </a:t>
            </a:r>
            <a:r>
              <a:rPr sz="3700" spc="-120" dirty="0">
                <a:latin typeface="Times New Roman"/>
                <a:cs typeface="Times New Roman"/>
              </a:rPr>
              <a:t>that</a:t>
            </a:r>
            <a:r>
              <a:rPr sz="3700" spc="-100" dirty="0">
                <a:latin typeface="Times New Roman"/>
                <a:cs typeface="Times New Roman"/>
              </a:rPr>
              <a:t> method.</a:t>
            </a:r>
            <a:endParaRPr sz="3700">
              <a:latin typeface="Times New Roman"/>
              <a:cs typeface="Times New Roman"/>
            </a:endParaRPr>
          </a:p>
          <a:p>
            <a:pPr marL="560705" marR="71755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2432"/>
              <a:buFont typeface="Segoe UI Symbol"/>
              <a:buChar char="⚫"/>
              <a:tabLst>
                <a:tab pos="561340" algn="l"/>
              </a:tabLst>
            </a:pPr>
            <a:r>
              <a:rPr sz="3700" spc="-275" dirty="0">
                <a:latin typeface="Times New Roman"/>
                <a:cs typeface="Times New Roman"/>
              </a:rPr>
              <a:t>If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180" dirty="0">
                <a:latin typeface="Times New Roman"/>
                <a:cs typeface="Times New Roman"/>
              </a:rPr>
              <a:t>i</a:t>
            </a:r>
            <a:r>
              <a:rPr sz="3700" spc="50" dirty="0">
                <a:latin typeface="Times New Roman"/>
                <a:cs typeface="Times New Roman"/>
              </a:rPr>
              <a:t>t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175" dirty="0">
                <a:latin typeface="Times New Roman"/>
                <a:cs typeface="Times New Roman"/>
              </a:rPr>
              <a:t>contains</a:t>
            </a:r>
            <a:r>
              <a:rPr sz="3700" spc="-55" dirty="0">
                <a:latin typeface="Times New Roman"/>
                <a:cs typeface="Times New Roman"/>
              </a:rPr>
              <a:t> </a:t>
            </a:r>
            <a:r>
              <a:rPr sz="3700" spc="-250" dirty="0">
                <a:latin typeface="Times New Roman"/>
                <a:cs typeface="Times New Roman"/>
              </a:rPr>
              <a:t>m</a:t>
            </a:r>
            <a:r>
              <a:rPr sz="3700" spc="-125" dirty="0">
                <a:latin typeface="Times New Roman"/>
                <a:cs typeface="Times New Roman"/>
              </a:rPr>
              <a:t>ultipl</a:t>
            </a:r>
            <a:r>
              <a:rPr sz="3700" spc="-155" dirty="0">
                <a:latin typeface="Times New Roman"/>
                <a:cs typeface="Times New Roman"/>
              </a:rPr>
              <a:t>e</a:t>
            </a:r>
            <a:r>
              <a:rPr sz="3700" spc="-85" dirty="0">
                <a:latin typeface="Times New Roman"/>
                <a:cs typeface="Times New Roman"/>
              </a:rPr>
              <a:t> </a:t>
            </a:r>
            <a:r>
              <a:rPr sz="3700" spc="-140" dirty="0">
                <a:latin typeface="Times New Roman"/>
                <a:cs typeface="Times New Roman"/>
              </a:rPr>
              <a:t>methods</a:t>
            </a:r>
            <a:r>
              <a:rPr sz="3700" spc="-70" dirty="0">
                <a:latin typeface="Times New Roman"/>
                <a:cs typeface="Times New Roman"/>
              </a:rPr>
              <a:t>,</a:t>
            </a:r>
            <a:r>
              <a:rPr sz="3700" spc="-220" dirty="0">
                <a:latin typeface="Times New Roman"/>
                <a:cs typeface="Times New Roman"/>
              </a:rPr>
              <a:t> </a:t>
            </a:r>
            <a:r>
              <a:rPr sz="3700" spc="-110" dirty="0">
                <a:latin typeface="Times New Roman"/>
                <a:cs typeface="Times New Roman"/>
              </a:rPr>
              <a:t>the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215" dirty="0">
                <a:latin typeface="Times New Roman"/>
                <a:cs typeface="Times New Roman"/>
              </a:rPr>
              <a:t>c</a:t>
            </a:r>
            <a:r>
              <a:rPr sz="3700" spc="-210" dirty="0">
                <a:latin typeface="Times New Roman"/>
                <a:cs typeface="Times New Roman"/>
              </a:rPr>
              <a:t>omp</a:t>
            </a:r>
            <a:r>
              <a:rPr sz="3700" spc="-90" dirty="0">
                <a:latin typeface="Times New Roman"/>
                <a:cs typeface="Times New Roman"/>
              </a:rPr>
              <a:t>ile</a:t>
            </a:r>
            <a:r>
              <a:rPr sz="3700" spc="-80" dirty="0">
                <a:latin typeface="Times New Roman"/>
                <a:cs typeface="Times New Roman"/>
              </a:rPr>
              <a:t>r </a:t>
            </a:r>
            <a:r>
              <a:rPr sz="3700" spc="-150" dirty="0">
                <a:latin typeface="Times New Roman"/>
                <a:cs typeface="Times New Roman"/>
              </a:rPr>
              <a:t>will  </a:t>
            </a:r>
            <a:r>
              <a:rPr sz="3700" spc="-95" dirty="0">
                <a:latin typeface="Times New Roman"/>
                <a:cs typeface="Times New Roman"/>
              </a:rPr>
              <a:t>not</a:t>
            </a:r>
            <a:r>
              <a:rPr sz="3700" spc="-80" dirty="0">
                <a:latin typeface="Times New Roman"/>
                <a:cs typeface="Times New Roman"/>
              </a:rPr>
              <a:t> </a:t>
            </a:r>
            <a:r>
              <a:rPr sz="3700" spc="-170" dirty="0">
                <a:latin typeface="Times New Roman"/>
                <a:cs typeface="Times New Roman"/>
              </a:rPr>
              <a:t>be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210" dirty="0">
                <a:latin typeface="Times New Roman"/>
                <a:cs typeface="Times New Roman"/>
              </a:rPr>
              <a:t>able</a:t>
            </a:r>
            <a:r>
              <a:rPr sz="3700" spc="-80" dirty="0">
                <a:latin typeface="Times New Roman"/>
                <a:cs typeface="Times New Roman"/>
              </a:rPr>
              <a:t> </a:t>
            </a:r>
            <a:r>
              <a:rPr sz="3700" spc="-55" dirty="0">
                <a:latin typeface="Times New Roman"/>
                <a:cs typeface="Times New Roman"/>
              </a:rPr>
              <a:t>to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175" dirty="0">
                <a:latin typeface="Times New Roman"/>
                <a:cs typeface="Times New Roman"/>
              </a:rPr>
              <a:t>compile</a:t>
            </a:r>
            <a:r>
              <a:rPr sz="3700" spc="-80" dirty="0">
                <a:latin typeface="Times New Roman"/>
                <a:cs typeface="Times New Roman"/>
              </a:rPr>
              <a:t> </a:t>
            </a:r>
            <a:r>
              <a:rPr sz="3700" spc="-110" dirty="0">
                <a:latin typeface="Times New Roman"/>
                <a:cs typeface="Times New Roman"/>
              </a:rPr>
              <a:t>the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220" dirty="0">
                <a:latin typeface="Times New Roman"/>
                <a:cs typeface="Times New Roman"/>
              </a:rPr>
              <a:t>lambda</a:t>
            </a:r>
            <a:r>
              <a:rPr sz="3700" spc="-85" dirty="0">
                <a:latin typeface="Times New Roman"/>
                <a:cs typeface="Times New Roman"/>
              </a:rPr>
              <a:t> </a:t>
            </a:r>
            <a:r>
              <a:rPr sz="3700" spc="-140" dirty="0">
                <a:latin typeface="Times New Roman"/>
                <a:cs typeface="Times New Roman"/>
              </a:rPr>
              <a:t>expression.</a:t>
            </a:r>
            <a:endParaRPr sz="3700">
              <a:latin typeface="Times New Roman"/>
              <a:cs typeface="Times New Roman"/>
            </a:endParaRPr>
          </a:p>
          <a:p>
            <a:pPr marL="560705" marR="508634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2432"/>
              <a:buFont typeface="Segoe UI Symbol"/>
              <a:buChar char="⚫"/>
              <a:tabLst>
                <a:tab pos="561340" algn="l"/>
              </a:tabLst>
            </a:pPr>
            <a:r>
              <a:rPr sz="3700" spc="-355" dirty="0">
                <a:latin typeface="Times New Roman"/>
                <a:cs typeface="Times New Roman"/>
              </a:rPr>
              <a:t>S</a:t>
            </a:r>
            <a:r>
              <a:rPr sz="3700" spc="-400" dirty="0">
                <a:latin typeface="Times New Roman"/>
                <a:cs typeface="Times New Roman"/>
              </a:rPr>
              <a:t>o</a:t>
            </a:r>
            <a:r>
              <a:rPr sz="3700" spc="150" dirty="0">
                <a:latin typeface="Times New Roman"/>
                <a:cs typeface="Times New Roman"/>
              </a:rPr>
              <a:t>,</a:t>
            </a:r>
            <a:r>
              <a:rPr sz="3700" spc="-240" dirty="0">
                <a:latin typeface="Times New Roman"/>
                <a:cs typeface="Times New Roman"/>
              </a:rPr>
              <a:t> </a:t>
            </a:r>
            <a:r>
              <a:rPr sz="3700" spc="-130" dirty="0">
                <a:latin typeface="Times New Roman"/>
                <a:cs typeface="Times New Roman"/>
              </a:rPr>
              <a:t>for</a:t>
            </a:r>
            <a:r>
              <a:rPr sz="3700" spc="-70" dirty="0">
                <a:latin typeface="Times New Roman"/>
                <a:cs typeface="Times New Roman"/>
              </a:rPr>
              <a:t> </a:t>
            </a:r>
            <a:r>
              <a:rPr sz="3700" spc="-110" dirty="0">
                <a:latin typeface="Times New Roman"/>
                <a:cs typeface="Times New Roman"/>
              </a:rPr>
              <a:t>the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210" dirty="0">
                <a:latin typeface="Times New Roman"/>
                <a:cs typeface="Times New Roman"/>
              </a:rPr>
              <a:t>comp</a:t>
            </a:r>
            <a:r>
              <a:rPr sz="3700" spc="-95" dirty="0">
                <a:latin typeface="Times New Roman"/>
                <a:cs typeface="Times New Roman"/>
              </a:rPr>
              <a:t>i</a:t>
            </a:r>
            <a:r>
              <a:rPr sz="3700" spc="-90" dirty="0">
                <a:latin typeface="Times New Roman"/>
                <a:cs typeface="Times New Roman"/>
              </a:rPr>
              <a:t>le</a:t>
            </a:r>
            <a:r>
              <a:rPr sz="3700" spc="-80" dirty="0">
                <a:latin typeface="Times New Roman"/>
                <a:cs typeface="Times New Roman"/>
              </a:rPr>
              <a:t>r </a:t>
            </a:r>
            <a:r>
              <a:rPr sz="3700" spc="-55" dirty="0">
                <a:latin typeface="Times New Roman"/>
                <a:cs typeface="Times New Roman"/>
              </a:rPr>
              <a:t>to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125" dirty="0">
                <a:latin typeface="Times New Roman"/>
                <a:cs typeface="Times New Roman"/>
              </a:rPr>
              <a:t>unde</a:t>
            </a:r>
            <a:r>
              <a:rPr sz="3700" spc="-15" dirty="0">
                <a:latin typeface="Times New Roman"/>
                <a:cs typeface="Times New Roman"/>
              </a:rPr>
              <a:t>r</a:t>
            </a:r>
            <a:r>
              <a:rPr sz="3700" spc="-170" dirty="0">
                <a:latin typeface="Times New Roman"/>
                <a:cs typeface="Times New Roman"/>
              </a:rPr>
              <a:t>stand</a:t>
            </a:r>
            <a:r>
              <a:rPr sz="3700" spc="-40" dirty="0">
                <a:latin typeface="Times New Roman"/>
                <a:cs typeface="Times New Roman"/>
              </a:rPr>
              <a:t> </a:t>
            </a:r>
            <a:r>
              <a:rPr sz="3700" spc="-195" dirty="0">
                <a:latin typeface="Times New Roman"/>
                <a:cs typeface="Times New Roman"/>
              </a:rPr>
              <a:t>lambda  </a:t>
            </a:r>
            <a:r>
              <a:rPr sz="3700" spc="-114" dirty="0">
                <a:latin typeface="Times New Roman"/>
                <a:cs typeface="Times New Roman"/>
              </a:rPr>
              <a:t>exp</a:t>
            </a:r>
            <a:r>
              <a:rPr sz="3700" spc="-120" dirty="0">
                <a:latin typeface="Times New Roman"/>
                <a:cs typeface="Times New Roman"/>
              </a:rPr>
              <a:t>r</a:t>
            </a:r>
            <a:r>
              <a:rPr sz="3700" spc="-170" dirty="0">
                <a:latin typeface="Times New Roman"/>
                <a:cs typeface="Times New Roman"/>
              </a:rPr>
              <a:t>essions,</a:t>
            </a:r>
            <a:r>
              <a:rPr sz="3700" spc="-200" dirty="0">
                <a:latin typeface="Times New Roman"/>
                <a:cs typeface="Times New Roman"/>
              </a:rPr>
              <a:t> </a:t>
            </a:r>
            <a:r>
              <a:rPr sz="3700" spc="-110" dirty="0">
                <a:latin typeface="Times New Roman"/>
                <a:cs typeface="Times New Roman"/>
              </a:rPr>
              <a:t>the</a:t>
            </a:r>
            <a:r>
              <a:rPr sz="3700" spc="-85" dirty="0">
                <a:latin typeface="Times New Roman"/>
                <a:cs typeface="Times New Roman"/>
              </a:rPr>
              <a:t> </a:t>
            </a:r>
            <a:r>
              <a:rPr sz="3700" spc="-135" dirty="0">
                <a:solidFill>
                  <a:srgbClr val="FF0000"/>
                </a:solidFill>
                <a:latin typeface="Times New Roman"/>
                <a:cs typeface="Times New Roman"/>
              </a:rPr>
              <a:t>interf</a:t>
            </a:r>
            <a:r>
              <a:rPr sz="3700" spc="-18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700" spc="-185" dirty="0">
                <a:solidFill>
                  <a:srgbClr val="FF0000"/>
                </a:solidFill>
                <a:latin typeface="Times New Roman"/>
                <a:cs typeface="Times New Roman"/>
              </a:rPr>
              <a:t>ce</a:t>
            </a:r>
            <a:r>
              <a:rPr sz="37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00" spc="-254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700" spc="-155" dirty="0">
                <a:solidFill>
                  <a:srgbClr val="FF0000"/>
                </a:solidFill>
                <a:latin typeface="Times New Roman"/>
                <a:cs typeface="Times New Roman"/>
              </a:rPr>
              <a:t>us</a:t>
            </a:r>
            <a:r>
              <a:rPr sz="3700" spc="-9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7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00" spc="-160" dirty="0">
                <a:solidFill>
                  <a:srgbClr val="FF0000"/>
                </a:solidFill>
                <a:latin typeface="Times New Roman"/>
                <a:cs typeface="Times New Roman"/>
              </a:rPr>
              <a:t>contain</a:t>
            </a:r>
            <a:r>
              <a:rPr sz="37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00" spc="-160" dirty="0">
                <a:solidFill>
                  <a:srgbClr val="FF0000"/>
                </a:solidFill>
                <a:latin typeface="Times New Roman"/>
                <a:cs typeface="Times New Roman"/>
              </a:rPr>
              <a:t>exact</a:t>
            </a:r>
            <a:r>
              <a:rPr sz="3700" spc="-17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3700" spc="-210" dirty="0">
                <a:solidFill>
                  <a:srgbClr val="FF0000"/>
                </a:solidFill>
                <a:latin typeface="Times New Roman"/>
                <a:cs typeface="Times New Roman"/>
              </a:rPr>
              <a:t>y  </a:t>
            </a:r>
            <a:r>
              <a:rPr sz="3700" spc="-165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3700" spc="-14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7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00" spc="-165" dirty="0">
                <a:solidFill>
                  <a:srgbClr val="FF0000"/>
                </a:solidFill>
                <a:latin typeface="Times New Roman"/>
                <a:cs typeface="Times New Roman"/>
              </a:rPr>
              <a:t>abstr</a:t>
            </a:r>
            <a:r>
              <a:rPr sz="3700" spc="-204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700" spc="-85" dirty="0">
                <a:solidFill>
                  <a:srgbClr val="FF0000"/>
                </a:solidFill>
                <a:latin typeface="Times New Roman"/>
                <a:cs typeface="Times New Roman"/>
              </a:rPr>
              <a:t>ct</a:t>
            </a:r>
            <a:r>
              <a:rPr sz="37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00" spc="-150" dirty="0">
                <a:solidFill>
                  <a:srgbClr val="FF0000"/>
                </a:solidFill>
                <a:latin typeface="Times New Roman"/>
                <a:cs typeface="Times New Roman"/>
              </a:rPr>
              <a:t>metho</a:t>
            </a:r>
            <a:r>
              <a:rPr sz="3700" spc="-12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3700" spc="150" dirty="0">
                <a:latin typeface="Times New Roman"/>
                <a:cs typeface="Times New Roman"/>
              </a:rPr>
              <a:t>.</a:t>
            </a:r>
            <a:endParaRPr sz="3700">
              <a:latin typeface="Times New Roman"/>
              <a:cs typeface="Times New Roman"/>
            </a:endParaRPr>
          </a:p>
          <a:p>
            <a:pPr marL="560705" marR="5080" lvl="1" indent="-22860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2432"/>
              <a:buFont typeface="Segoe UI Symbol"/>
              <a:buChar char="⚫"/>
              <a:tabLst>
                <a:tab pos="561340" algn="l"/>
              </a:tabLst>
            </a:pPr>
            <a:r>
              <a:rPr sz="3700" spc="-270" dirty="0">
                <a:latin typeface="Times New Roman"/>
                <a:cs typeface="Times New Roman"/>
              </a:rPr>
              <a:t>Such</a:t>
            </a:r>
            <a:r>
              <a:rPr sz="3700" spc="-80" dirty="0">
                <a:latin typeface="Times New Roman"/>
                <a:cs typeface="Times New Roman"/>
              </a:rPr>
              <a:t> </a:t>
            </a:r>
            <a:r>
              <a:rPr sz="3700" spc="-229" dirty="0">
                <a:latin typeface="Times New Roman"/>
                <a:cs typeface="Times New Roman"/>
              </a:rPr>
              <a:t>an</a:t>
            </a:r>
            <a:r>
              <a:rPr sz="3700" spc="-90" dirty="0">
                <a:latin typeface="Times New Roman"/>
                <a:cs typeface="Times New Roman"/>
              </a:rPr>
              <a:t> </a:t>
            </a:r>
            <a:r>
              <a:rPr sz="3700" spc="-150" dirty="0">
                <a:latin typeface="Times New Roman"/>
                <a:cs typeface="Times New Roman"/>
              </a:rPr>
              <a:t>interface</a:t>
            </a:r>
            <a:r>
              <a:rPr sz="3700" spc="-95" dirty="0">
                <a:latin typeface="Times New Roman"/>
                <a:cs typeface="Times New Roman"/>
              </a:rPr>
              <a:t> </a:t>
            </a:r>
            <a:r>
              <a:rPr sz="3700" spc="-235" dirty="0">
                <a:latin typeface="Times New Roman"/>
                <a:cs typeface="Times New Roman"/>
              </a:rPr>
              <a:t>is</a:t>
            </a:r>
            <a:r>
              <a:rPr sz="3700" spc="-90" dirty="0">
                <a:latin typeface="Times New Roman"/>
                <a:cs typeface="Times New Roman"/>
              </a:rPr>
              <a:t> </a:t>
            </a:r>
            <a:r>
              <a:rPr sz="3700" spc="-204" dirty="0">
                <a:latin typeface="Times New Roman"/>
                <a:cs typeface="Times New Roman"/>
              </a:rPr>
              <a:t>known</a:t>
            </a:r>
            <a:r>
              <a:rPr sz="3700" spc="-60" dirty="0">
                <a:latin typeface="Times New Roman"/>
                <a:cs typeface="Times New Roman"/>
              </a:rPr>
              <a:t> </a:t>
            </a:r>
            <a:r>
              <a:rPr sz="3700" spc="-290" dirty="0">
                <a:latin typeface="Times New Roman"/>
                <a:cs typeface="Times New Roman"/>
              </a:rPr>
              <a:t>as</a:t>
            </a:r>
            <a:r>
              <a:rPr sz="3700" spc="-90" dirty="0">
                <a:latin typeface="Times New Roman"/>
                <a:cs typeface="Times New Roman"/>
              </a:rPr>
              <a:t> </a:t>
            </a:r>
            <a:r>
              <a:rPr sz="3700" spc="-295" dirty="0">
                <a:latin typeface="Times New Roman"/>
                <a:cs typeface="Times New Roman"/>
              </a:rPr>
              <a:t>a</a:t>
            </a:r>
            <a:r>
              <a:rPr sz="3700" spc="-50" dirty="0">
                <a:latin typeface="Times New Roman"/>
                <a:cs typeface="Times New Roman"/>
              </a:rPr>
              <a:t> </a:t>
            </a:r>
            <a:r>
              <a:rPr sz="3700" i="1" spc="-290" dirty="0">
                <a:latin typeface="Times New Roman"/>
                <a:cs typeface="Times New Roman"/>
              </a:rPr>
              <a:t>functional</a:t>
            </a:r>
            <a:r>
              <a:rPr sz="3700" i="1" spc="-80" dirty="0">
                <a:latin typeface="Times New Roman"/>
                <a:cs typeface="Times New Roman"/>
              </a:rPr>
              <a:t> </a:t>
            </a:r>
            <a:r>
              <a:rPr sz="3700" i="1" spc="-290" dirty="0">
                <a:latin typeface="Times New Roman"/>
                <a:cs typeface="Times New Roman"/>
              </a:rPr>
              <a:t>interface</a:t>
            </a:r>
            <a:r>
              <a:rPr sz="3700" spc="-290" dirty="0">
                <a:latin typeface="Times New Roman"/>
                <a:cs typeface="Times New Roman"/>
              </a:rPr>
              <a:t>, </a:t>
            </a:r>
            <a:r>
              <a:rPr sz="3700" spc="-910" dirty="0">
                <a:latin typeface="Times New Roman"/>
                <a:cs typeface="Times New Roman"/>
              </a:rPr>
              <a:t> </a:t>
            </a:r>
            <a:r>
              <a:rPr sz="3700" spc="-80" dirty="0">
                <a:latin typeface="Times New Roman"/>
                <a:cs typeface="Times New Roman"/>
              </a:rPr>
              <a:t>o</a:t>
            </a:r>
            <a:r>
              <a:rPr sz="3700" spc="-50" dirty="0">
                <a:latin typeface="Times New Roman"/>
                <a:cs typeface="Times New Roman"/>
              </a:rPr>
              <a:t>r</a:t>
            </a:r>
            <a:r>
              <a:rPr sz="3700" spc="-80" dirty="0">
                <a:latin typeface="Times New Roman"/>
                <a:cs typeface="Times New Roman"/>
              </a:rPr>
              <a:t> </a:t>
            </a:r>
            <a:r>
              <a:rPr sz="3700" spc="-295" dirty="0">
                <a:latin typeface="Times New Roman"/>
                <a:cs typeface="Times New Roman"/>
              </a:rPr>
              <a:t>a</a:t>
            </a:r>
            <a:r>
              <a:rPr sz="3700" spc="-85" dirty="0">
                <a:latin typeface="Times New Roman"/>
                <a:cs typeface="Times New Roman"/>
              </a:rPr>
              <a:t> </a:t>
            </a:r>
            <a:r>
              <a:rPr sz="3700" i="1" spc="-310" dirty="0">
                <a:latin typeface="Times New Roman"/>
                <a:cs typeface="Times New Roman"/>
              </a:rPr>
              <a:t>Single</a:t>
            </a:r>
            <a:r>
              <a:rPr sz="3700" i="1" spc="-270" dirty="0">
                <a:latin typeface="Times New Roman"/>
                <a:cs typeface="Times New Roman"/>
              </a:rPr>
              <a:t> </a:t>
            </a:r>
            <a:r>
              <a:rPr sz="3700" i="1" spc="-409" dirty="0">
                <a:latin typeface="Times New Roman"/>
                <a:cs typeface="Times New Roman"/>
              </a:rPr>
              <a:t>Abst</a:t>
            </a:r>
            <a:r>
              <a:rPr sz="3700" i="1" spc="-525" dirty="0">
                <a:latin typeface="Times New Roman"/>
                <a:cs typeface="Times New Roman"/>
              </a:rPr>
              <a:t>r</a:t>
            </a:r>
            <a:r>
              <a:rPr sz="3700" i="1" spc="-330" dirty="0">
                <a:latin typeface="Times New Roman"/>
                <a:cs typeface="Times New Roman"/>
              </a:rPr>
              <a:t>act</a:t>
            </a:r>
            <a:r>
              <a:rPr sz="3700" i="1" spc="-80" dirty="0">
                <a:latin typeface="Times New Roman"/>
                <a:cs typeface="Times New Roman"/>
              </a:rPr>
              <a:t> </a:t>
            </a:r>
            <a:r>
              <a:rPr sz="3700" i="1" spc="-375" dirty="0">
                <a:latin typeface="Times New Roman"/>
                <a:cs typeface="Times New Roman"/>
              </a:rPr>
              <a:t>Meth</a:t>
            </a:r>
            <a:r>
              <a:rPr sz="3700" i="1" spc="-450" dirty="0">
                <a:latin typeface="Times New Roman"/>
                <a:cs typeface="Times New Roman"/>
              </a:rPr>
              <a:t>o</a:t>
            </a:r>
            <a:r>
              <a:rPr sz="3700" i="1" spc="-445" dirty="0">
                <a:latin typeface="Times New Roman"/>
                <a:cs typeface="Times New Roman"/>
              </a:rPr>
              <a:t>d</a:t>
            </a:r>
            <a:r>
              <a:rPr sz="3700" i="1" spc="-75" dirty="0">
                <a:latin typeface="Times New Roman"/>
                <a:cs typeface="Times New Roman"/>
              </a:rPr>
              <a:t> </a:t>
            </a:r>
            <a:r>
              <a:rPr sz="3700" spc="-325" dirty="0">
                <a:latin typeface="Times New Roman"/>
                <a:cs typeface="Times New Roman"/>
              </a:rPr>
              <a:t>(SA</a:t>
            </a:r>
            <a:r>
              <a:rPr sz="3700" spc="-555" dirty="0">
                <a:latin typeface="Times New Roman"/>
                <a:cs typeface="Times New Roman"/>
              </a:rPr>
              <a:t>M</a:t>
            </a:r>
            <a:r>
              <a:rPr sz="3700" spc="-80" dirty="0">
                <a:latin typeface="Times New Roman"/>
                <a:cs typeface="Times New Roman"/>
              </a:rPr>
              <a:t>)</a:t>
            </a:r>
            <a:r>
              <a:rPr sz="3700" spc="-60" dirty="0">
                <a:latin typeface="Times New Roman"/>
                <a:cs typeface="Times New Roman"/>
              </a:rPr>
              <a:t> </a:t>
            </a:r>
            <a:r>
              <a:rPr sz="3700" spc="-135" dirty="0">
                <a:latin typeface="Times New Roman"/>
                <a:cs typeface="Times New Roman"/>
              </a:rPr>
              <a:t>interf</a:t>
            </a:r>
            <a:r>
              <a:rPr sz="3700" spc="-180" dirty="0">
                <a:latin typeface="Times New Roman"/>
                <a:cs typeface="Times New Roman"/>
              </a:rPr>
              <a:t>a</a:t>
            </a:r>
            <a:r>
              <a:rPr sz="3700" spc="-185" dirty="0">
                <a:latin typeface="Times New Roman"/>
                <a:cs typeface="Times New Roman"/>
              </a:rPr>
              <a:t>c</a:t>
            </a:r>
            <a:r>
              <a:rPr sz="3700" spc="-254" dirty="0">
                <a:latin typeface="Times New Roman"/>
                <a:cs typeface="Times New Roman"/>
              </a:rPr>
              <a:t>e</a:t>
            </a:r>
            <a:r>
              <a:rPr sz="3700" spc="150" dirty="0">
                <a:latin typeface="Times New Roman"/>
                <a:cs typeface="Times New Roman"/>
              </a:rPr>
              <a:t>.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71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492" y="654811"/>
            <a:ext cx="5823585" cy="569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0505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import </a:t>
            </a:r>
            <a:r>
              <a:rPr sz="1200" b="1" dirty="0">
                <a:latin typeface="Courier New"/>
                <a:cs typeface="Courier New"/>
              </a:rPr>
              <a:t>javafx.application.Application;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javafx.stage.Stage;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javafx.scene.Scene;</a:t>
            </a:r>
            <a:endParaRPr sz="1200">
              <a:latin typeface="Courier New"/>
              <a:cs typeface="Courier New"/>
            </a:endParaRPr>
          </a:p>
          <a:p>
            <a:pPr marL="12700" marR="230505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javafx.scene.layout.GridPane;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javafx.scene.control.Button;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javafx.scene.control.Label;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 </a:t>
            </a:r>
            <a:r>
              <a:rPr sz="1200" b="1" dirty="0">
                <a:latin typeface="Courier New"/>
                <a:cs typeface="Courier New"/>
              </a:rPr>
              <a:t>javafx.scene.control.TextField;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javafx.geometry.Pos;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javafx.geometry.HPos;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public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class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LoanCalculator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extends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Application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9730" marR="18605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TextField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tfAnnualInterestRate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TextField();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TextField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tfNumberOfYears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 TextField();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TextField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tfLoanAmount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TextField();</a:t>
            </a:r>
            <a:endParaRPr sz="1200">
              <a:latin typeface="Courier New"/>
              <a:cs typeface="Courier New"/>
            </a:endParaRPr>
          </a:p>
          <a:p>
            <a:pPr marL="379730" marR="55372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TextField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tfMonthlyPayment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TextField();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TextField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tfTotalPayment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TextField();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Button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btCalculate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Button("Calculate");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@Override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start(Stage primaryStage) {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Create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UI</a:t>
            </a:r>
            <a:endParaRPr sz="1200">
              <a:latin typeface="Courier New"/>
              <a:cs typeface="Courier New"/>
            </a:endParaRPr>
          </a:p>
          <a:p>
            <a:pPr marL="748665" marR="184277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GridPane gridPane = new GridPane();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gridPane.setHgap(5);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gridPane.setVgap(5);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gridPane.add(new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Label("Annual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Interest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Rate:"),</a:t>
            </a:r>
            <a:r>
              <a:rPr sz="1200" b="1" spc="5" dirty="0">
                <a:latin typeface="Courier New"/>
                <a:cs typeface="Courier New"/>
              </a:rPr>
              <a:t> 0,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0);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gridPane.add(tfAnnualInterestRate, </a:t>
            </a:r>
            <a:r>
              <a:rPr sz="1200" b="1" spc="-5" dirty="0">
                <a:latin typeface="Courier New"/>
                <a:cs typeface="Courier New"/>
              </a:rPr>
              <a:t>1,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0);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gridPane.add(new Label("Number </a:t>
            </a:r>
            <a:r>
              <a:rPr sz="1200" b="1" spc="5" dirty="0">
                <a:latin typeface="Courier New"/>
                <a:cs typeface="Courier New"/>
              </a:rPr>
              <a:t>of</a:t>
            </a:r>
            <a:r>
              <a:rPr sz="1200" b="1" dirty="0">
                <a:latin typeface="Courier New"/>
                <a:cs typeface="Courier New"/>
              </a:rPr>
              <a:t> Years:"), </a:t>
            </a:r>
            <a:r>
              <a:rPr sz="1200" b="1" spc="-5" dirty="0">
                <a:latin typeface="Courier New"/>
                <a:cs typeface="Courier New"/>
              </a:rPr>
              <a:t>0,</a:t>
            </a:r>
            <a:r>
              <a:rPr sz="1200" b="1" dirty="0">
                <a:latin typeface="Courier New"/>
                <a:cs typeface="Courier New"/>
              </a:rPr>
              <a:t> 1);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gridPane.add(tfNumberOfYears,</a:t>
            </a:r>
            <a:r>
              <a:rPr sz="1200" b="1" spc="-5" dirty="0">
                <a:latin typeface="Courier New"/>
                <a:cs typeface="Courier New"/>
              </a:rPr>
              <a:t> 1, </a:t>
            </a:r>
            <a:r>
              <a:rPr sz="1200" b="1" dirty="0">
                <a:latin typeface="Courier New"/>
                <a:cs typeface="Courier New"/>
              </a:rPr>
              <a:t>1);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gridPane.add(new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Label("Loan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Amount:"),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0, 2);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gridPane.add(tfLoanAmount,</a:t>
            </a:r>
            <a:r>
              <a:rPr sz="1200" b="1" spc="-5" dirty="0">
                <a:latin typeface="Courier New"/>
                <a:cs typeface="Courier New"/>
              </a:rPr>
              <a:t> 1,</a:t>
            </a:r>
            <a:r>
              <a:rPr sz="1200" b="1" dirty="0">
                <a:latin typeface="Courier New"/>
                <a:cs typeface="Courier New"/>
              </a:rPr>
              <a:t> 2);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gridPane.add(new Label("Monthly Payment:"),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0,</a:t>
            </a:r>
            <a:r>
              <a:rPr sz="1200" b="1" dirty="0">
                <a:latin typeface="Courier New"/>
                <a:cs typeface="Courier New"/>
              </a:rPr>
              <a:t> 3);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gridPane.add(tfMonthlyPayment,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1,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3);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gridPane.add(new Label("Total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Payment:"),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0,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4);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5184" y="6325311"/>
            <a:ext cx="4455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gridPane.add(tfTotalPayment, </a:t>
            </a:r>
            <a:r>
              <a:rPr sz="1200" b="1" spc="5" dirty="0">
                <a:latin typeface="Courier New"/>
                <a:cs typeface="Courier New"/>
              </a:rPr>
              <a:t>1, </a:t>
            </a:r>
            <a:r>
              <a:rPr sz="1200" b="1" dirty="0">
                <a:latin typeface="Courier New"/>
                <a:cs typeface="Courier New"/>
              </a:rPr>
              <a:t>4);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gridPane.add(btCalculate,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1,</a:t>
            </a:r>
            <a:r>
              <a:rPr sz="1200" b="1" spc="-645" dirty="0">
                <a:latin typeface="Courier New"/>
                <a:cs typeface="Courier New"/>
              </a:rPr>
              <a:t> </a:t>
            </a:r>
            <a:r>
              <a:rPr sz="1500" spc="-277" baseline="27777" dirty="0">
                <a:latin typeface="Arial MT"/>
                <a:cs typeface="Arial MT"/>
              </a:rPr>
              <a:t>(c</a:t>
            </a:r>
            <a:r>
              <a:rPr sz="1200" b="1" spc="-185" dirty="0">
                <a:latin typeface="Courier New"/>
                <a:cs typeface="Courier New"/>
              </a:rPr>
              <a:t>5</a:t>
            </a:r>
            <a:r>
              <a:rPr sz="1500" spc="-277" baseline="27777" dirty="0">
                <a:latin typeface="Arial MT"/>
                <a:cs typeface="Arial MT"/>
              </a:rPr>
              <a:t>)</a:t>
            </a:r>
            <a:r>
              <a:rPr sz="1500" spc="-232" baseline="27777" dirty="0">
                <a:latin typeface="Arial MT"/>
                <a:cs typeface="Arial MT"/>
              </a:rPr>
              <a:t> </a:t>
            </a:r>
            <a:r>
              <a:rPr sz="1200" b="1" spc="-235" dirty="0">
                <a:latin typeface="Courier New"/>
                <a:cs typeface="Courier New"/>
              </a:rPr>
              <a:t>)</a:t>
            </a:r>
            <a:r>
              <a:rPr sz="1500" spc="-352" baseline="27777" dirty="0">
                <a:latin typeface="Arial MT"/>
                <a:cs typeface="Arial MT"/>
              </a:rPr>
              <a:t>P</a:t>
            </a:r>
            <a:r>
              <a:rPr sz="1200" b="1" spc="-235" dirty="0">
                <a:latin typeface="Courier New"/>
                <a:cs typeface="Courier New"/>
              </a:rPr>
              <a:t>;</a:t>
            </a:r>
            <a:r>
              <a:rPr sz="1500" spc="-352" baseline="27777" dirty="0">
                <a:latin typeface="Arial MT"/>
                <a:cs typeface="Arial MT"/>
              </a:rPr>
              <a:t>aul</a:t>
            </a:r>
            <a:r>
              <a:rPr sz="1500" spc="-322" baseline="27777" dirty="0">
                <a:latin typeface="Arial MT"/>
                <a:cs typeface="Arial MT"/>
              </a:rPr>
              <a:t> </a:t>
            </a:r>
            <a:r>
              <a:rPr sz="1500" spc="-7" baseline="27777" dirty="0">
                <a:latin typeface="Arial MT"/>
                <a:cs typeface="Arial MT"/>
              </a:rPr>
              <a:t>Fodor</a:t>
            </a:r>
            <a:r>
              <a:rPr sz="1500" baseline="27777" dirty="0">
                <a:latin typeface="Arial MT"/>
                <a:cs typeface="Arial MT"/>
              </a:rPr>
              <a:t> </a:t>
            </a:r>
            <a:r>
              <a:rPr sz="1500" spc="-7" baseline="27777" dirty="0">
                <a:latin typeface="Arial MT"/>
                <a:cs typeface="Arial MT"/>
              </a:rPr>
              <a:t>and</a:t>
            </a:r>
            <a:r>
              <a:rPr sz="1500" spc="-22" baseline="27777" dirty="0">
                <a:latin typeface="Arial MT"/>
                <a:cs typeface="Arial MT"/>
              </a:rPr>
              <a:t> </a:t>
            </a:r>
            <a:r>
              <a:rPr sz="1500" spc="-7" baseline="27777" dirty="0">
                <a:latin typeface="Arial MT"/>
                <a:cs typeface="Arial MT"/>
              </a:rPr>
              <a:t>Pearson</a:t>
            </a:r>
            <a:r>
              <a:rPr sz="1500" baseline="27777" dirty="0">
                <a:latin typeface="Arial MT"/>
                <a:cs typeface="Arial MT"/>
              </a:rPr>
              <a:t> </a:t>
            </a:r>
            <a:r>
              <a:rPr sz="1500" spc="-7" baseline="27777" dirty="0">
                <a:latin typeface="Arial MT"/>
                <a:cs typeface="Arial MT"/>
              </a:rPr>
              <a:t>Inc.</a:t>
            </a:r>
            <a:endParaRPr sz="1500" baseline="27777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27559"/>
            <a:ext cx="33629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Loan</a:t>
            </a:r>
            <a:r>
              <a:rPr sz="4000" spc="-60" dirty="0"/>
              <a:t> </a:t>
            </a:r>
            <a:r>
              <a:rPr sz="4000" spc="-45" dirty="0"/>
              <a:t>Calculator</a:t>
            </a:r>
            <a:endParaRPr sz="4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3871" y="124968"/>
            <a:ext cx="3189731" cy="226771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72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492" y="26034"/>
            <a:ext cx="766953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665" marR="20320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btCalculate.setOnAction(e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-&gt;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calculateLoanPayment()); </a:t>
            </a:r>
            <a:r>
              <a:rPr sz="1200" b="1" spc="-7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Scene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Scene(gridPane,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400,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250);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primaryStage.setScene(scene);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primaryStage.show();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private</a:t>
            </a:r>
            <a:r>
              <a:rPr sz="12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void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calculateLoanPayment() {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 </a:t>
            </a:r>
            <a:r>
              <a:rPr sz="1200" b="1" dirty="0">
                <a:latin typeface="Courier New"/>
                <a:cs typeface="Courier New"/>
              </a:rPr>
              <a:t>Get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values from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fields</a:t>
            </a:r>
            <a:endParaRPr sz="1200">
              <a:latin typeface="Courier New"/>
              <a:cs typeface="Courier New"/>
            </a:endParaRPr>
          </a:p>
          <a:p>
            <a:pPr marL="748665" marR="5575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interest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Double.parseDouble(tfAnnualInterestRate.getText());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int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year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Integer.parseInt(tfNumberOfYears.getText());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loanAmount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 Double.parseDouble(tfLoanAmount.getText());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Create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object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Loan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Loan(interest,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year,</a:t>
            </a:r>
            <a:r>
              <a:rPr sz="1200" b="1" spc="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loanAmount);</a:t>
            </a:r>
            <a:endParaRPr sz="1200">
              <a:latin typeface="Courier New"/>
              <a:cs typeface="Courier New"/>
            </a:endParaRPr>
          </a:p>
          <a:p>
            <a:pPr marL="748665" marR="508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Display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monthly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payment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and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total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payment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tfMonthlyPayment.setText(String.format("$%.2f",</a:t>
            </a:r>
            <a:r>
              <a:rPr sz="1200" b="1" spc="4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loan.getMonthlyPayment())); </a:t>
            </a:r>
            <a:r>
              <a:rPr sz="1200" b="1" spc="-7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tfTotalPayment.setText(String.format("$%.2f",</a:t>
            </a:r>
            <a:r>
              <a:rPr sz="12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loan.getTotalPayment()));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3597275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static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main(String[]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args)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launch(args);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492" y="3684523"/>
            <a:ext cx="757809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730" marR="3505835" indent="-36766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class</a:t>
            </a:r>
            <a:r>
              <a:rPr sz="1200" b="1" dirty="0">
                <a:latin typeface="Courier New"/>
                <a:cs typeface="Courier New"/>
              </a:rPr>
              <a:t> Loan implements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java.io.Serializable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annualInterestRate;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int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numberOfYears;</a:t>
            </a:r>
            <a:endParaRPr sz="1200">
              <a:latin typeface="Courier New"/>
              <a:cs typeface="Courier New"/>
            </a:endParaRPr>
          </a:p>
          <a:p>
            <a:pPr marL="379730" marR="42418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private double loanAmount;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java.util.Date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loanDate;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Loan(double</a:t>
            </a:r>
            <a:r>
              <a:rPr sz="1200" b="1" spc="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annualInterestRate,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int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numberOfYears,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loanAmount)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48665" marR="267652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this.annualInterestRate = annualInterestRate;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this.numberOfYears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numberOfYears;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this.loanAmount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loanAmount;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loanDate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new</a:t>
            </a:r>
            <a:r>
              <a:rPr sz="1200" b="1" dirty="0">
                <a:latin typeface="Courier New"/>
                <a:cs typeface="Courier New"/>
              </a:rPr>
              <a:t> java.util.Date();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3597910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double getAnnualInterestRate()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annualInterestRate;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setAnnualInterestRate(double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annualInterestRate)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184" y="6428333"/>
            <a:ext cx="4455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this.annualInterestRate</a:t>
            </a:r>
            <a:r>
              <a:rPr sz="1200" b="1" spc="5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spc="-195" dirty="0">
                <a:latin typeface="Courier New"/>
                <a:cs typeface="Courier New"/>
              </a:rPr>
              <a:t>ann</a:t>
            </a:r>
            <a:r>
              <a:rPr sz="1500" spc="-292" baseline="-8333" dirty="0">
                <a:latin typeface="Arial MT"/>
                <a:cs typeface="Arial MT"/>
              </a:rPr>
              <a:t>(c</a:t>
            </a:r>
            <a:r>
              <a:rPr sz="1200" b="1" spc="-195" dirty="0">
                <a:latin typeface="Courier New"/>
                <a:cs typeface="Courier New"/>
              </a:rPr>
              <a:t>u</a:t>
            </a:r>
            <a:r>
              <a:rPr sz="1500" spc="-292" baseline="-8333" dirty="0">
                <a:latin typeface="Arial MT"/>
                <a:cs typeface="Arial MT"/>
              </a:rPr>
              <a:t>)</a:t>
            </a:r>
            <a:r>
              <a:rPr sz="1500" spc="-225" baseline="-8333" dirty="0">
                <a:latin typeface="Arial MT"/>
                <a:cs typeface="Arial MT"/>
              </a:rPr>
              <a:t> </a:t>
            </a:r>
            <a:r>
              <a:rPr sz="1200" b="1" spc="-305" dirty="0">
                <a:latin typeface="Courier New"/>
                <a:cs typeface="Courier New"/>
              </a:rPr>
              <a:t>a</a:t>
            </a:r>
            <a:r>
              <a:rPr sz="1500" spc="-457" baseline="-8333" dirty="0">
                <a:latin typeface="Arial MT"/>
                <a:cs typeface="Arial MT"/>
              </a:rPr>
              <a:t>P</a:t>
            </a:r>
            <a:r>
              <a:rPr sz="1200" b="1" spc="-305" dirty="0">
                <a:latin typeface="Courier New"/>
                <a:cs typeface="Courier New"/>
              </a:rPr>
              <a:t>l</a:t>
            </a:r>
            <a:r>
              <a:rPr sz="1500" spc="-457" baseline="-8333" dirty="0">
                <a:latin typeface="Arial MT"/>
                <a:cs typeface="Arial MT"/>
              </a:rPr>
              <a:t>au</a:t>
            </a:r>
            <a:r>
              <a:rPr sz="1200" b="1" spc="-305" dirty="0">
                <a:latin typeface="Courier New"/>
                <a:cs typeface="Courier New"/>
              </a:rPr>
              <a:t>I</a:t>
            </a:r>
            <a:r>
              <a:rPr sz="1500" spc="-457" baseline="-8333" dirty="0">
                <a:latin typeface="Arial MT"/>
                <a:cs typeface="Arial MT"/>
              </a:rPr>
              <a:t>l</a:t>
            </a:r>
            <a:r>
              <a:rPr sz="1500" spc="-247" baseline="-8333" dirty="0">
                <a:latin typeface="Arial MT"/>
                <a:cs typeface="Arial MT"/>
              </a:rPr>
              <a:t> </a:t>
            </a:r>
            <a:r>
              <a:rPr sz="1200" b="1" spc="-310" dirty="0">
                <a:latin typeface="Courier New"/>
                <a:cs typeface="Courier New"/>
              </a:rPr>
              <a:t>n</a:t>
            </a:r>
            <a:r>
              <a:rPr sz="1500" spc="-465" baseline="-8333" dirty="0">
                <a:latin typeface="Arial MT"/>
                <a:cs typeface="Arial MT"/>
              </a:rPr>
              <a:t>F</a:t>
            </a:r>
            <a:r>
              <a:rPr sz="1200" b="1" spc="-310" dirty="0">
                <a:latin typeface="Courier New"/>
                <a:cs typeface="Courier New"/>
              </a:rPr>
              <a:t>t</a:t>
            </a:r>
            <a:r>
              <a:rPr sz="1500" spc="-465" baseline="-8333" dirty="0">
                <a:latin typeface="Arial MT"/>
                <a:cs typeface="Arial MT"/>
              </a:rPr>
              <a:t>od</a:t>
            </a:r>
            <a:r>
              <a:rPr sz="1200" b="1" spc="-310" dirty="0">
                <a:latin typeface="Courier New"/>
                <a:cs typeface="Courier New"/>
              </a:rPr>
              <a:t>e</a:t>
            </a:r>
            <a:r>
              <a:rPr sz="1500" spc="-465" baseline="-8333" dirty="0">
                <a:latin typeface="Arial MT"/>
                <a:cs typeface="Arial MT"/>
              </a:rPr>
              <a:t>o</a:t>
            </a:r>
            <a:r>
              <a:rPr sz="1200" b="1" spc="-310" dirty="0">
                <a:latin typeface="Courier New"/>
                <a:cs typeface="Courier New"/>
              </a:rPr>
              <a:t>r</a:t>
            </a:r>
            <a:r>
              <a:rPr sz="1500" spc="-465" baseline="-8333" dirty="0">
                <a:latin typeface="Arial MT"/>
                <a:cs typeface="Arial MT"/>
              </a:rPr>
              <a:t>r</a:t>
            </a:r>
            <a:r>
              <a:rPr sz="1500" spc="-209" baseline="-8333" dirty="0">
                <a:latin typeface="Arial MT"/>
                <a:cs typeface="Arial MT"/>
              </a:rPr>
              <a:t> </a:t>
            </a:r>
            <a:r>
              <a:rPr sz="1200" b="1" spc="-305" dirty="0">
                <a:latin typeface="Courier New"/>
                <a:cs typeface="Courier New"/>
              </a:rPr>
              <a:t>e</a:t>
            </a:r>
            <a:r>
              <a:rPr sz="1500" spc="-457" baseline="-8333" dirty="0">
                <a:latin typeface="Arial MT"/>
                <a:cs typeface="Arial MT"/>
              </a:rPr>
              <a:t>an</a:t>
            </a:r>
            <a:r>
              <a:rPr sz="1200" b="1" spc="-305" dirty="0">
                <a:latin typeface="Courier New"/>
                <a:cs typeface="Courier New"/>
              </a:rPr>
              <a:t>s</a:t>
            </a:r>
            <a:r>
              <a:rPr sz="1500" spc="-457" baseline="-8333" dirty="0">
                <a:latin typeface="Arial MT"/>
                <a:cs typeface="Arial MT"/>
              </a:rPr>
              <a:t>d</a:t>
            </a:r>
            <a:r>
              <a:rPr sz="1200" b="1" spc="-305" dirty="0">
                <a:latin typeface="Courier New"/>
                <a:cs typeface="Courier New"/>
              </a:rPr>
              <a:t>t</a:t>
            </a:r>
            <a:r>
              <a:rPr sz="1500" spc="-457" baseline="-8333" dirty="0">
                <a:latin typeface="Arial MT"/>
                <a:cs typeface="Arial MT"/>
              </a:rPr>
              <a:t>P</a:t>
            </a:r>
            <a:r>
              <a:rPr sz="1200" b="1" spc="-305" dirty="0">
                <a:latin typeface="Courier New"/>
                <a:cs typeface="Courier New"/>
              </a:rPr>
              <a:t>R</a:t>
            </a:r>
            <a:r>
              <a:rPr sz="1500" spc="-457" baseline="-8333" dirty="0">
                <a:latin typeface="Arial MT"/>
                <a:cs typeface="Arial MT"/>
              </a:rPr>
              <a:t>e</a:t>
            </a:r>
            <a:r>
              <a:rPr sz="1200" b="1" spc="-305" dirty="0">
                <a:latin typeface="Courier New"/>
                <a:cs typeface="Courier New"/>
              </a:rPr>
              <a:t>a</a:t>
            </a:r>
            <a:r>
              <a:rPr sz="1500" spc="-457" baseline="-8333" dirty="0">
                <a:latin typeface="Arial MT"/>
                <a:cs typeface="Arial MT"/>
              </a:rPr>
              <a:t>a</a:t>
            </a:r>
            <a:r>
              <a:rPr sz="1200" b="1" spc="-305" dirty="0">
                <a:latin typeface="Courier New"/>
                <a:cs typeface="Courier New"/>
              </a:rPr>
              <a:t>t</a:t>
            </a:r>
            <a:r>
              <a:rPr sz="1500" spc="-457" baseline="-8333" dirty="0">
                <a:latin typeface="Arial MT"/>
                <a:cs typeface="Arial MT"/>
              </a:rPr>
              <a:t>rs</a:t>
            </a:r>
            <a:r>
              <a:rPr sz="1200" b="1" spc="-305" dirty="0">
                <a:latin typeface="Courier New"/>
                <a:cs typeface="Courier New"/>
              </a:rPr>
              <a:t>e</a:t>
            </a:r>
            <a:r>
              <a:rPr sz="1500" spc="-457" baseline="-8333" dirty="0">
                <a:latin typeface="Arial MT"/>
                <a:cs typeface="Arial MT"/>
              </a:rPr>
              <a:t>o</a:t>
            </a:r>
            <a:r>
              <a:rPr sz="1200" b="1" spc="-305" dirty="0">
                <a:latin typeface="Courier New"/>
                <a:cs typeface="Courier New"/>
              </a:rPr>
              <a:t>;</a:t>
            </a:r>
            <a:r>
              <a:rPr sz="1500" spc="-457" baseline="-8333" dirty="0">
                <a:latin typeface="Arial MT"/>
                <a:cs typeface="Arial MT"/>
              </a:rPr>
              <a:t>n</a:t>
            </a:r>
            <a:r>
              <a:rPr sz="1500" spc="7" baseline="-8333" dirty="0">
                <a:latin typeface="Arial MT"/>
                <a:cs typeface="Arial MT"/>
              </a:rPr>
              <a:t> </a:t>
            </a:r>
            <a:r>
              <a:rPr sz="1500" spc="-7" baseline="-8333" dirty="0">
                <a:latin typeface="Arial MT"/>
                <a:cs typeface="Arial MT"/>
              </a:rPr>
              <a:t>Inc.</a:t>
            </a:r>
            <a:endParaRPr sz="1500" baseline="-8333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1776" y="6611213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73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492" y="208915"/>
            <a:ext cx="7481570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665" marR="4240530" indent="-36893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public int getNumberOfYears()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numberOfYears;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2583815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void setNumberOfYears(int numberOfYears)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this.numberOfYears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numberOfYears;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4240530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double getLoanAmount()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 loanAmount;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2859405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void setLoanAmount(double loanAmount)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this.loanAmount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loanAmount;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getMonthlyPayment() {</a:t>
            </a:r>
            <a:endParaRPr sz="1200">
              <a:latin typeface="Courier New"/>
              <a:cs typeface="Courier New"/>
            </a:endParaRPr>
          </a:p>
          <a:p>
            <a:pPr marL="748665" marR="111061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6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monthlyInterestRate</a:t>
            </a:r>
            <a:r>
              <a:rPr sz="1200" b="1" spc="6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annualInterestRate</a:t>
            </a:r>
            <a:r>
              <a:rPr sz="1200" b="1" spc="7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/</a:t>
            </a:r>
            <a:r>
              <a:rPr sz="1200" b="1" spc="6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1200; </a:t>
            </a:r>
            <a:r>
              <a:rPr sz="1200" b="1" dirty="0">
                <a:latin typeface="Courier New"/>
                <a:cs typeface="Courier New"/>
              </a:rPr>
              <a:t> double monthlyPayment =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loanAmount *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monthlyInterestRate 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(1</a:t>
            </a:r>
            <a:endParaRPr sz="1200">
              <a:latin typeface="Courier New"/>
              <a:cs typeface="Courier New"/>
            </a:endParaRPr>
          </a:p>
          <a:p>
            <a:pPr marL="748665" marR="5080" indent="7372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-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(Math.pow(1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/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(1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monthlyInterestRate),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numberOfYears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12)));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monthlyPayment;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getTotalPayment()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48665" marR="9264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totalPayment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getMonthlyPayment()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numberOfYears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12;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totalPayment;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48665" marR="3688079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java.util.Date getLoanDate()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 loanDate;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74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0"/>
            <a:ext cx="36029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MouseEvent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96" y="1603745"/>
            <a:ext cx="8738607" cy="36441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75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492" y="16891"/>
            <a:ext cx="534797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//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Move the text with 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the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mouse clicked </a:t>
            </a:r>
            <a:r>
              <a:rPr sz="1800" b="1" spc="-10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import javafx.application.Application; 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import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javafx.stage.Stage;</a:t>
            </a:r>
            <a:endParaRPr sz="1800">
              <a:latin typeface="Courier New"/>
              <a:cs typeface="Courier New"/>
            </a:endParaRPr>
          </a:p>
          <a:p>
            <a:pPr marL="12700" marR="956944">
              <a:lnSpc>
                <a:spcPct val="100000"/>
              </a:lnSpc>
            </a:pP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import</a:t>
            </a:r>
            <a:r>
              <a:rPr sz="1800" b="1" spc="16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javafx.scene.Scene; </a:t>
            </a:r>
            <a:r>
              <a:rPr sz="1800" b="1" spc="-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import javafx.scene.layout.Pane; </a:t>
            </a:r>
            <a:r>
              <a:rPr sz="1800" b="1" spc="-10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import</a:t>
            </a:r>
            <a:r>
              <a:rPr sz="1800" b="1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ourier New"/>
                <a:cs typeface="Courier New"/>
              </a:rPr>
              <a:t>javafx.scene.text.Text;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492" y="1663065"/>
            <a:ext cx="807720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1367790" indent="-54737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public class MouseEventDemo extends Application </a:t>
            </a:r>
            <a:r>
              <a:rPr sz="1800" b="1" dirty="0">
                <a:latin typeface="Courier New"/>
                <a:cs typeface="Courier New"/>
              </a:rPr>
              <a:t>{ </a:t>
            </a:r>
            <a:r>
              <a:rPr sz="1800" b="1" spc="-107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@Override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public</a:t>
            </a:r>
            <a:r>
              <a:rPr sz="1800" b="1" spc="-3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void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start(Stage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primaryStage)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10490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Pane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pane</a:t>
            </a:r>
            <a:r>
              <a:rPr sz="1800" b="1" spc="-2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new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Pane();</a:t>
            </a:r>
            <a:endParaRPr sz="1800">
              <a:latin typeface="Courier New"/>
              <a:cs typeface="Courier New"/>
            </a:endParaRPr>
          </a:p>
          <a:p>
            <a:pPr marL="1104900" marR="508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Text text </a:t>
            </a:r>
            <a:r>
              <a:rPr sz="1800" b="1" dirty="0">
                <a:latin typeface="Courier New"/>
                <a:cs typeface="Courier New"/>
              </a:rPr>
              <a:t>= </a:t>
            </a:r>
            <a:r>
              <a:rPr sz="1800" b="1" spc="-10" dirty="0">
                <a:latin typeface="Courier New"/>
                <a:cs typeface="Courier New"/>
              </a:rPr>
              <a:t>new Text(20, </a:t>
            </a:r>
            <a:r>
              <a:rPr sz="1800" b="1" spc="-5" dirty="0">
                <a:latin typeface="Courier New"/>
                <a:cs typeface="Courier New"/>
              </a:rPr>
              <a:t>20, </a:t>
            </a:r>
            <a:r>
              <a:rPr sz="1800" b="1" spc="-10" dirty="0">
                <a:latin typeface="Courier New"/>
                <a:cs typeface="Courier New"/>
              </a:rPr>
              <a:t>"Programming </a:t>
            </a:r>
            <a:r>
              <a:rPr sz="1800" b="1" spc="-5" dirty="0">
                <a:latin typeface="Courier New"/>
                <a:cs typeface="Courier New"/>
              </a:rPr>
              <a:t>is </a:t>
            </a:r>
            <a:r>
              <a:rPr sz="1800" b="1" spc="-10" dirty="0">
                <a:latin typeface="Courier New"/>
                <a:cs typeface="Courier New"/>
              </a:rPr>
              <a:t>fun"); </a:t>
            </a:r>
            <a:r>
              <a:rPr sz="1800" b="1" spc="-107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pane.getChildren().add(text); 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text.setOnMouseDragged(e</a:t>
            </a:r>
            <a:r>
              <a:rPr sz="18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8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650364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text.setX(e.getX());</a:t>
            </a:r>
            <a:endParaRPr sz="1800">
              <a:latin typeface="Courier New"/>
              <a:cs typeface="Courier New"/>
            </a:endParaRPr>
          </a:p>
          <a:p>
            <a:pPr marL="1650364">
              <a:lnSpc>
                <a:spcPct val="100000"/>
              </a:lnSpc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text.setY(e.getY());</a:t>
            </a:r>
            <a:endParaRPr sz="1800">
              <a:latin typeface="Courier New"/>
              <a:cs typeface="Courier New"/>
            </a:endParaRPr>
          </a:p>
          <a:p>
            <a:pPr marL="1104900">
              <a:lnSpc>
                <a:spcPct val="100000"/>
              </a:lnSpc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});</a:t>
            </a:r>
            <a:endParaRPr sz="1800">
              <a:latin typeface="Courier New"/>
              <a:cs typeface="Courier New"/>
            </a:endParaRPr>
          </a:p>
          <a:p>
            <a:pPr marL="1104900" marR="150368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Scene scene </a:t>
            </a:r>
            <a:r>
              <a:rPr sz="1800" b="1" dirty="0">
                <a:latin typeface="Courier New"/>
                <a:cs typeface="Courier New"/>
              </a:rPr>
              <a:t>= </a:t>
            </a:r>
            <a:r>
              <a:rPr sz="1800" b="1" spc="-5" dirty="0">
                <a:latin typeface="Courier New"/>
                <a:cs typeface="Courier New"/>
              </a:rPr>
              <a:t>new </a:t>
            </a:r>
            <a:r>
              <a:rPr sz="1800" b="1" spc="-10" dirty="0">
                <a:latin typeface="Courier New"/>
                <a:cs typeface="Courier New"/>
              </a:rPr>
              <a:t>Scene(pane, 300, 100); </a:t>
            </a:r>
            <a:r>
              <a:rPr sz="1800" b="1" spc="-107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primaryStage.setTitle("MouseEventDemo"); </a:t>
            </a:r>
            <a:r>
              <a:rPr sz="1800" b="1" spc="-107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primaryStage.setScene(scene); 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primaryStage.show();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b="1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104900" marR="2049780" indent="-54610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public static void main(String[] args) </a:t>
            </a:r>
            <a:r>
              <a:rPr sz="1800" b="1" dirty="0">
                <a:latin typeface="Courier New"/>
                <a:cs typeface="Courier New"/>
              </a:rPr>
              <a:t>{ </a:t>
            </a:r>
            <a:r>
              <a:rPr sz="1800" b="1" spc="-107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launch(args);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608" y="6327749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7023" y="202692"/>
            <a:ext cx="3000755" cy="140969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4492" y="6257889"/>
            <a:ext cx="239395" cy="64452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550"/>
              </a:spcBef>
            </a:pPr>
            <a:r>
              <a:rPr sz="1400" spc="-9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76</a:t>
            </a:r>
            <a:endParaRPr sz="14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b="1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55626"/>
            <a:ext cx="62725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Th</a:t>
            </a:r>
            <a:r>
              <a:rPr spc="-10" dirty="0"/>
              <a:t>e</a:t>
            </a:r>
            <a:r>
              <a:rPr spc="5" dirty="0"/>
              <a:t> </a:t>
            </a:r>
            <a:r>
              <a:rPr spc="-5" dirty="0">
                <a:latin typeface="Courier New"/>
                <a:cs typeface="Courier New"/>
              </a:rPr>
              <a:t>KeyEven</a:t>
            </a:r>
            <a:r>
              <a:rPr dirty="0">
                <a:latin typeface="Courier New"/>
                <a:cs typeface="Courier New"/>
              </a:rPr>
              <a:t>t</a:t>
            </a:r>
            <a:r>
              <a:rPr spc="-1905" dirty="0">
                <a:latin typeface="Courier New"/>
                <a:cs typeface="Courier New"/>
              </a:rPr>
              <a:t> </a:t>
            </a:r>
            <a:r>
              <a:rPr spc="-15" dirty="0"/>
              <a:t>Class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41" y="1482617"/>
            <a:ext cx="8717779" cy="25764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876" y="6314947"/>
            <a:ext cx="2266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77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740" y="22606"/>
            <a:ext cx="6729095" cy="600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644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330263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8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javafx.scene.Scene; </a:t>
            </a:r>
            <a:r>
              <a:rPr sz="1400" b="1" spc="-5" dirty="0">
                <a:latin typeface="Courier New"/>
                <a:cs typeface="Courier New"/>
              </a:rPr>
              <a:t> 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javafx.scene.layout.Pane;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0" dirty="0">
                <a:latin typeface="Courier New"/>
                <a:cs typeface="Courier New"/>
              </a:rPr>
              <a:t> javafx.scene.text.Text;</a:t>
            </a:r>
            <a:endParaRPr sz="1400">
              <a:latin typeface="Courier New"/>
              <a:cs typeface="Courier New"/>
            </a:endParaRPr>
          </a:p>
          <a:p>
            <a:pPr marL="226060" marR="1707514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KeyEventDemo extends </a:t>
            </a:r>
            <a:r>
              <a:rPr sz="1400" b="1" spc="-10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439420" marR="2345055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void </a:t>
            </a:r>
            <a:r>
              <a:rPr sz="1400" b="1" spc="-5" dirty="0">
                <a:latin typeface="Courier New"/>
                <a:cs typeface="Courier New"/>
              </a:rPr>
              <a:t>start(Stage primaryStage)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</a:t>
            </a:r>
            <a:r>
              <a:rPr sz="1400" b="1" spc="-10" dirty="0">
                <a:latin typeface="Courier New"/>
                <a:cs typeface="Courier New"/>
              </a:rPr>
              <a:t> pane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Pane();</a:t>
            </a:r>
            <a:endParaRPr sz="1400">
              <a:latin typeface="Courier New"/>
              <a:cs typeface="Courier New"/>
            </a:endParaRPr>
          </a:p>
          <a:p>
            <a:pPr marL="439420" marR="26638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Text </a:t>
            </a:r>
            <a:r>
              <a:rPr sz="1400" b="1" spc="-10" dirty="0">
                <a:latin typeface="Courier New"/>
                <a:cs typeface="Courier New"/>
              </a:rPr>
              <a:t>text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Text(20, </a:t>
            </a:r>
            <a:r>
              <a:rPr sz="1400" b="1" spc="-5" dirty="0">
                <a:latin typeface="Courier New"/>
                <a:cs typeface="Courier New"/>
              </a:rPr>
              <a:t>20, "A");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text.setFocusTraversable(true);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pane.getChildren().add(text);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text.setOnKeyPressed(e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switch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(e.getCode())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869" marR="855980">
              <a:lnSpc>
                <a:spcPct val="100000"/>
              </a:lnSpc>
              <a:spcBef>
                <a:spcPts val="5"/>
              </a:spcBef>
              <a:tabLst>
                <a:tab pos="1928495" algn="l"/>
              </a:tabLst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case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DOWN: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text.setY(text.getY()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+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10);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break;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case UP:	text.setY(text.getY()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-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10); break;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case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LEFT: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text.setX(text.getX()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-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10);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break;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case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RIGHT: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text.setX(text.getX()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10);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break;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default:</a:t>
            </a:r>
            <a:endParaRPr sz="1400">
              <a:latin typeface="Courier New"/>
              <a:cs typeface="Courier New"/>
            </a:endParaRPr>
          </a:p>
          <a:p>
            <a:pPr marL="107823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sz="1400" b="1" spc="9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(Character.isLetterOrDigit(e.getText().charAt(0)))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text.setText(e.getText());</a:t>
            </a:r>
            <a:endParaRPr sz="1400">
              <a:latin typeface="Courier New"/>
              <a:cs typeface="Courier New"/>
            </a:endParaRPr>
          </a:p>
          <a:p>
            <a:pPr marR="5960745" algn="r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R="5961380" algn="r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  <a:p>
            <a:pPr marL="439420" marR="202628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Scene(pane, 200, 200);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primaryStage.setTitle("KeyEventDemo");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primaryStage.setScene(scene);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8100" y="5998261"/>
            <a:ext cx="4281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9420" marR="5080" indent="-42735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100" y="6424980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740" y="6638035"/>
            <a:ext cx="132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8311" y="278891"/>
            <a:ext cx="1694688" cy="6675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4407" y="1456944"/>
            <a:ext cx="1694688" cy="66751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78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3979"/>
            <a:ext cx="72243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Th</a:t>
            </a:r>
            <a:r>
              <a:rPr spc="-10" dirty="0"/>
              <a:t>e</a:t>
            </a:r>
            <a:r>
              <a:rPr spc="5" dirty="0"/>
              <a:t> </a:t>
            </a:r>
            <a:r>
              <a:rPr spc="-5" dirty="0">
                <a:latin typeface="Courier New"/>
                <a:cs typeface="Courier New"/>
              </a:rPr>
              <a:t>KeyCod</a:t>
            </a:r>
            <a:r>
              <a:rPr dirty="0">
                <a:latin typeface="Courier New"/>
                <a:cs typeface="Courier New"/>
              </a:rPr>
              <a:t>e</a:t>
            </a:r>
            <a:r>
              <a:rPr spc="-1905" dirty="0">
                <a:latin typeface="Courier New"/>
                <a:cs typeface="Courier New"/>
              </a:rPr>
              <a:t> </a:t>
            </a:r>
            <a:r>
              <a:rPr spc="-25" dirty="0"/>
              <a:t>Constants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168" y="1580444"/>
            <a:ext cx="8807291" cy="3746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79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069" y="62560"/>
            <a:ext cx="73736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solidFill>
                  <a:srgbClr val="FF0000"/>
                </a:solidFill>
              </a:rPr>
              <a:t>JavaFX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spc="40" dirty="0"/>
              <a:t>vs</a:t>
            </a:r>
            <a:r>
              <a:rPr spc="-20" dirty="0"/>
              <a:t> </a:t>
            </a:r>
            <a:r>
              <a:rPr spc="-90" dirty="0"/>
              <a:t>Swing</a:t>
            </a:r>
            <a:r>
              <a:rPr spc="-40" dirty="0"/>
              <a:t> </a:t>
            </a:r>
            <a:r>
              <a:rPr spc="-20" dirty="0"/>
              <a:t>and</a:t>
            </a:r>
            <a:r>
              <a:rPr spc="-15" dirty="0"/>
              <a:t> </a:t>
            </a:r>
            <a:r>
              <a:rPr spc="-260" dirty="0"/>
              <a:t>AWT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9831" y="880363"/>
            <a:ext cx="8269605" cy="527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1296035" indent="-273050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190" dirty="0">
                <a:latin typeface="Times New Roman"/>
                <a:cs typeface="Times New Roman"/>
              </a:rPr>
              <a:t>Swing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and</a:t>
            </a:r>
            <a:r>
              <a:rPr sz="2600" spc="-270" dirty="0">
                <a:latin typeface="Times New Roman"/>
                <a:cs typeface="Times New Roman"/>
              </a:rPr>
              <a:t> </a:t>
            </a:r>
            <a:r>
              <a:rPr sz="2600" spc="-265" dirty="0">
                <a:latin typeface="Times New Roman"/>
                <a:cs typeface="Times New Roman"/>
              </a:rPr>
              <a:t>AWT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are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replaced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200" dirty="0">
                <a:latin typeface="Times New Roman"/>
                <a:cs typeface="Times New Roman"/>
              </a:rPr>
              <a:t>by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54" dirty="0">
                <a:latin typeface="Times New Roman"/>
                <a:cs typeface="Times New Roman"/>
              </a:rPr>
              <a:t>JavaFX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platform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for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d</a:t>
            </a:r>
            <a:r>
              <a:rPr sz="2600" spc="-145" dirty="0">
                <a:latin typeface="Times New Roman"/>
                <a:cs typeface="Times New Roman"/>
              </a:rPr>
              <a:t>e</a:t>
            </a:r>
            <a:r>
              <a:rPr sz="2600" spc="-270" dirty="0">
                <a:latin typeface="Times New Roman"/>
                <a:cs typeface="Times New Roman"/>
              </a:rPr>
              <a:t>v</a:t>
            </a:r>
            <a:r>
              <a:rPr sz="2600" spc="-90" dirty="0">
                <a:latin typeface="Times New Roman"/>
                <a:cs typeface="Times New Roman"/>
              </a:rPr>
              <a:t>el</a:t>
            </a:r>
            <a:r>
              <a:rPr sz="2600" spc="-135" dirty="0">
                <a:latin typeface="Times New Roman"/>
                <a:cs typeface="Times New Roman"/>
              </a:rPr>
              <a:t>o</a:t>
            </a:r>
            <a:r>
              <a:rPr sz="2600" spc="-105" dirty="0">
                <a:latin typeface="Times New Roman"/>
                <a:cs typeface="Times New Roman"/>
              </a:rPr>
              <a:t>pi</a:t>
            </a:r>
            <a:r>
              <a:rPr sz="2600" spc="-145" dirty="0">
                <a:latin typeface="Times New Roman"/>
                <a:cs typeface="Times New Roman"/>
              </a:rPr>
              <a:t>n</a:t>
            </a:r>
            <a:r>
              <a:rPr sz="2600" spc="-215" dirty="0">
                <a:latin typeface="Times New Roman"/>
                <a:cs typeface="Times New Roman"/>
              </a:rPr>
              <a:t>g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75" dirty="0">
                <a:latin typeface="Times New Roman"/>
                <a:cs typeface="Times New Roman"/>
              </a:rPr>
              <a:t>r</a:t>
            </a:r>
            <a:r>
              <a:rPr sz="2600" spc="-110" dirty="0">
                <a:latin typeface="Times New Roman"/>
                <a:cs typeface="Times New Roman"/>
              </a:rPr>
              <a:t>i</a:t>
            </a:r>
            <a:r>
              <a:rPr sz="2600" spc="-135" dirty="0">
                <a:latin typeface="Times New Roman"/>
                <a:cs typeface="Times New Roman"/>
              </a:rPr>
              <a:t>c</a:t>
            </a:r>
            <a:r>
              <a:rPr sz="2600" spc="-160" dirty="0">
                <a:latin typeface="Times New Roman"/>
                <a:cs typeface="Times New Roman"/>
              </a:rPr>
              <a:t>h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</a:t>
            </a:r>
            <a:r>
              <a:rPr sz="2600" spc="-190" dirty="0">
                <a:latin typeface="Times New Roman"/>
                <a:cs typeface="Times New Roman"/>
              </a:rPr>
              <a:t>n</a:t>
            </a:r>
            <a:r>
              <a:rPr sz="2600" spc="-10" dirty="0">
                <a:latin typeface="Times New Roman"/>
                <a:cs typeface="Times New Roman"/>
              </a:rPr>
              <a:t>te</a:t>
            </a:r>
            <a:r>
              <a:rPr sz="2600" spc="55" dirty="0">
                <a:latin typeface="Times New Roman"/>
                <a:cs typeface="Times New Roman"/>
              </a:rPr>
              <a:t>r</a:t>
            </a:r>
            <a:r>
              <a:rPr sz="2600" spc="-110" dirty="0">
                <a:latin typeface="Times New Roman"/>
                <a:cs typeface="Times New Roman"/>
              </a:rPr>
              <a:t>ne</a:t>
            </a:r>
            <a:r>
              <a:rPr sz="2600" spc="35" dirty="0">
                <a:latin typeface="Times New Roman"/>
                <a:cs typeface="Times New Roman"/>
              </a:rPr>
              <a:t>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a</a:t>
            </a:r>
            <a:r>
              <a:rPr sz="2600" spc="-175" dirty="0">
                <a:latin typeface="Times New Roman"/>
                <a:cs typeface="Times New Roman"/>
              </a:rPr>
              <a:t>p</a:t>
            </a:r>
            <a:r>
              <a:rPr sz="2600" spc="-114" dirty="0">
                <a:latin typeface="Times New Roman"/>
                <a:cs typeface="Times New Roman"/>
              </a:rPr>
              <a:t>pli</a:t>
            </a:r>
            <a:r>
              <a:rPr sz="2600" spc="-160" dirty="0">
                <a:latin typeface="Times New Roman"/>
                <a:cs typeface="Times New Roman"/>
              </a:rPr>
              <a:t>c</a:t>
            </a:r>
            <a:r>
              <a:rPr sz="2600" spc="-235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tio</a:t>
            </a:r>
            <a:r>
              <a:rPr sz="2600" spc="-114" dirty="0">
                <a:latin typeface="Times New Roman"/>
                <a:cs typeface="Times New Roman"/>
              </a:rPr>
              <a:t>n</a:t>
            </a:r>
            <a:r>
              <a:rPr sz="2600" spc="-200" dirty="0">
                <a:latin typeface="Times New Roman"/>
                <a:cs typeface="Times New Roman"/>
              </a:rPr>
              <a:t>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90" dirty="0">
                <a:latin typeface="Times New Roman"/>
                <a:cs typeface="Times New Roman"/>
              </a:rPr>
              <a:t>JDK</a:t>
            </a:r>
            <a:r>
              <a:rPr sz="2600" spc="-150" dirty="0">
                <a:latin typeface="Times New Roman"/>
                <a:cs typeface="Times New Roman"/>
              </a:rPr>
              <a:t>8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(2</a:t>
            </a:r>
            <a:r>
              <a:rPr sz="2600" spc="-114" dirty="0">
                <a:latin typeface="Times New Roman"/>
                <a:cs typeface="Times New Roman"/>
              </a:rPr>
              <a:t>0</a:t>
            </a:r>
            <a:r>
              <a:rPr sz="2600" spc="-110" dirty="0">
                <a:latin typeface="Times New Roman"/>
                <a:cs typeface="Times New Roman"/>
              </a:rPr>
              <a:t>1</a:t>
            </a:r>
            <a:r>
              <a:rPr sz="2600" spc="-125" dirty="0">
                <a:latin typeface="Times New Roman"/>
                <a:cs typeface="Times New Roman"/>
              </a:rPr>
              <a:t>4</a:t>
            </a:r>
            <a:r>
              <a:rPr sz="2600" spc="-50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85" dirty="0">
                <a:latin typeface="Times New Roman"/>
                <a:cs typeface="Times New Roman"/>
              </a:rPr>
              <a:t>History:</a:t>
            </a:r>
            <a:endParaRPr sz="2600">
              <a:latin typeface="Times New Roman"/>
              <a:cs typeface="Times New Roman"/>
            </a:endParaRPr>
          </a:p>
          <a:p>
            <a:pPr marL="561340" marR="120014" lvl="1" indent="-229235">
              <a:lnSpc>
                <a:spcPct val="100000"/>
              </a:lnSpc>
              <a:spcBef>
                <a:spcPts val="3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975" algn="l"/>
              </a:tabLst>
            </a:pPr>
            <a:r>
              <a:rPr sz="2400" spc="-105" dirty="0">
                <a:latin typeface="Times New Roman"/>
                <a:cs typeface="Times New Roman"/>
              </a:rPr>
              <a:t>When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25" dirty="0">
                <a:latin typeface="Times New Roman"/>
                <a:cs typeface="Times New Roman"/>
              </a:rPr>
              <a:t>Java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80" dirty="0">
                <a:latin typeface="Times New Roman"/>
                <a:cs typeface="Times New Roman"/>
              </a:rPr>
              <a:t>was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introduced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(1996),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60" dirty="0">
                <a:latin typeface="Times New Roman"/>
                <a:cs typeface="Times New Roman"/>
              </a:rPr>
              <a:t>GUI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5" dirty="0">
                <a:latin typeface="Times New Roman"/>
                <a:cs typeface="Times New Roman"/>
              </a:rPr>
              <a:t>classes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were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bundled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in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li</a:t>
            </a:r>
            <a:r>
              <a:rPr sz="2400" spc="-160" dirty="0">
                <a:latin typeface="Times New Roman"/>
                <a:cs typeface="Times New Roman"/>
              </a:rPr>
              <a:t>b</a:t>
            </a:r>
            <a:r>
              <a:rPr sz="2400" spc="-55" dirty="0">
                <a:latin typeface="Times New Roman"/>
                <a:cs typeface="Times New Roman"/>
              </a:rPr>
              <a:t>ra</a:t>
            </a:r>
            <a:r>
              <a:rPr sz="2400" spc="-20" dirty="0">
                <a:latin typeface="Times New Roman"/>
                <a:cs typeface="Times New Roman"/>
              </a:rPr>
              <a:t>r</a:t>
            </a:r>
            <a:r>
              <a:rPr sz="2400" spc="-200" dirty="0">
                <a:latin typeface="Times New Roman"/>
                <a:cs typeface="Times New Roman"/>
              </a:rPr>
              <a:t>y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25" dirty="0">
                <a:latin typeface="Times New Roman"/>
                <a:cs typeface="Times New Roman"/>
              </a:rPr>
              <a:t>k</a:t>
            </a:r>
            <a:r>
              <a:rPr sz="2400" spc="-120" dirty="0">
                <a:latin typeface="Times New Roman"/>
                <a:cs typeface="Times New Roman"/>
              </a:rPr>
              <a:t>n</a:t>
            </a:r>
            <a:r>
              <a:rPr sz="2400" spc="-175" dirty="0">
                <a:latin typeface="Times New Roman"/>
                <a:cs typeface="Times New Roman"/>
              </a:rPr>
              <a:t>o</a:t>
            </a:r>
            <a:r>
              <a:rPr sz="2400" spc="-120" dirty="0">
                <a:latin typeface="Times New Roman"/>
                <a:cs typeface="Times New Roman"/>
              </a:rPr>
              <a:t>wn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204" dirty="0">
                <a:latin typeface="Times New Roman"/>
                <a:cs typeface="Times New Roman"/>
              </a:rPr>
              <a:t>a</a:t>
            </a:r>
            <a:r>
              <a:rPr sz="2400" spc="-175" dirty="0">
                <a:latin typeface="Times New Roman"/>
                <a:cs typeface="Times New Roman"/>
              </a:rPr>
              <a:t>s</a:t>
            </a:r>
            <a:r>
              <a:rPr sz="2400" spc="-70" dirty="0">
                <a:latin typeface="Times New Roman"/>
                <a:cs typeface="Times New Roman"/>
              </a:rPr>
              <a:t> the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265" dirty="0">
                <a:latin typeface="Times New Roman"/>
                <a:cs typeface="Times New Roman"/>
              </a:rPr>
              <a:t>A</a:t>
            </a:r>
            <a:r>
              <a:rPr sz="2400" spc="-180" dirty="0">
                <a:latin typeface="Times New Roman"/>
                <a:cs typeface="Times New Roman"/>
              </a:rPr>
              <a:t>b</a:t>
            </a:r>
            <a:r>
              <a:rPr sz="2400" spc="-70" dirty="0">
                <a:latin typeface="Times New Roman"/>
                <a:cs typeface="Times New Roman"/>
              </a:rPr>
              <a:t>stract</a:t>
            </a:r>
            <a:r>
              <a:rPr sz="2400" spc="-37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W</a:t>
            </a:r>
            <a:r>
              <a:rPr sz="2400" spc="-100" dirty="0">
                <a:latin typeface="Times New Roman"/>
                <a:cs typeface="Times New Roman"/>
              </a:rPr>
              <a:t>in</a:t>
            </a:r>
            <a:r>
              <a:rPr sz="2400" spc="-120" dirty="0">
                <a:latin typeface="Times New Roman"/>
                <a:cs typeface="Times New Roman"/>
              </a:rPr>
              <a:t>d</a:t>
            </a:r>
            <a:r>
              <a:rPr sz="2400" spc="-175" dirty="0">
                <a:latin typeface="Times New Roman"/>
                <a:cs typeface="Times New Roman"/>
              </a:rPr>
              <a:t>o</a:t>
            </a:r>
            <a:r>
              <a:rPr sz="2400" spc="-160" dirty="0">
                <a:latin typeface="Times New Roman"/>
                <a:cs typeface="Times New Roman"/>
              </a:rPr>
              <a:t>ws</a:t>
            </a:r>
            <a:r>
              <a:rPr sz="2400" spc="-375" dirty="0">
                <a:latin typeface="Times New Roman"/>
                <a:cs typeface="Times New Roman"/>
              </a:rPr>
              <a:t> </a:t>
            </a:r>
            <a:r>
              <a:rPr sz="2400" spc="-425" dirty="0">
                <a:latin typeface="Times New Roman"/>
                <a:cs typeface="Times New Roman"/>
              </a:rPr>
              <a:t>T</a:t>
            </a:r>
            <a:r>
              <a:rPr sz="2400" spc="-105" dirty="0">
                <a:latin typeface="Times New Roman"/>
                <a:cs typeface="Times New Roman"/>
              </a:rPr>
              <a:t>o</a:t>
            </a:r>
            <a:r>
              <a:rPr sz="2400" spc="-100" dirty="0">
                <a:latin typeface="Times New Roman"/>
                <a:cs typeface="Times New Roman"/>
              </a:rPr>
              <a:t>o</a:t>
            </a:r>
            <a:r>
              <a:rPr sz="2400" spc="-140" dirty="0">
                <a:latin typeface="Times New Roman"/>
                <a:cs typeface="Times New Roman"/>
              </a:rPr>
              <a:t>lk</a:t>
            </a:r>
            <a:r>
              <a:rPr sz="2400" spc="-95" dirty="0">
                <a:latin typeface="Times New Roman"/>
                <a:cs typeface="Times New Roman"/>
              </a:rPr>
              <a:t>i</a:t>
            </a:r>
            <a:r>
              <a:rPr sz="2400" spc="30" dirty="0">
                <a:latin typeface="Times New Roman"/>
                <a:cs typeface="Times New Roman"/>
              </a:rPr>
              <a:t>t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(</a:t>
            </a:r>
            <a:r>
              <a:rPr sz="2400" spc="-545" dirty="0">
                <a:latin typeface="Times New Roman"/>
                <a:cs typeface="Times New Roman"/>
              </a:rPr>
              <a:t>A</a:t>
            </a:r>
            <a:r>
              <a:rPr sz="2400" spc="-110" dirty="0">
                <a:latin typeface="Times New Roman"/>
                <a:cs typeface="Times New Roman"/>
              </a:rPr>
              <a:t>W</a:t>
            </a:r>
            <a:r>
              <a:rPr sz="2400" spc="-50" dirty="0">
                <a:latin typeface="Times New Roman"/>
                <a:cs typeface="Times New Roman"/>
              </a:rPr>
              <a:t>T)</a:t>
            </a:r>
            <a:endParaRPr sz="2400">
              <a:latin typeface="Times New Roman"/>
              <a:cs typeface="Times New Roman"/>
            </a:endParaRPr>
          </a:p>
          <a:p>
            <a:pPr marL="835660" lvl="2" indent="-229235">
              <a:lnSpc>
                <a:spcPct val="100000"/>
              </a:lnSpc>
              <a:spcBef>
                <a:spcPts val="55"/>
              </a:spcBef>
              <a:buClr>
                <a:srgbClr val="E6B0AB"/>
              </a:buClr>
              <a:buSzPct val="85000"/>
              <a:buFont typeface="Segoe UI Symbol"/>
              <a:buChar char="⚫"/>
              <a:tabLst>
                <a:tab pos="836294" algn="l"/>
              </a:tabLst>
            </a:pPr>
            <a:r>
              <a:rPr sz="2000" spc="-204" dirty="0">
                <a:latin typeface="Times New Roman"/>
                <a:cs typeface="Times New Roman"/>
              </a:rPr>
              <a:t>AWT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55" dirty="0">
                <a:latin typeface="Times New Roman"/>
                <a:cs typeface="Times New Roman"/>
              </a:rPr>
              <a:t>was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prone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platform-specific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35" dirty="0">
                <a:latin typeface="Times New Roman"/>
                <a:cs typeface="Times New Roman"/>
              </a:rPr>
              <a:t>bugs</a:t>
            </a:r>
            <a:endParaRPr sz="2000">
              <a:latin typeface="Times New Roman"/>
              <a:cs typeface="Times New Roman"/>
            </a:endParaRPr>
          </a:p>
          <a:p>
            <a:pPr marL="835660" marR="716915" lvl="2" indent="-228600">
              <a:lnSpc>
                <a:spcPct val="100000"/>
              </a:lnSpc>
              <a:buClr>
                <a:srgbClr val="E6B0AB"/>
              </a:buClr>
              <a:buSzPct val="85000"/>
              <a:buFont typeface="Segoe UI Symbol"/>
              <a:buChar char="⚫"/>
              <a:tabLst>
                <a:tab pos="836294" algn="l"/>
              </a:tabLst>
            </a:pPr>
            <a:r>
              <a:rPr sz="2000" spc="-204" dirty="0">
                <a:latin typeface="Times New Roman"/>
                <a:cs typeface="Times New Roman"/>
              </a:rPr>
              <a:t>AWT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50" dirty="0">
                <a:latin typeface="Times New Roman"/>
                <a:cs typeface="Times New Roman"/>
              </a:rPr>
              <a:t>was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5" dirty="0">
                <a:latin typeface="Times New Roman"/>
                <a:cs typeface="Times New Roman"/>
              </a:rPr>
              <a:t>fine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developing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5" dirty="0">
                <a:latin typeface="Times New Roman"/>
                <a:cs typeface="Times New Roman"/>
              </a:rPr>
              <a:t>simple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graphical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user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interfaces,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but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not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for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d</a:t>
            </a:r>
            <a:r>
              <a:rPr sz="2000" spc="-120" dirty="0">
                <a:latin typeface="Times New Roman"/>
                <a:cs typeface="Times New Roman"/>
              </a:rPr>
              <a:t>e</a:t>
            </a:r>
            <a:r>
              <a:rPr sz="2000" spc="-200" dirty="0">
                <a:latin typeface="Times New Roman"/>
                <a:cs typeface="Times New Roman"/>
              </a:rPr>
              <a:t>v</a:t>
            </a:r>
            <a:r>
              <a:rPr sz="2000" spc="-75" dirty="0">
                <a:latin typeface="Times New Roman"/>
                <a:cs typeface="Times New Roman"/>
              </a:rPr>
              <a:t>elo</a:t>
            </a:r>
            <a:r>
              <a:rPr sz="2000" spc="-105" dirty="0">
                <a:latin typeface="Times New Roman"/>
                <a:cs typeface="Times New Roman"/>
              </a:rPr>
              <a:t>p</a:t>
            </a:r>
            <a:r>
              <a:rPr sz="2000" spc="-65" dirty="0">
                <a:latin typeface="Times New Roman"/>
                <a:cs typeface="Times New Roman"/>
              </a:rPr>
              <a:t>i</a:t>
            </a:r>
            <a:r>
              <a:rPr sz="2000" spc="-125" dirty="0">
                <a:latin typeface="Times New Roman"/>
                <a:cs typeface="Times New Roman"/>
              </a:rPr>
              <a:t>n</a:t>
            </a:r>
            <a:r>
              <a:rPr sz="2000" spc="-165" dirty="0">
                <a:latin typeface="Times New Roman"/>
                <a:cs typeface="Times New Roman"/>
              </a:rPr>
              <a:t>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30" dirty="0">
                <a:latin typeface="Times New Roman"/>
                <a:cs typeface="Times New Roman"/>
              </a:rPr>
              <a:t>c</a:t>
            </a:r>
            <a:r>
              <a:rPr sz="2000" spc="-80" dirty="0">
                <a:latin typeface="Times New Roman"/>
                <a:cs typeface="Times New Roman"/>
              </a:rPr>
              <a:t>o</a:t>
            </a:r>
            <a:r>
              <a:rPr sz="2000" spc="-130" dirty="0">
                <a:latin typeface="Times New Roman"/>
                <a:cs typeface="Times New Roman"/>
              </a:rPr>
              <a:t>m</a:t>
            </a:r>
            <a:r>
              <a:rPr sz="2000" spc="-35" dirty="0">
                <a:latin typeface="Times New Roman"/>
                <a:cs typeface="Times New Roman"/>
              </a:rPr>
              <a:t>p</a:t>
            </a:r>
            <a:r>
              <a:rPr sz="2000" spc="-65" dirty="0">
                <a:latin typeface="Times New Roman"/>
                <a:cs typeface="Times New Roman"/>
              </a:rPr>
              <a:t>r</a:t>
            </a:r>
            <a:r>
              <a:rPr sz="2000" spc="-105" dirty="0">
                <a:latin typeface="Times New Roman"/>
                <a:cs typeface="Times New Roman"/>
              </a:rPr>
              <a:t>ehen</a:t>
            </a:r>
            <a:r>
              <a:rPr sz="2000" spc="-100" dirty="0">
                <a:latin typeface="Times New Roman"/>
                <a:cs typeface="Times New Roman"/>
              </a:rPr>
              <a:t>s</a:t>
            </a:r>
            <a:r>
              <a:rPr sz="2000" spc="-95" dirty="0">
                <a:latin typeface="Times New Roman"/>
                <a:cs typeface="Times New Roman"/>
              </a:rPr>
              <a:t>i</a:t>
            </a:r>
            <a:r>
              <a:rPr sz="2000" spc="-204" dirty="0">
                <a:latin typeface="Times New Roman"/>
                <a:cs typeface="Times New Roman"/>
              </a:rPr>
              <a:t>v</a:t>
            </a:r>
            <a:r>
              <a:rPr sz="2000" spc="-75" dirty="0">
                <a:latin typeface="Times New Roman"/>
                <a:cs typeface="Times New Roman"/>
              </a:rPr>
              <a:t>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30" dirty="0">
                <a:latin typeface="Times New Roman"/>
                <a:cs typeface="Times New Roman"/>
              </a:rPr>
              <a:t>GUI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p</a:t>
            </a:r>
            <a:r>
              <a:rPr sz="2000" spc="-65" dirty="0">
                <a:latin typeface="Times New Roman"/>
                <a:cs typeface="Times New Roman"/>
              </a:rPr>
              <a:t>r</a:t>
            </a:r>
            <a:r>
              <a:rPr sz="2000" spc="-114" dirty="0">
                <a:latin typeface="Times New Roman"/>
                <a:cs typeface="Times New Roman"/>
              </a:rPr>
              <a:t>o</a:t>
            </a:r>
            <a:r>
              <a:rPr sz="2000" spc="-75" dirty="0">
                <a:latin typeface="Times New Roman"/>
                <a:cs typeface="Times New Roman"/>
              </a:rPr>
              <a:t>j</a:t>
            </a:r>
            <a:r>
              <a:rPr sz="2000" spc="-80" dirty="0">
                <a:latin typeface="Times New Roman"/>
                <a:cs typeface="Times New Roman"/>
              </a:rPr>
              <a:t>ects</a:t>
            </a:r>
            <a:endParaRPr sz="2000">
              <a:latin typeface="Times New Roman"/>
              <a:cs typeface="Times New Roman"/>
            </a:endParaRPr>
          </a:p>
          <a:p>
            <a:pPr marL="561340" marR="5080" lvl="1" indent="-229235">
              <a:lnSpc>
                <a:spcPts val="2880"/>
              </a:lnSpc>
              <a:spcBef>
                <a:spcPts val="45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975" algn="l"/>
              </a:tabLst>
            </a:pPr>
            <a:r>
              <a:rPr sz="2400" spc="-120" dirty="0">
                <a:latin typeface="Times New Roman"/>
                <a:cs typeface="Times New Roman"/>
              </a:rPr>
              <a:t>The</a:t>
            </a:r>
            <a:r>
              <a:rPr sz="2400" spc="-254" dirty="0">
                <a:latin typeface="Times New Roman"/>
                <a:cs typeface="Times New Roman"/>
              </a:rPr>
              <a:t> </a:t>
            </a:r>
            <a:r>
              <a:rPr sz="2400" spc="-245" dirty="0">
                <a:latin typeface="Times New Roman"/>
                <a:cs typeface="Times New Roman"/>
              </a:rPr>
              <a:t>AWT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user-interface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components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were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replaced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85" dirty="0">
                <a:latin typeface="Times New Roman"/>
                <a:cs typeface="Times New Roman"/>
              </a:rPr>
              <a:t>by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more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robust,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versatile,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and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flexible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library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known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90" dirty="0">
                <a:latin typeface="Times New Roman"/>
                <a:cs typeface="Times New Roman"/>
              </a:rPr>
              <a:t>as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80" dirty="0">
                <a:latin typeface="Times New Roman"/>
                <a:cs typeface="Times New Roman"/>
              </a:rPr>
              <a:t>Swing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components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(1997)</a:t>
            </a:r>
            <a:endParaRPr sz="2400">
              <a:latin typeface="Times New Roman"/>
              <a:cs typeface="Times New Roman"/>
            </a:endParaRPr>
          </a:p>
          <a:p>
            <a:pPr marL="835660" lvl="2" indent="-229235">
              <a:lnSpc>
                <a:spcPts val="2565"/>
              </a:lnSpc>
              <a:buClr>
                <a:srgbClr val="E6B0AB"/>
              </a:buClr>
              <a:buSzPct val="84090"/>
              <a:buFont typeface="Segoe UI Symbol"/>
              <a:buChar char="⚫"/>
              <a:tabLst>
                <a:tab pos="836294" algn="l"/>
              </a:tabLst>
            </a:pPr>
            <a:r>
              <a:rPr sz="2200" spc="-165" dirty="0">
                <a:solidFill>
                  <a:srgbClr val="FF0000"/>
                </a:solidFill>
                <a:latin typeface="Times New Roman"/>
                <a:cs typeface="Times New Roman"/>
              </a:rPr>
              <a:t>Swing</a:t>
            </a:r>
            <a:r>
              <a:rPr sz="22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FF0000"/>
                </a:solidFill>
                <a:latin typeface="Times New Roman"/>
                <a:cs typeface="Times New Roman"/>
              </a:rPr>
              <a:t>components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sz="2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FF0000"/>
                </a:solidFill>
                <a:latin typeface="Times New Roman"/>
                <a:cs typeface="Times New Roman"/>
              </a:rPr>
              <a:t>painted</a:t>
            </a:r>
            <a:r>
              <a:rPr sz="2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Times New Roman"/>
                <a:cs typeface="Times New Roman"/>
              </a:rPr>
              <a:t>directly</a:t>
            </a:r>
            <a:r>
              <a:rPr sz="2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2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165" dirty="0">
                <a:solidFill>
                  <a:srgbClr val="FF0000"/>
                </a:solidFill>
                <a:latin typeface="Times New Roman"/>
                <a:cs typeface="Times New Roman"/>
              </a:rPr>
              <a:t>canvases</a:t>
            </a:r>
            <a:r>
              <a:rPr sz="22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130" dirty="0">
                <a:solidFill>
                  <a:srgbClr val="FF0000"/>
                </a:solidFill>
                <a:latin typeface="Times New Roman"/>
                <a:cs typeface="Times New Roman"/>
              </a:rPr>
              <a:t>using</a:t>
            </a:r>
            <a:r>
              <a:rPr sz="2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210" dirty="0">
                <a:solidFill>
                  <a:srgbClr val="FF0000"/>
                </a:solidFill>
                <a:latin typeface="Times New Roman"/>
                <a:cs typeface="Times New Roman"/>
              </a:rPr>
              <a:t>Java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FF0000"/>
                </a:solidFill>
                <a:latin typeface="Times New Roman"/>
                <a:cs typeface="Times New Roman"/>
              </a:rPr>
              <a:t>code</a:t>
            </a:r>
            <a:endParaRPr sz="2200">
              <a:latin typeface="Times New Roman"/>
              <a:cs typeface="Times New Roman"/>
            </a:endParaRPr>
          </a:p>
          <a:p>
            <a:pPr marL="835660" lvl="2" indent="-229235">
              <a:lnSpc>
                <a:spcPct val="100000"/>
              </a:lnSpc>
              <a:spcBef>
                <a:spcPts val="35"/>
              </a:spcBef>
              <a:buClr>
                <a:srgbClr val="E6B0AB"/>
              </a:buClr>
              <a:buSzPct val="85000"/>
              <a:buFont typeface="Segoe UI Symbol"/>
              <a:buChar char="⚫"/>
              <a:tabLst>
                <a:tab pos="836294" algn="l"/>
              </a:tabLst>
            </a:pPr>
            <a:r>
              <a:rPr sz="2000" spc="-150" dirty="0">
                <a:latin typeface="Times New Roman"/>
                <a:cs typeface="Times New Roman"/>
              </a:rPr>
              <a:t>Swing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components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depend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20" dirty="0">
                <a:latin typeface="Times New Roman"/>
                <a:cs typeface="Times New Roman"/>
              </a:rPr>
              <a:t>less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the target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platform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use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20" dirty="0">
                <a:latin typeface="Times New Roman"/>
                <a:cs typeface="Times New Roman"/>
              </a:rPr>
              <a:t>less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5" dirty="0">
                <a:latin typeface="Times New Roman"/>
                <a:cs typeface="Times New Roman"/>
              </a:rPr>
              <a:t>native</a:t>
            </a:r>
            <a:endParaRPr sz="2000">
              <a:latin typeface="Times New Roman"/>
              <a:cs typeface="Times New Roman"/>
            </a:endParaRPr>
          </a:p>
          <a:p>
            <a:pPr marL="835660">
              <a:lnSpc>
                <a:spcPts val="2375"/>
              </a:lnSpc>
            </a:pPr>
            <a:r>
              <a:rPr sz="2000" spc="-130" dirty="0">
                <a:latin typeface="Times New Roman"/>
                <a:cs typeface="Times New Roman"/>
              </a:rPr>
              <a:t>GUI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</a:t>
            </a:r>
            <a:r>
              <a:rPr sz="2000" spc="-100" dirty="0">
                <a:latin typeface="Times New Roman"/>
                <a:cs typeface="Times New Roman"/>
              </a:rPr>
              <a:t>es</a:t>
            </a:r>
            <a:r>
              <a:rPr sz="2000" spc="-125" dirty="0">
                <a:latin typeface="Times New Roman"/>
                <a:cs typeface="Times New Roman"/>
              </a:rPr>
              <a:t>o</a:t>
            </a:r>
            <a:r>
              <a:rPr sz="2000" spc="-95" dirty="0">
                <a:latin typeface="Times New Roman"/>
                <a:cs typeface="Times New Roman"/>
              </a:rPr>
              <a:t>u</a:t>
            </a:r>
            <a:r>
              <a:rPr sz="2000" spc="10" dirty="0">
                <a:latin typeface="Times New Roman"/>
                <a:cs typeface="Times New Roman"/>
              </a:rPr>
              <a:t>r</a:t>
            </a:r>
            <a:r>
              <a:rPr sz="2000" spc="-95" dirty="0">
                <a:latin typeface="Times New Roman"/>
                <a:cs typeface="Times New Roman"/>
              </a:rPr>
              <a:t>ce</a:t>
            </a:r>
            <a:endParaRPr sz="2000">
              <a:latin typeface="Times New Roman"/>
              <a:cs typeface="Times New Roman"/>
            </a:endParaRPr>
          </a:p>
          <a:p>
            <a:pPr marL="561340" marR="1490980" lvl="1" indent="-229235">
              <a:lnSpc>
                <a:spcPts val="2880"/>
              </a:lnSpc>
              <a:spcBef>
                <a:spcPts val="7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61975" algn="l"/>
              </a:tabLst>
            </a:pP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release</a:t>
            </a:r>
            <a:r>
              <a:rPr sz="2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60" dirty="0">
                <a:solidFill>
                  <a:srgbClr val="FF0000"/>
                </a:solidFill>
                <a:latin typeface="Times New Roman"/>
                <a:cs typeface="Times New Roman"/>
              </a:rPr>
              <a:t>Java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8,</a:t>
            </a:r>
            <a:r>
              <a:rPr sz="2400" b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Swing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replaced</a:t>
            </a:r>
            <a:r>
              <a:rPr sz="24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400" b="1" spc="-5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co</a:t>
            </a:r>
            <a:r>
              <a:rPr sz="2400" b="1" spc="3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40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plet</a:t>
            </a:r>
            <a:r>
              <a:rPr sz="240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4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b="1" spc="9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GUI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pl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tfo</a:t>
            </a:r>
            <a:r>
              <a:rPr sz="2400" b="1" spc="6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1" spc="-130" dirty="0">
                <a:solidFill>
                  <a:srgbClr val="FF0000"/>
                </a:solidFill>
                <a:latin typeface="Times New Roman"/>
                <a:cs typeface="Times New Roman"/>
              </a:rPr>
              <a:t>m:</a:t>
            </a:r>
            <a:r>
              <a:rPr sz="2400" b="1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305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2400" b="1" spc="-18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400" b="1" spc="-185" dirty="0">
                <a:solidFill>
                  <a:srgbClr val="FF0000"/>
                </a:solidFill>
                <a:latin typeface="Times New Roman"/>
                <a:cs typeface="Times New Roman"/>
              </a:rPr>
              <a:t>aFX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3768" y="6329836"/>
            <a:ext cx="1809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8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0"/>
            <a:ext cx="72999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5" dirty="0"/>
              <a:t>Control</a:t>
            </a:r>
            <a:r>
              <a:rPr sz="4000" spc="-10" dirty="0"/>
              <a:t> </a:t>
            </a:r>
            <a:r>
              <a:rPr sz="4000" spc="-40" dirty="0"/>
              <a:t>Circle</a:t>
            </a:r>
            <a:r>
              <a:rPr sz="4000" spc="-5" dirty="0"/>
              <a:t> </a:t>
            </a:r>
            <a:r>
              <a:rPr sz="4000" spc="-75" dirty="0"/>
              <a:t>with</a:t>
            </a:r>
            <a:r>
              <a:rPr sz="4000" spc="5" dirty="0"/>
              <a:t> </a:t>
            </a:r>
            <a:r>
              <a:rPr sz="4000" dirty="0"/>
              <a:t>Mouse</a:t>
            </a:r>
            <a:r>
              <a:rPr sz="4000" spc="-20" dirty="0"/>
              <a:t> and</a:t>
            </a:r>
            <a:r>
              <a:rPr sz="4000" spc="-10" dirty="0"/>
              <a:t> </a:t>
            </a:r>
            <a:r>
              <a:rPr sz="4000" spc="-85" dirty="0"/>
              <a:t>Key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48792" y="524078"/>
            <a:ext cx="6007735" cy="5879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javafx.application.Application;</a:t>
            </a:r>
            <a:endParaRPr sz="1200">
              <a:latin typeface="Courier New"/>
              <a:cs typeface="Courier New"/>
            </a:endParaRPr>
          </a:p>
          <a:p>
            <a:pPr marL="12700" marR="3500754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Courier New"/>
                <a:cs typeface="Courier New"/>
              </a:rPr>
              <a:t>import </a:t>
            </a:r>
            <a:r>
              <a:rPr sz="1200" b="1" dirty="0">
                <a:latin typeface="Courier New"/>
                <a:cs typeface="Courier New"/>
              </a:rPr>
              <a:t>javafx.geometry.Pos;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javafx.scene.Scene;</a:t>
            </a:r>
            <a:endParaRPr sz="1200">
              <a:latin typeface="Courier New"/>
              <a:cs typeface="Courier New"/>
            </a:endParaRPr>
          </a:p>
          <a:p>
            <a:pPr marL="12700" marR="248856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javafx.scene.control.Button;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javafx.scene.input.KeyCode;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 </a:t>
            </a:r>
            <a:r>
              <a:rPr sz="1200" b="1" dirty="0">
                <a:latin typeface="Courier New"/>
                <a:cs typeface="Courier New"/>
              </a:rPr>
              <a:t>javafx.scene.input.MouseButton;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javafx.scene.layout.HBox;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 </a:t>
            </a:r>
            <a:r>
              <a:rPr sz="1200" b="1" dirty="0">
                <a:latin typeface="Courier New"/>
                <a:cs typeface="Courier New"/>
              </a:rPr>
              <a:t>javafx.scene.layout.BorderPane;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import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javafx.stage.Stage;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194945" marR="186690" indent="-18288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public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class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ControlCircleWithMouseAndKey</a:t>
            </a:r>
            <a:r>
              <a:rPr sz="1200" b="1" spc="3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extends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Application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CirclePane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circlePane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CirclePane();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194945" marR="508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@Override </a:t>
            </a:r>
            <a:r>
              <a:rPr sz="1200" b="1" spc="5" dirty="0">
                <a:latin typeface="Courier New"/>
                <a:cs typeface="Courier New"/>
              </a:rPr>
              <a:t>// </a:t>
            </a:r>
            <a:r>
              <a:rPr sz="1200" b="1" dirty="0">
                <a:latin typeface="Courier New"/>
                <a:cs typeface="Courier New"/>
              </a:rPr>
              <a:t>Override the </a:t>
            </a:r>
            <a:r>
              <a:rPr sz="1200" b="1" spc="5" dirty="0">
                <a:latin typeface="Courier New"/>
                <a:cs typeface="Courier New"/>
              </a:rPr>
              <a:t>start </a:t>
            </a:r>
            <a:r>
              <a:rPr sz="1200" b="1" dirty="0">
                <a:latin typeface="Courier New"/>
                <a:cs typeface="Courier New"/>
              </a:rPr>
              <a:t>method </a:t>
            </a:r>
            <a:r>
              <a:rPr sz="1200" b="1" spc="5" dirty="0">
                <a:latin typeface="Courier New"/>
                <a:cs typeface="Courier New"/>
              </a:rPr>
              <a:t>in </a:t>
            </a:r>
            <a:r>
              <a:rPr sz="1200" b="1" dirty="0">
                <a:latin typeface="Courier New"/>
                <a:cs typeface="Courier New"/>
              </a:rPr>
              <a:t>the Application </a:t>
            </a:r>
            <a:r>
              <a:rPr sz="1200" b="1" spc="5" dirty="0">
                <a:latin typeface="Courier New"/>
                <a:cs typeface="Courier New"/>
              </a:rPr>
              <a:t>class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start(Stage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primaryStage)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9730" marR="2856230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dirty="0">
                <a:latin typeface="Courier New"/>
                <a:cs typeface="Courier New"/>
              </a:rPr>
              <a:t> Hold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two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buttons </a:t>
            </a:r>
            <a:r>
              <a:rPr sz="1200" b="1" spc="-5" dirty="0">
                <a:latin typeface="Courier New"/>
                <a:cs typeface="Courier New"/>
              </a:rPr>
              <a:t>in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an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HBox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HBox hBox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new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HBox();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hBox.setSpacing(10);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hBox.setAlignment(Pos.CENTER);</a:t>
            </a:r>
            <a:endParaRPr sz="1200">
              <a:latin typeface="Courier New"/>
              <a:cs typeface="Courier New"/>
            </a:endParaRPr>
          </a:p>
          <a:p>
            <a:pPr marL="379730" marR="184594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Button btEnlarge = new Button("Enlarge");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Button btShrink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 new Button("Shrink");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hBox.getChildren().add(btEnlarge);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hBox.getChildren().add(btShrink);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379730" marR="1106170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Create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and</a:t>
            </a:r>
            <a:r>
              <a:rPr sz="12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register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handler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 btEnlarge.setOnAction(e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circlePane.enlarge()); </a:t>
            </a:r>
            <a:r>
              <a:rPr sz="1200" b="1" spc="-7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btShrink.setOnAction(e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circlePane.shrink());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Courier New"/>
              <a:cs typeface="Courier New"/>
            </a:endParaRPr>
          </a:p>
          <a:p>
            <a:pPr marL="379730" marR="174942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BorderPane borderPane =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BorderPane();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borderPane.setCenter(circlePane);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borderPane.setBottom(hBox);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BorderPane.setAlignment(hBox, Pos.CENTER);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5920" y="3429000"/>
            <a:ext cx="3560064" cy="29245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80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997" y="137922"/>
            <a:ext cx="7048500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Create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</a:t>
            </a:r>
            <a:r>
              <a:rPr sz="1400" b="1" spc="-5" dirty="0">
                <a:latin typeface="Courier New"/>
                <a:cs typeface="Courier New"/>
              </a:rPr>
              <a:t> scene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and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place it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in </a:t>
            </a:r>
            <a:r>
              <a:rPr sz="1400" b="1" spc="-10" dirty="0">
                <a:latin typeface="Courier New"/>
                <a:cs typeface="Courier New"/>
              </a:rPr>
              <a:t>the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stage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Scene(borderPane, </a:t>
            </a:r>
            <a:r>
              <a:rPr sz="1400" b="1" spc="-5" dirty="0">
                <a:latin typeface="Courier New"/>
                <a:cs typeface="Courier New"/>
              </a:rPr>
              <a:t>200, </a:t>
            </a:r>
            <a:r>
              <a:rPr sz="1400" b="1" spc="-10" dirty="0">
                <a:latin typeface="Courier New"/>
                <a:cs typeface="Courier New"/>
              </a:rPr>
              <a:t>150);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primaryStage.setTitle("ControlCircle");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Set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the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stage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title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 </a:t>
            </a:r>
            <a:r>
              <a:rPr sz="1400" b="1" spc="-10" dirty="0">
                <a:latin typeface="Courier New"/>
                <a:cs typeface="Courier New"/>
              </a:rPr>
              <a:t>// </a:t>
            </a:r>
            <a:r>
              <a:rPr sz="1400" b="1" spc="-5" dirty="0">
                <a:latin typeface="Courier New"/>
                <a:cs typeface="Courier New"/>
              </a:rPr>
              <a:t>Place the scene in the stage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primaryStage.show();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Display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stage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circlePane.setOnMouseClicked(e</a:t>
            </a:r>
            <a:r>
              <a:rPr sz="1400" b="1" spc="-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400" b="1" spc="-4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(e.getButton()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==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MouseButton.PRIMARY)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869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circlePane.enlarge();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869" marR="1069340" indent="-21272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else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(e.getButton() ==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MouseButton.SECONDARY)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circlePane.shrink();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scene.setOnKeyPressed(e</a:t>
            </a:r>
            <a:r>
              <a:rPr sz="1400" b="1" spc="-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400" b="1" spc="-4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869" marR="2983230" indent="-212725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(e.getCode() == KeyCode.UP)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400" b="1" spc="-8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circlePane.enlarge();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869" marR="2239645" indent="-21272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else if (e.getCode()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== KeyCode.DOWN)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circlePane.shrink();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9420" marR="2558415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81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65024"/>
            <a:ext cx="83445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Lis</a:t>
            </a:r>
            <a:r>
              <a:rPr sz="4400" spc="-105" dirty="0"/>
              <a:t>t</a:t>
            </a:r>
            <a:r>
              <a:rPr sz="4400" spc="-10" dirty="0"/>
              <a:t>ene</a:t>
            </a:r>
            <a:r>
              <a:rPr sz="4400" spc="5" dirty="0"/>
              <a:t>r</a:t>
            </a:r>
            <a:r>
              <a:rPr sz="4400" spc="40" dirty="0"/>
              <a:t>s</a:t>
            </a:r>
            <a:r>
              <a:rPr sz="4400" spc="-35" dirty="0"/>
              <a:t> </a:t>
            </a:r>
            <a:r>
              <a:rPr sz="4400" spc="-170" dirty="0"/>
              <a:t>f</a:t>
            </a:r>
            <a:r>
              <a:rPr sz="4400" spc="-25" dirty="0"/>
              <a:t>or</a:t>
            </a:r>
            <a:r>
              <a:rPr sz="4400" spc="-5" dirty="0"/>
              <a:t> </a:t>
            </a:r>
            <a:r>
              <a:rPr sz="4400" b="1" spc="-5" dirty="0">
                <a:latin typeface="Courier New"/>
                <a:cs typeface="Courier New"/>
              </a:rPr>
              <a:t>Observabl</a:t>
            </a:r>
            <a:r>
              <a:rPr sz="4400" b="1" dirty="0">
                <a:latin typeface="Courier New"/>
                <a:cs typeface="Courier New"/>
              </a:rPr>
              <a:t>e</a:t>
            </a:r>
            <a:r>
              <a:rPr sz="4400" b="1" spc="-1565" dirty="0">
                <a:latin typeface="Courier New"/>
                <a:cs typeface="Courier New"/>
              </a:rPr>
              <a:t> </a:t>
            </a:r>
            <a:r>
              <a:rPr sz="4400" spc="-40" dirty="0"/>
              <a:t>Objec</a:t>
            </a:r>
            <a:r>
              <a:rPr sz="4400" spc="-20" dirty="0"/>
              <a:t>t</a:t>
            </a:r>
            <a:r>
              <a:rPr sz="4400" spc="40" dirty="0"/>
              <a:t>s</a:t>
            </a:r>
            <a:endParaRPr sz="4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765175"/>
            <a:ext cx="8507730" cy="4771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5115" marR="582295" indent="-273050">
              <a:lnSpc>
                <a:spcPct val="100400"/>
              </a:lnSpc>
              <a:spcBef>
                <a:spcPts val="90"/>
              </a:spcBef>
              <a:buClr>
                <a:srgbClr val="D24717"/>
              </a:buClr>
              <a:buSzPct val="84615"/>
              <a:buFont typeface="Segoe UI Symbol"/>
              <a:buChar char="⚫"/>
              <a:tabLst>
                <a:tab pos="285750" algn="l"/>
              </a:tabLst>
            </a:pPr>
            <a:r>
              <a:rPr sz="2600" spc="-310" dirty="0">
                <a:latin typeface="Times New Roman"/>
                <a:cs typeface="Times New Roman"/>
              </a:rPr>
              <a:t>You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can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add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listener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process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value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change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an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observable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obje</a:t>
            </a:r>
            <a:r>
              <a:rPr sz="2600" spc="-145" dirty="0">
                <a:latin typeface="Times New Roman"/>
                <a:cs typeface="Times New Roman"/>
              </a:rPr>
              <a:t>c</a:t>
            </a:r>
            <a:r>
              <a:rPr sz="2600" spc="35" dirty="0">
                <a:latin typeface="Times New Roman"/>
                <a:cs typeface="Times New Roman"/>
              </a:rPr>
              <a:t>t: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spc="-155" dirty="0">
                <a:latin typeface="Times New Roman"/>
                <a:cs typeface="Times New Roman"/>
              </a:rPr>
              <a:t>a</a:t>
            </a:r>
            <a:r>
              <a:rPr sz="2600" spc="-165" dirty="0">
                <a:latin typeface="Times New Roman"/>
                <a:cs typeface="Times New Roman"/>
              </a:rPr>
              <a:t>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ins</a:t>
            </a:r>
            <a:r>
              <a:rPr sz="2600" spc="-95" dirty="0">
                <a:latin typeface="Times New Roman"/>
                <a:cs typeface="Times New Roman"/>
              </a:rPr>
              <a:t>t</a:t>
            </a:r>
            <a:r>
              <a:rPr sz="2600" spc="-165" dirty="0">
                <a:latin typeface="Times New Roman"/>
                <a:cs typeface="Times New Roman"/>
              </a:rPr>
              <a:t>anc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Courier New"/>
                <a:cs typeface="Courier New"/>
              </a:rPr>
              <a:t>javafx.beans.Observable</a:t>
            </a:r>
            <a:endParaRPr sz="2600">
              <a:latin typeface="Courier New"/>
              <a:cs typeface="Courier New"/>
            </a:endParaRPr>
          </a:p>
          <a:p>
            <a:pPr marL="561340" lvl="1" indent="-228600">
              <a:lnSpc>
                <a:spcPct val="100000"/>
              </a:lnSpc>
              <a:spcBef>
                <a:spcPts val="425"/>
              </a:spcBef>
              <a:buClr>
                <a:srgbClr val="9B2C1F"/>
              </a:buClr>
              <a:buSzPct val="84615"/>
              <a:buFont typeface="Segoe UI Symbol"/>
              <a:buChar char="⚫"/>
              <a:tabLst>
                <a:tab pos="561340" algn="l"/>
              </a:tabLst>
            </a:pPr>
            <a:r>
              <a:rPr sz="2600" spc="-160" dirty="0">
                <a:latin typeface="Times New Roman"/>
                <a:cs typeface="Times New Roman"/>
              </a:rPr>
              <a:t>Every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binding</a:t>
            </a:r>
            <a:r>
              <a:rPr sz="2600" spc="-60" dirty="0">
                <a:latin typeface="Times New Roman"/>
                <a:cs typeface="Times New Roman"/>
              </a:rPr>
              <a:t> property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an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instance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of</a:t>
            </a:r>
            <a:r>
              <a:rPr sz="2600" spc="-11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Courier New"/>
                <a:cs typeface="Courier New"/>
              </a:rPr>
              <a:t>Observable</a:t>
            </a:r>
            <a:r>
              <a:rPr sz="2600" spc="5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561340" marR="1130300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3928"/>
              <a:buFont typeface="Segoe UI Symbol"/>
              <a:buChar char="⚫"/>
              <a:tabLst>
                <a:tab pos="561340" algn="l"/>
              </a:tabLst>
            </a:pPr>
            <a:r>
              <a:rPr sz="2800" b="1" spc="-5" dirty="0">
                <a:latin typeface="Courier New"/>
                <a:cs typeface="Courier New"/>
              </a:rPr>
              <a:t>Observab</a:t>
            </a:r>
            <a:r>
              <a:rPr sz="2800" b="1" spc="-15" dirty="0">
                <a:latin typeface="Courier New"/>
                <a:cs typeface="Courier New"/>
              </a:rPr>
              <a:t>l</a:t>
            </a:r>
            <a:r>
              <a:rPr sz="2800" b="1" spc="-5" dirty="0">
                <a:latin typeface="Courier New"/>
                <a:cs typeface="Courier New"/>
              </a:rPr>
              <a:t>e</a:t>
            </a:r>
            <a:r>
              <a:rPr sz="2800" b="1" spc="-1145" dirty="0">
                <a:latin typeface="Courier New"/>
                <a:cs typeface="Courier New"/>
              </a:rPr>
              <a:t> </a:t>
            </a:r>
            <a:r>
              <a:rPr sz="2600" spc="-125" dirty="0">
                <a:latin typeface="Times New Roman"/>
                <a:cs typeface="Times New Roman"/>
              </a:rPr>
              <a:t>c</a:t>
            </a:r>
            <a:r>
              <a:rPr sz="2600" spc="-150" dirty="0">
                <a:latin typeface="Times New Roman"/>
                <a:cs typeface="Times New Roman"/>
              </a:rPr>
              <a:t>o</a:t>
            </a:r>
            <a:r>
              <a:rPr sz="2600" spc="-45" dirty="0">
                <a:latin typeface="Times New Roman"/>
                <a:cs typeface="Times New Roman"/>
              </a:rPr>
              <a:t>n</a:t>
            </a:r>
            <a:r>
              <a:rPr sz="2600" spc="-35" dirty="0">
                <a:latin typeface="Times New Roman"/>
                <a:cs typeface="Times New Roman"/>
              </a:rPr>
              <a:t>t</a:t>
            </a:r>
            <a:r>
              <a:rPr sz="2600" spc="-170" dirty="0">
                <a:latin typeface="Times New Roman"/>
                <a:cs typeface="Times New Roman"/>
              </a:rPr>
              <a:t>ain</a:t>
            </a:r>
            <a:r>
              <a:rPr sz="2600" spc="-155" dirty="0">
                <a:latin typeface="Times New Roman"/>
                <a:cs typeface="Times New Roman"/>
              </a:rPr>
              <a:t>s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the  </a:t>
            </a:r>
            <a:r>
              <a:rPr sz="2800" b="1" spc="-10" dirty="0">
                <a:latin typeface="Courier New"/>
                <a:cs typeface="Courier New"/>
              </a:rPr>
              <a:t>addListener(InvalidationListener </a:t>
            </a:r>
            <a:r>
              <a:rPr sz="2800" b="1" spc="-167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listener)</a:t>
            </a:r>
            <a:r>
              <a:rPr sz="2800" b="1" spc="-1160" dirty="0">
                <a:latin typeface="Courier New"/>
                <a:cs typeface="Courier New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metho</a:t>
            </a:r>
            <a:r>
              <a:rPr sz="2600" spc="-100" dirty="0">
                <a:latin typeface="Times New Roman"/>
                <a:cs typeface="Times New Roman"/>
              </a:rPr>
              <a:t>d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f</a:t>
            </a:r>
            <a:r>
              <a:rPr sz="2600" spc="-190" dirty="0">
                <a:latin typeface="Times New Roman"/>
                <a:cs typeface="Times New Roman"/>
              </a:rPr>
              <a:t>o</a:t>
            </a:r>
            <a:r>
              <a:rPr sz="2600" spc="30" dirty="0">
                <a:latin typeface="Times New Roman"/>
                <a:cs typeface="Times New Roman"/>
              </a:rPr>
              <a:t>r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addin</a:t>
            </a:r>
            <a:r>
              <a:rPr sz="2600" spc="-160" dirty="0">
                <a:latin typeface="Times New Roman"/>
                <a:cs typeface="Times New Roman"/>
              </a:rPr>
              <a:t>g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listene</a:t>
            </a:r>
            <a:r>
              <a:rPr sz="2600" spc="-195" dirty="0">
                <a:latin typeface="Times New Roman"/>
                <a:cs typeface="Times New Roman"/>
              </a:rPr>
              <a:t>r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375"/>
              </a:spcBef>
              <a:buClr>
                <a:srgbClr val="9B2C1F"/>
              </a:buClr>
              <a:buSzPct val="84615"/>
              <a:buFont typeface="Segoe UI Symbol"/>
              <a:buChar char="⚫"/>
              <a:tabLst>
                <a:tab pos="561340" algn="l"/>
              </a:tabLst>
            </a:pPr>
            <a:r>
              <a:rPr sz="2600" spc="-85" dirty="0">
                <a:latin typeface="Times New Roman"/>
                <a:cs typeface="Times New Roman"/>
              </a:rPr>
              <a:t>Once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value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45" dirty="0">
                <a:latin typeface="Times New Roman"/>
                <a:cs typeface="Times New Roman"/>
              </a:rPr>
              <a:t>changed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Times New Roman"/>
                <a:cs typeface="Times New Roman"/>
              </a:rPr>
              <a:t>property,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listener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Times New Roman"/>
                <a:cs typeface="Times New Roman"/>
              </a:rPr>
              <a:t>notified.</a:t>
            </a:r>
            <a:endParaRPr sz="2600">
              <a:latin typeface="Times New Roman"/>
              <a:cs typeface="Times New Roman"/>
            </a:endParaRPr>
          </a:p>
          <a:p>
            <a:pPr marL="561340" marR="5080" lvl="1" indent="-228600">
              <a:lnSpc>
                <a:spcPct val="100099"/>
              </a:lnSpc>
              <a:spcBef>
                <a:spcPts val="390"/>
              </a:spcBef>
              <a:buClr>
                <a:srgbClr val="9B2C1F"/>
              </a:buClr>
              <a:buSzPct val="84615"/>
              <a:buFont typeface="Segoe UI Symbol"/>
              <a:buChar char="⚫"/>
              <a:tabLst>
                <a:tab pos="561340" algn="l"/>
              </a:tabLst>
            </a:pPr>
            <a:r>
              <a:rPr sz="2600" spc="-130" dirty="0">
                <a:latin typeface="Times New Roman"/>
                <a:cs typeface="Times New Roman"/>
              </a:rPr>
              <a:t>The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listener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30" dirty="0">
                <a:latin typeface="Times New Roman"/>
                <a:cs typeface="Times New Roman"/>
              </a:rPr>
              <a:t>should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implement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the 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Invalida</a:t>
            </a:r>
            <a:r>
              <a:rPr sz="2800" b="1" spc="-15" dirty="0">
                <a:latin typeface="Courier New"/>
                <a:cs typeface="Courier New"/>
              </a:rPr>
              <a:t>t</a:t>
            </a:r>
            <a:r>
              <a:rPr sz="2800" b="1" spc="-5" dirty="0">
                <a:latin typeface="Courier New"/>
                <a:cs typeface="Courier New"/>
              </a:rPr>
              <a:t>i</a:t>
            </a:r>
            <a:r>
              <a:rPr sz="2800" b="1" spc="-15" dirty="0">
                <a:latin typeface="Courier New"/>
                <a:cs typeface="Courier New"/>
              </a:rPr>
              <a:t>o</a:t>
            </a:r>
            <a:r>
              <a:rPr sz="2800" b="1" spc="-5" dirty="0">
                <a:latin typeface="Courier New"/>
                <a:cs typeface="Courier New"/>
              </a:rPr>
              <a:t>nL</a:t>
            </a:r>
            <a:r>
              <a:rPr sz="2800" b="1" spc="-15" dirty="0">
                <a:latin typeface="Courier New"/>
                <a:cs typeface="Courier New"/>
              </a:rPr>
              <a:t>i</a:t>
            </a:r>
            <a:r>
              <a:rPr sz="2800" b="1" spc="-5" dirty="0">
                <a:latin typeface="Courier New"/>
                <a:cs typeface="Courier New"/>
              </a:rPr>
              <a:t>s</a:t>
            </a:r>
            <a:r>
              <a:rPr sz="2800" b="1" spc="-15" dirty="0">
                <a:latin typeface="Courier New"/>
                <a:cs typeface="Courier New"/>
              </a:rPr>
              <a:t>t</a:t>
            </a:r>
            <a:r>
              <a:rPr sz="2800" b="1" spc="-5" dirty="0">
                <a:latin typeface="Courier New"/>
                <a:cs typeface="Courier New"/>
              </a:rPr>
              <a:t>en</a:t>
            </a:r>
            <a:r>
              <a:rPr sz="2800" b="1" spc="-15" dirty="0">
                <a:latin typeface="Courier New"/>
                <a:cs typeface="Courier New"/>
              </a:rPr>
              <a:t>e</a:t>
            </a:r>
            <a:r>
              <a:rPr sz="2800" b="1" spc="-5" dirty="0">
                <a:latin typeface="Courier New"/>
                <a:cs typeface="Courier New"/>
              </a:rPr>
              <a:t>r</a:t>
            </a:r>
            <a:r>
              <a:rPr sz="2800" b="1" spc="-1170" dirty="0">
                <a:latin typeface="Courier New"/>
                <a:cs typeface="Courier New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inter</a:t>
            </a:r>
            <a:r>
              <a:rPr sz="2600" spc="-90" dirty="0">
                <a:latin typeface="Times New Roman"/>
                <a:cs typeface="Times New Roman"/>
              </a:rPr>
              <a:t>f</a:t>
            </a:r>
            <a:r>
              <a:rPr sz="2600" spc="-185" dirty="0">
                <a:latin typeface="Times New Roman"/>
                <a:cs typeface="Times New Roman"/>
              </a:rPr>
              <a:t>a</a:t>
            </a:r>
            <a:r>
              <a:rPr sz="2600" spc="-190" dirty="0">
                <a:latin typeface="Times New Roman"/>
                <a:cs typeface="Times New Roman"/>
              </a:rPr>
              <a:t>c</a:t>
            </a:r>
            <a:r>
              <a:rPr sz="2600" spc="-150" dirty="0">
                <a:latin typeface="Times New Roman"/>
                <a:cs typeface="Times New Roman"/>
              </a:rPr>
              <a:t>e</a:t>
            </a:r>
            <a:r>
              <a:rPr sz="2600" spc="110" dirty="0">
                <a:latin typeface="Times New Roman"/>
                <a:cs typeface="Times New Roman"/>
              </a:rPr>
              <a:t>,</a:t>
            </a:r>
            <a:r>
              <a:rPr sz="2600" spc="-180" dirty="0">
                <a:latin typeface="Times New Roman"/>
                <a:cs typeface="Times New Roman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wh</a:t>
            </a:r>
            <a:r>
              <a:rPr sz="2600" spc="-75" dirty="0">
                <a:latin typeface="Times New Roman"/>
                <a:cs typeface="Times New Roman"/>
              </a:rPr>
              <a:t>i</a:t>
            </a:r>
            <a:r>
              <a:rPr sz="2600" spc="-120" dirty="0">
                <a:latin typeface="Times New Roman"/>
                <a:cs typeface="Times New Roman"/>
              </a:rPr>
              <a:t>c</a:t>
            </a:r>
            <a:r>
              <a:rPr sz="2600" spc="-160" dirty="0">
                <a:latin typeface="Times New Roman"/>
                <a:cs typeface="Times New Roman"/>
              </a:rPr>
              <a:t>h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uses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the  </a:t>
            </a:r>
            <a:r>
              <a:rPr sz="2800" b="1" spc="-10" dirty="0">
                <a:latin typeface="Courier New"/>
                <a:cs typeface="Courier New"/>
              </a:rPr>
              <a:t>invalidated(Observable</a:t>
            </a:r>
            <a:r>
              <a:rPr sz="2800" b="1" spc="-25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o)</a:t>
            </a:r>
            <a:r>
              <a:rPr sz="2800" b="1" spc="-1145" dirty="0">
                <a:latin typeface="Courier New"/>
                <a:cs typeface="Courier New"/>
              </a:rPr>
              <a:t> </a:t>
            </a:r>
            <a:r>
              <a:rPr sz="2600" spc="-105" dirty="0">
                <a:latin typeface="Times New Roman"/>
                <a:cs typeface="Times New Roman"/>
              </a:rPr>
              <a:t>method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to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handle</a:t>
            </a:r>
            <a:r>
              <a:rPr sz="2600" spc="-75" dirty="0">
                <a:latin typeface="Times New Roman"/>
                <a:cs typeface="Times New Roman"/>
              </a:rPr>
              <a:t> the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p</a:t>
            </a:r>
            <a:r>
              <a:rPr sz="2600" spc="-55" dirty="0">
                <a:latin typeface="Times New Roman"/>
                <a:cs typeface="Times New Roman"/>
              </a:rPr>
              <a:t>r</a:t>
            </a:r>
            <a:r>
              <a:rPr sz="2600" spc="-80" dirty="0">
                <a:latin typeface="Times New Roman"/>
                <a:cs typeface="Times New Roman"/>
              </a:rPr>
              <a:t>ope</a:t>
            </a:r>
            <a:r>
              <a:rPr sz="2600" spc="35" dirty="0">
                <a:latin typeface="Times New Roman"/>
                <a:cs typeface="Times New Roman"/>
              </a:rPr>
              <a:t>r</a:t>
            </a:r>
            <a:r>
              <a:rPr sz="2600" spc="-90" dirty="0">
                <a:latin typeface="Times New Roman"/>
                <a:cs typeface="Times New Roman"/>
              </a:rPr>
              <a:t>ty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54" dirty="0">
                <a:latin typeface="Times New Roman"/>
                <a:cs typeface="Times New Roman"/>
              </a:rPr>
              <a:t>v</a:t>
            </a:r>
            <a:r>
              <a:rPr sz="2600" spc="-125" dirty="0">
                <a:latin typeface="Times New Roman"/>
                <a:cs typeface="Times New Roman"/>
              </a:rPr>
              <a:t>al</a:t>
            </a:r>
            <a:r>
              <a:rPr sz="2600" spc="-180" dirty="0">
                <a:latin typeface="Times New Roman"/>
                <a:cs typeface="Times New Roman"/>
              </a:rPr>
              <a:t>u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c</a:t>
            </a:r>
            <a:r>
              <a:rPr sz="2600" spc="-170" dirty="0">
                <a:latin typeface="Times New Roman"/>
                <a:cs typeface="Times New Roman"/>
              </a:rPr>
              <a:t>han</a:t>
            </a:r>
            <a:r>
              <a:rPr sz="2600" spc="-190" dirty="0">
                <a:latin typeface="Times New Roman"/>
                <a:cs typeface="Times New Roman"/>
              </a:rPr>
              <a:t>g</a:t>
            </a:r>
            <a:r>
              <a:rPr sz="2600" spc="-150" dirty="0">
                <a:latin typeface="Times New Roman"/>
                <a:cs typeface="Times New Roman"/>
              </a:rPr>
              <a:t>e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82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402" y="744093"/>
            <a:ext cx="8698230" cy="5774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ourier New"/>
                <a:cs typeface="Courier New"/>
              </a:rPr>
              <a:t>import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javafx.beans.InvalidationListener;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import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javafx.beans.Observable;</a:t>
            </a:r>
            <a:endParaRPr sz="2000">
              <a:latin typeface="Courier New"/>
              <a:cs typeface="Courier New"/>
            </a:endParaRPr>
          </a:p>
          <a:p>
            <a:pPr marL="12700" marR="1056005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import</a:t>
            </a:r>
            <a:r>
              <a:rPr sz="2000" b="1" spc="24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javafx.beans.property.DoubleProperty; 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import</a:t>
            </a:r>
            <a:r>
              <a:rPr sz="2000" b="1" spc="2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javafx.beans.property.SimpleDoubleProperty; </a:t>
            </a:r>
            <a:r>
              <a:rPr sz="2000" b="1" spc="-118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public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class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ObservablePropertyDemo</a:t>
            </a:r>
            <a:r>
              <a:rPr sz="2000" b="1" dirty="0">
                <a:latin typeface="Courier New"/>
                <a:cs typeface="Courier New"/>
              </a:rPr>
              <a:t> {</a:t>
            </a:r>
            <a:endParaRPr sz="2000">
              <a:latin typeface="Courier New"/>
              <a:cs typeface="Courier New"/>
            </a:endParaRPr>
          </a:p>
          <a:p>
            <a:pPr marL="622300" marR="141605" indent="-304800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public</a:t>
            </a:r>
            <a:r>
              <a:rPr sz="2000" b="1" spc="3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static</a:t>
            </a:r>
            <a:r>
              <a:rPr sz="2000" b="1" spc="4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3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main(String[]</a:t>
            </a:r>
            <a:r>
              <a:rPr sz="2000" b="1" spc="5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args)</a:t>
            </a:r>
            <a:r>
              <a:rPr sz="2000" b="1" spc="4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{ 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DoubleProperty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balance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new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SimpleDoubleProperty(); </a:t>
            </a:r>
            <a:r>
              <a:rPr sz="2000" b="1" spc="-1185" dirty="0"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balance.addListener(new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InvalidationListener() </a:t>
            </a: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public void invalidated(Observable</a:t>
            </a:r>
            <a:r>
              <a:rPr sz="20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ov)</a:t>
            </a:r>
            <a:r>
              <a:rPr sz="20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System.out.println("The</a:t>
            </a: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 new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value</a:t>
            </a: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 is " +</a:t>
            </a:r>
            <a:endParaRPr sz="2000">
              <a:latin typeface="Courier New"/>
              <a:cs typeface="Courier New"/>
            </a:endParaRPr>
          </a:p>
          <a:p>
            <a:pPr marL="1536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balance.doubleValue());</a:t>
            </a:r>
            <a:endParaRPr sz="2000">
              <a:latin typeface="Courier New"/>
              <a:cs typeface="Courier New"/>
            </a:endParaRPr>
          </a:p>
          <a:p>
            <a:pPr marR="7609840" algn="r">
              <a:lnSpc>
                <a:spcPct val="100000"/>
              </a:lnSpc>
            </a:pP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R="7609840" algn="r">
              <a:lnSpc>
                <a:spcPct val="100000"/>
              </a:lnSpc>
            </a:pP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});</a:t>
            </a:r>
            <a:endParaRPr sz="20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balance.set(4.5);</a:t>
            </a:r>
            <a:endParaRPr sz="2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sz="2000" b="1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5735320">
              <a:lnSpc>
                <a:spcPct val="100000"/>
              </a:lnSpc>
              <a:spcBef>
                <a:spcPts val="140"/>
              </a:spcBef>
            </a:pP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Output:</a:t>
            </a:r>
            <a:endParaRPr sz="2800">
              <a:latin typeface="Times New Roman"/>
              <a:cs typeface="Times New Roman"/>
            </a:endParaRPr>
          </a:p>
          <a:p>
            <a:pPr marL="573532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new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value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4.5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83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65024"/>
            <a:ext cx="83445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Lis</a:t>
            </a:r>
            <a:r>
              <a:rPr sz="4400" spc="-105" dirty="0"/>
              <a:t>t</a:t>
            </a:r>
            <a:r>
              <a:rPr sz="4400" spc="-10" dirty="0"/>
              <a:t>ene</a:t>
            </a:r>
            <a:r>
              <a:rPr sz="4400" spc="5" dirty="0"/>
              <a:t>r</a:t>
            </a:r>
            <a:r>
              <a:rPr sz="4400" spc="40" dirty="0"/>
              <a:t>s</a:t>
            </a:r>
            <a:r>
              <a:rPr sz="4400" spc="-35" dirty="0"/>
              <a:t> </a:t>
            </a:r>
            <a:r>
              <a:rPr sz="4400" spc="-170" dirty="0"/>
              <a:t>f</a:t>
            </a:r>
            <a:r>
              <a:rPr sz="4400" spc="-25" dirty="0"/>
              <a:t>or</a:t>
            </a:r>
            <a:r>
              <a:rPr sz="4400" spc="-5" dirty="0"/>
              <a:t> </a:t>
            </a:r>
            <a:r>
              <a:rPr sz="4400" b="1" spc="-5" dirty="0">
                <a:latin typeface="Courier New"/>
                <a:cs typeface="Courier New"/>
              </a:rPr>
              <a:t>Observabl</a:t>
            </a:r>
            <a:r>
              <a:rPr sz="4400" b="1" dirty="0">
                <a:latin typeface="Courier New"/>
                <a:cs typeface="Courier New"/>
              </a:rPr>
              <a:t>e</a:t>
            </a:r>
            <a:r>
              <a:rPr sz="4400" b="1" spc="-1565" dirty="0">
                <a:latin typeface="Courier New"/>
                <a:cs typeface="Courier New"/>
              </a:rPr>
              <a:t> </a:t>
            </a:r>
            <a:r>
              <a:rPr sz="4400" spc="-40" dirty="0"/>
              <a:t>Objec</a:t>
            </a:r>
            <a:r>
              <a:rPr sz="4400" spc="-20" dirty="0"/>
              <a:t>t</a:t>
            </a:r>
            <a:r>
              <a:rPr sz="4400" spc="40" dirty="0"/>
              <a:t>s</a:t>
            </a:r>
            <a:endParaRPr sz="4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306" y="0"/>
            <a:ext cx="326580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30" dirty="0"/>
              <a:t>Animation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07340" y="1044905"/>
            <a:ext cx="8279130" cy="99949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85115" marR="5080" indent="-273050">
              <a:lnSpc>
                <a:spcPts val="3820"/>
              </a:lnSpc>
              <a:spcBef>
                <a:spcPts val="225"/>
              </a:spcBef>
              <a:buClr>
                <a:srgbClr val="D24717"/>
              </a:buClr>
              <a:buSzPct val="84375"/>
              <a:buFont typeface="Segoe UI Symbol"/>
              <a:buChar char="⚫"/>
              <a:tabLst>
                <a:tab pos="285750" algn="l"/>
              </a:tabLst>
            </a:pPr>
            <a:r>
              <a:rPr sz="3200" spc="-310" dirty="0">
                <a:latin typeface="Times New Roman"/>
                <a:cs typeface="Times New Roman"/>
              </a:rPr>
              <a:t>JavaFX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165" dirty="0">
                <a:latin typeface="Times New Roman"/>
                <a:cs typeface="Times New Roman"/>
              </a:rPr>
              <a:t>provides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the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ourier New"/>
                <a:cs typeface="Courier New"/>
              </a:rPr>
              <a:t>Animation</a:t>
            </a:r>
            <a:r>
              <a:rPr sz="3200" b="1" spc="-1150" dirty="0">
                <a:latin typeface="Courier New"/>
                <a:cs typeface="Courier New"/>
              </a:rPr>
              <a:t> </a:t>
            </a:r>
            <a:r>
              <a:rPr sz="3200" spc="-210" dirty="0">
                <a:latin typeface="Times New Roman"/>
                <a:cs typeface="Times New Roman"/>
              </a:rPr>
              <a:t>class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25" dirty="0">
                <a:latin typeface="Times New Roman"/>
                <a:cs typeface="Times New Roman"/>
              </a:rPr>
              <a:t>with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the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core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160" dirty="0">
                <a:latin typeface="Times New Roman"/>
                <a:cs typeface="Times New Roman"/>
              </a:rPr>
              <a:t>fu</a:t>
            </a:r>
            <a:r>
              <a:rPr sz="3200" spc="-204" dirty="0">
                <a:latin typeface="Times New Roman"/>
                <a:cs typeface="Times New Roman"/>
              </a:rPr>
              <a:t>n</a:t>
            </a:r>
            <a:r>
              <a:rPr sz="3200" spc="-135" dirty="0">
                <a:latin typeface="Times New Roman"/>
                <a:cs typeface="Times New Roman"/>
              </a:rPr>
              <a:t>ctionality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for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50" dirty="0">
                <a:latin typeface="Times New Roman"/>
                <a:cs typeface="Times New Roman"/>
              </a:rPr>
              <a:t>a</a:t>
            </a:r>
            <a:r>
              <a:rPr sz="3200" spc="-125" dirty="0">
                <a:latin typeface="Times New Roman"/>
                <a:cs typeface="Times New Roman"/>
              </a:rPr>
              <a:t>l</a:t>
            </a:r>
            <a:r>
              <a:rPr sz="3200" spc="-120" dirty="0">
                <a:latin typeface="Times New Roman"/>
                <a:cs typeface="Times New Roman"/>
              </a:rPr>
              <a:t>l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245" dirty="0">
                <a:latin typeface="Times New Roman"/>
                <a:cs typeface="Times New Roman"/>
              </a:rPr>
              <a:t>a</a:t>
            </a:r>
            <a:r>
              <a:rPr sz="3200" spc="-190" dirty="0">
                <a:latin typeface="Times New Roman"/>
                <a:cs typeface="Times New Roman"/>
              </a:rPr>
              <a:t>nim</a:t>
            </a:r>
            <a:r>
              <a:rPr sz="3200" spc="-204" dirty="0">
                <a:latin typeface="Times New Roman"/>
                <a:cs typeface="Times New Roman"/>
              </a:rPr>
              <a:t>a</a:t>
            </a:r>
            <a:r>
              <a:rPr sz="3200" spc="-95" dirty="0">
                <a:latin typeface="Times New Roman"/>
                <a:cs typeface="Times New Roman"/>
              </a:rPr>
              <a:t>tions: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" y="2180844"/>
            <a:ext cx="9084564" cy="33756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84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89" y="24510"/>
            <a:ext cx="41719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PathTransition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9200"/>
            <a:ext cx="9144000" cy="35052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428" y="6329836"/>
            <a:ext cx="2901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85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40" y="124968"/>
            <a:ext cx="2552700" cy="23530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4492" y="0"/>
            <a:ext cx="7576184" cy="624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731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Courier New"/>
                <a:cs typeface="Courier New"/>
              </a:rPr>
              <a:t>import </a:t>
            </a:r>
            <a:r>
              <a:rPr sz="1700" b="1" dirty="0">
                <a:latin typeface="Courier New"/>
                <a:cs typeface="Courier New"/>
              </a:rPr>
              <a:t>javafx.application.Application; </a:t>
            </a:r>
            <a:r>
              <a:rPr sz="1700" b="1" spc="-1010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import</a:t>
            </a:r>
            <a:r>
              <a:rPr sz="1700" b="1" dirty="0">
                <a:latin typeface="Courier New"/>
                <a:cs typeface="Courier New"/>
              </a:rPr>
              <a:t> javafx.stage.Stage;</a:t>
            </a:r>
            <a:endParaRPr sz="1700">
              <a:latin typeface="Courier New"/>
              <a:cs typeface="Courier New"/>
            </a:endParaRPr>
          </a:p>
          <a:p>
            <a:pPr marL="12700" marR="3388995">
              <a:lnSpc>
                <a:spcPct val="100000"/>
              </a:lnSpc>
              <a:spcBef>
                <a:spcPts val="5"/>
              </a:spcBef>
            </a:pPr>
            <a:r>
              <a:rPr sz="1700" b="1" spc="-5" dirty="0">
                <a:latin typeface="Courier New"/>
                <a:cs typeface="Courier New"/>
              </a:rPr>
              <a:t>import</a:t>
            </a:r>
            <a:r>
              <a:rPr sz="1700" b="1" spc="2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javafx.scene.Scene; 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import</a:t>
            </a:r>
            <a:r>
              <a:rPr sz="1700" b="1" dirty="0">
                <a:latin typeface="Courier New"/>
                <a:cs typeface="Courier New"/>
              </a:rPr>
              <a:t> javafx.scene.layout.Pane; </a:t>
            </a:r>
            <a:r>
              <a:rPr sz="1700" b="1" spc="-100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import</a:t>
            </a:r>
            <a:r>
              <a:rPr sz="1700" b="1" spc="-4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javafx.scene.paint.Color;</a:t>
            </a:r>
            <a:endParaRPr sz="1700">
              <a:latin typeface="Courier New"/>
              <a:cs typeface="Courier New"/>
            </a:endParaRPr>
          </a:p>
          <a:p>
            <a:pPr marL="12700" marR="2477770">
              <a:lnSpc>
                <a:spcPct val="100000"/>
              </a:lnSpc>
            </a:pPr>
            <a:r>
              <a:rPr sz="1700" b="1" spc="-5" dirty="0">
                <a:latin typeface="Courier New"/>
                <a:cs typeface="Courier New"/>
              </a:rPr>
              <a:t>import </a:t>
            </a:r>
            <a:r>
              <a:rPr sz="1700" b="1" dirty="0">
                <a:latin typeface="Courier New"/>
                <a:cs typeface="Courier New"/>
              </a:rPr>
              <a:t>javafx.scene.shape.Rectangle; 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import</a:t>
            </a:r>
            <a:r>
              <a:rPr sz="1700" b="1" spc="25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javafx.scene.shape.Circle; 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javafx.animation.PathTransition; </a:t>
            </a:r>
            <a:r>
              <a:rPr sz="1700" b="1" spc="-10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700" b="1" spc="2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javafx.animation.Timeline; </a:t>
            </a:r>
            <a:r>
              <a:rPr sz="17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 javafx.util.Duration;</a:t>
            </a:r>
            <a:endParaRPr sz="1700">
              <a:latin typeface="Courier New"/>
              <a:cs typeface="Courier New"/>
            </a:endParaRPr>
          </a:p>
          <a:p>
            <a:pPr marL="532130" marR="654685" indent="-520065">
              <a:lnSpc>
                <a:spcPct val="100000"/>
              </a:lnSpc>
              <a:spcBef>
                <a:spcPts val="5"/>
              </a:spcBef>
            </a:pPr>
            <a:r>
              <a:rPr sz="1700" b="1" spc="-5" dirty="0">
                <a:latin typeface="Courier New"/>
                <a:cs typeface="Courier New"/>
              </a:rPr>
              <a:t>public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class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PathTransitionDemo</a:t>
            </a:r>
            <a:r>
              <a:rPr sz="1700" b="1" spc="20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extends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Application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 </a:t>
            </a:r>
            <a:r>
              <a:rPr sz="1700" b="1" spc="-100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@Override</a:t>
            </a:r>
            <a:endParaRPr sz="1700">
              <a:latin typeface="Courier New"/>
              <a:cs typeface="Courier New"/>
            </a:endParaRPr>
          </a:p>
          <a:p>
            <a:pPr marL="1053465" marR="1956435" indent="-521334">
              <a:lnSpc>
                <a:spcPct val="100000"/>
              </a:lnSpc>
            </a:pPr>
            <a:r>
              <a:rPr sz="1700" b="1" spc="-5" dirty="0">
                <a:latin typeface="Courier New"/>
                <a:cs typeface="Courier New"/>
              </a:rPr>
              <a:t>public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void</a:t>
            </a:r>
            <a:r>
              <a:rPr sz="1700" b="1" spc="-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start(Stage</a:t>
            </a:r>
            <a:r>
              <a:rPr sz="1700" b="1" spc="1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primaryStage)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 </a:t>
            </a:r>
            <a:r>
              <a:rPr sz="1700" b="1" spc="-100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Pane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pane =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new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Pane();</a:t>
            </a:r>
            <a:endParaRPr sz="1700">
              <a:latin typeface="Courier New"/>
              <a:cs typeface="Courier New"/>
            </a:endParaRPr>
          </a:p>
          <a:p>
            <a:pPr marL="1053465" marR="5080">
              <a:lnSpc>
                <a:spcPct val="100000"/>
              </a:lnSpc>
            </a:pPr>
            <a:r>
              <a:rPr sz="1700" b="1" spc="-5" dirty="0">
                <a:latin typeface="Courier New"/>
                <a:cs typeface="Courier New"/>
              </a:rPr>
              <a:t>Rectangle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rectangle</a:t>
            </a:r>
            <a:r>
              <a:rPr sz="1700" b="1" spc="1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=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new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Rectangle(0, </a:t>
            </a:r>
            <a:r>
              <a:rPr sz="1700" b="1" spc="-5" dirty="0">
                <a:latin typeface="Courier New"/>
                <a:cs typeface="Courier New"/>
              </a:rPr>
              <a:t>0,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25, </a:t>
            </a:r>
            <a:r>
              <a:rPr sz="1700" b="1" spc="-5" dirty="0">
                <a:latin typeface="Courier New"/>
                <a:cs typeface="Courier New"/>
              </a:rPr>
              <a:t>50); </a:t>
            </a:r>
            <a:r>
              <a:rPr sz="1700" b="1" spc="-100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rectangle.setFill(Color.ORANGE);</a:t>
            </a:r>
            <a:endParaRPr sz="1700">
              <a:latin typeface="Courier New"/>
              <a:cs typeface="Courier New"/>
            </a:endParaRPr>
          </a:p>
          <a:p>
            <a:pPr marL="1053465" marR="784225">
              <a:lnSpc>
                <a:spcPct val="100000"/>
              </a:lnSpc>
            </a:pPr>
            <a:r>
              <a:rPr sz="1700" b="1" dirty="0">
                <a:latin typeface="Courier New"/>
                <a:cs typeface="Courier New"/>
              </a:rPr>
              <a:t>Circle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circle</a:t>
            </a:r>
            <a:r>
              <a:rPr sz="1700" b="1" spc="2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= </a:t>
            </a:r>
            <a:r>
              <a:rPr sz="1700" b="1" spc="-5" dirty="0">
                <a:latin typeface="Courier New"/>
                <a:cs typeface="Courier New"/>
              </a:rPr>
              <a:t>new</a:t>
            </a:r>
            <a:r>
              <a:rPr sz="1700" b="1" spc="15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Circle(125,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100,</a:t>
            </a:r>
            <a:r>
              <a:rPr sz="1700" b="1" spc="10" dirty="0">
                <a:latin typeface="Courier New"/>
                <a:cs typeface="Courier New"/>
              </a:rPr>
              <a:t> </a:t>
            </a:r>
            <a:r>
              <a:rPr sz="1700" b="1" spc="-5" dirty="0">
                <a:latin typeface="Courier New"/>
                <a:cs typeface="Courier New"/>
              </a:rPr>
              <a:t>50); </a:t>
            </a:r>
            <a:r>
              <a:rPr sz="1700" b="1" dirty="0">
                <a:latin typeface="Courier New"/>
                <a:cs typeface="Courier New"/>
              </a:rPr>
              <a:t> circle.setFill(Color.WHITE); 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circle.setStroke(Color.BLACK); </a:t>
            </a:r>
            <a:r>
              <a:rPr sz="1700" b="1" spc="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pane.getChildren().addAll(circle,rectangle);</a:t>
            </a:r>
            <a:endParaRPr sz="1700">
              <a:latin typeface="Courier New"/>
              <a:cs typeface="Courier New"/>
            </a:endParaRPr>
          </a:p>
          <a:p>
            <a:pPr marL="1053465" marR="1174115">
              <a:lnSpc>
                <a:spcPct val="100000"/>
              </a:lnSpc>
              <a:spcBef>
                <a:spcPts val="5"/>
              </a:spcBef>
            </a:pP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700" b="1" spc="8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Create</a:t>
            </a:r>
            <a:r>
              <a:rPr sz="1700" b="1" spc="8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700" b="1" spc="7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path</a:t>
            </a:r>
            <a:r>
              <a:rPr sz="1700" b="1" spc="7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transition </a:t>
            </a:r>
            <a:r>
              <a:rPr sz="17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PathTransition </a:t>
            </a:r>
            <a:r>
              <a:rPr sz="1700" b="1" spc="-5" dirty="0">
                <a:solidFill>
                  <a:srgbClr val="FF0000"/>
                </a:solidFill>
                <a:latin typeface="Courier New"/>
                <a:cs typeface="Courier New"/>
              </a:rPr>
              <a:t>pt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= new PathTransition(); </a:t>
            </a:r>
            <a:r>
              <a:rPr sz="1700" b="1" spc="-10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pt.setDuration(Duration.millis(4000)); </a:t>
            </a:r>
            <a:r>
              <a:rPr sz="17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pt.setPath(circle);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5333" y="6246950"/>
            <a:ext cx="40995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z="1700" b="1" dirty="0">
                <a:solidFill>
                  <a:srgbClr val="FF0000"/>
                </a:solidFill>
                <a:latin typeface="Courier New"/>
                <a:cs typeface="Courier New"/>
              </a:rPr>
              <a:t>pt.setNode(rectangle);</a:t>
            </a:r>
            <a:endParaRPr sz="1700">
              <a:latin typeface="Courier New"/>
              <a:cs typeface="Courier New"/>
            </a:endParaRPr>
          </a:p>
          <a:p>
            <a:pPr marL="2296160">
              <a:lnSpc>
                <a:spcPts val="1200"/>
              </a:lnSpc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40" y="4351020"/>
            <a:ext cx="2552700" cy="23530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0440" y="122046"/>
            <a:ext cx="60496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5080" indent="-36576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pt.setOrientation(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PathTransition.OrientationType.</a:t>
            </a:r>
            <a:endParaRPr sz="2400">
              <a:latin typeface="Courier New"/>
              <a:cs typeface="Courier New"/>
            </a:endParaRPr>
          </a:p>
          <a:p>
            <a:pPr marR="355600" algn="ctr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ORTHOGONAL_TO_TANGENT);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728" y="1219580"/>
            <a:ext cx="842137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1099185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pt.setCycleCount(Timeline.INDEFINITE); </a:t>
            </a:r>
            <a:r>
              <a:rPr sz="2400" b="1" spc="-14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pt.setAutoReverse(true);</a:t>
            </a:r>
            <a:endParaRPr sz="2400">
              <a:latin typeface="Courier New"/>
              <a:cs typeface="Courier New"/>
            </a:endParaRPr>
          </a:p>
          <a:p>
            <a:pPr marL="375285" marR="5080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pt.play();</a:t>
            </a:r>
            <a:r>
              <a:rPr sz="2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 Start</a:t>
            </a:r>
            <a:r>
              <a:rPr sz="2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animation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circle.setOnMousePressed(e</a:t>
            </a:r>
            <a:r>
              <a:rPr sz="2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2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pt.pause());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circle.setOnMouseReleased(e</a:t>
            </a:r>
            <a:r>
              <a:rPr sz="2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 pt.play());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Scene </a:t>
            </a:r>
            <a:r>
              <a:rPr sz="2400" b="1" spc="-10" dirty="0">
                <a:latin typeface="Courier New"/>
                <a:cs typeface="Courier New"/>
              </a:rPr>
              <a:t>scene</a:t>
            </a:r>
            <a:r>
              <a:rPr sz="2400" b="1" spc="-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10" dirty="0">
                <a:latin typeface="Courier New"/>
                <a:cs typeface="Courier New"/>
              </a:rPr>
              <a:t> new</a:t>
            </a:r>
            <a:r>
              <a:rPr sz="2400" b="1" spc="-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Scene(pane,</a:t>
            </a:r>
            <a:r>
              <a:rPr sz="2400" b="1" spc="-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250, 200); </a:t>
            </a:r>
            <a:r>
              <a:rPr sz="2400" b="1" spc="-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primaryStage.setTitle("PathTransitionDemo"); </a:t>
            </a:r>
            <a:r>
              <a:rPr sz="2400" b="1" spc="-143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primaryStage.setScene(scene); </a:t>
            </a:r>
            <a:r>
              <a:rPr sz="2400" b="1" spc="-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primaryStage.show();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ourier New"/>
                <a:cs typeface="Courier New"/>
              </a:rPr>
              <a:t>public</a:t>
            </a:r>
            <a:r>
              <a:rPr sz="2400" b="1" spc="-60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static</a:t>
            </a:r>
            <a:r>
              <a:rPr sz="2400" b="1" spc="-4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void</a:t>
            </a:r>
            <a:endParaRPr sz="2400">
              <a:latin typeface="Courier New"/>
              <a:cs typeface="Courier New"/>
            </a:endParaRPr>
          </a:p>
          <a:p>
            <a:pPr marL="744220" marR="3101975" indent="914400">
              <a:lnSpc>
                <a:spcPct val="100000"/>
              </a:lnSpc>
            </a:pPr>
            <a:r>
              <a:rPr sz="2400" b="1" spc="-10" dirty="0">
                <a:latin typeface="Courier New"/>
                <a:cs typeface="Courier New"/>
              </a:rPr>
              <a:t>main(String[] args){ </a:t>
            </a:r>
            <a:r>
              <a:rPr sz="2400" b="1" spc="-143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launch(args);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48" y="6341465"/>
            <a:ext cx="208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0400" y="6314947"/>
            <a:ext cx="2209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87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492" y="131191"/>
            <a:ext cx="5516880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000000"/>
                </a:solidFill>
                <a:latin typeface="Courier New"/>
                <a:cs typeface="Courier New"/>
              </a:rPr>
              <a:t>import</a:t>
            </a:r>
            <a:r>
              <a:rPr sz="1900" b="1"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000000"/>
                </a:solidFill>
                <a:latin typeface="Courier New"/>
                <a:cs typeface="Courier New"/>
              </a:rPr>
              <a:t>javafx.application.Application; </a:t>
            </a:r>
            <a:r>
              <a:rPr sz="1900" b="1" spc="-11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000000"/>
                </a:solidFill>
                <a:latin typeface="Courier New"/>
                <a:cs typeface="Courier New"/>
              </a:rPr>
              <a:t>import</a:t>
            </a:r>
            <a:r>
              <a:rPr sz="1900" b="1" spc="-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000000"/>
                </a:solidFill>
                <a:latin typeface="Courier New"/>
                <a:cs typeface="Courier New"/>
              </a:rPr>
              <a:t>javafx.stage.Stage;</a:t>
            </a:r>
            <a:endParaRPr sz="1900">
              <a:latin typeface="Courier New"/>
              <a:cs typeface="Courier New"/>
            </a:endParaRPr>
          </a:p>
          <a:p>
            <a:pPr marL="12700" marR="871855">
              <a:lnSpc>
                <a:spcPct val="100000"/>
              </a:lnSpc>
            </a:pPr>
            <a:r>
              <a:rPr sz="1900" b="1" spc="-5" dirty="0">
                <a:solidFill>
                  <a:srgbClr val="000000"/>
                </a:solidFill>
                <a:latin typeface="Courier New"/>
                <a:cs typeface="Courier New"/>
              </a:rPr>
              <a:t>import</a:t>
            </a:r>
            <a:r>
              <a:rPr sz="1900" b="1" spc="1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000000"/>
                </a:solidFill>
                <a:latin typeface="Courier New"/>
                <a:cs typeface="Courier New"/>
              </a:rPr>
              <a:t>javafx.scene.Scene; </a:t>
            </a:r>
            <a:r>
              <a:rPr sz="1900" b="1" spc="-5" dirty="0">
                <a:solidFill>
                  <a:srgbClr val="000000"/>
                </a:solidFill>
                <a:latin typeface="Courier New"/>
                <a:cs typeface="Courier New"/>
              </a:rPr>
              <a:t> import </a:t>
            </a:r>
            <a:r>
              <a:rPr sz="1900" b="1" spc="-10" dirty="0">
                <a:solidFill>
                  <a:srgbClr val="000000"/>
                </a:solidFill>
                <a:latin typeface="Courier New"/>
                <a:cs typeface="Courier New"/>
              </a:rPr>
              <a:t>javafx.scene.layout.Pane; </a:t>
            </a:r>
            <a:r>
              <a:rPr sz="1900" b="1" spc="-11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000000"/>
                </a:solidFill>
                <a:latin typeface="Courier New"/>
                <a:cs typeface="Courier New"/>
              </a:rPr>
              <a:t>import</a:t>
            </a:r>
            <a:r>
              <a:rPr sz="1900" b="1" spc="-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000000"/>
                </a:solidFill>
                <a:latin typeface="Courier New"/>
                <a:cs typeface="Courier New"/>
              </a:rPr>
              <a:t>javafx.scene.shape.Line;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492" y="1579244"/>
            <a:ext cx="7828915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71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9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javafx.animation.PathTransition; </a:t>
            </a:r>
            <a:r>
              <a:rPr sz="1900" b="1" spc="-11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latin typeface="Courier New"/>
                <a:cs typeface="Courier New"/>
              </a:rPr>
              <a:t>import </a:t>
            </a:r>
            <a:r>
              <a:rPr sz="1900" b="1" spc="-10" dirty="0">
                <a:latin typeface="Courier New"/>
                <a:cs typeface="Courier New"/>
              </a:rPr>
              <a:t>javafx.scene.image.ImageView; </a:t>
            </a:r>
            <a:r>
              <a:rPr sz="1900" b="1" spc="-5" dirty="0">
                <a:latin typeface="Courier New"/>
                <a:cs typeface="Courier New"/>
              </a:rPr>
              <a:t> import</a:t>
            </a:r>
            <a:r>
              <a:rPr sz="1900" b="1" spc="-1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javafx.util.Duration;</a:t>
            </a:r>
            <a:endParaRPr sz="1900">
              <a:latin typeface="Courier New"/>
              <a:cs typeface="Courier New"/>
            </a:endParaRPr>
          </a:p>
          <a:p>
            <a:pPr marL="591185" marR="5715" indent="-579120">
              <a:lnSpc>
                <a:spcPct val="100000"/>
              </a:lnSpc>
            </a:pPr>
            <a:r>
              <a:rPr sz="1900" b="1" spc="-5" dirty="0">
                <a:latin typeface="Courier New"/>
                <a:cs typeface="Courier New"/>
              </a:rPr>
              <a:t>public</a:t>
            </a:r>
            <a:r>
              <a:rPr sz="1900" b="1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class</a:t>
            </a:r>
            <a:r>
              <a:rPr sz="1900" b="1" spc="1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FlagRisingAnimation</a:t>
            </a:r>
            <a:r>
              <a:rPr sz="1900" b="1" spc="10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extends</a:t>
            </a:r>
            <a:r>
              <a:rPr sz="1900" b="1" spc="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Application</a:t>
            </a:r>
            <a:r>
              <a:rPr sz="1900" b="1" spc="5" dirty="0">
                <a:latin typeface="Courier New"/>
                <a:cs typeface="Courier New"/>
              </a:rPr>
              <a:t> </a:t>
            </a:r>
            <a:r>
              <a:rPr sz="1900" b="1" spc="-5" dirty="0">
                <a:latin typeface="Courier New"/>
                <a:cs typeface="Courier New"/>
              </a:rPr>
              <a:t>{ </a:t>
            </a:r>
            <a:r>
              <a:rPr sz="1900" b="1" spc="-112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@Override</a:t>
            </a:r>
            <a:endParaRPr sz="1900">
              <a:latin typeface="Courier New"/>
              <a:cs typeface="Courier New"/>
            </a:endParaRPr>
          </a:p>
          <a:p>
            <a:pPr marL="591185">
              <a:lnSpc>
                <a:spcPct val="100000"/>
              </a:lnSpc>
            </a:pPr>
            <a:r>
              <a:rPr sz="1900" b="1" spc="-10" dirty="0">
                <a:latin typeface="Courier New"/>
                <a:cs typeface="Courier New"/>
              </a:rPr>
              <a:t>public</a:t>
            </a:r>
            <a:r>
              <a:rPr sz="1900" b="1" spc="-15" dirty="0">
                <a:latin typeface="Courier New"/>
                <a:cs typeface="Courier New"/>
              </a:rPr>
              <a:t> </a:t>
            </a:r>
            <a:r>
              <a:rPr sz="1900" b="1" spc="-5" dirty="0">
                <a:latin typeface="Courier New"/>
                <a:cs typeface="Courier New"/>
              </a:rPr>
              <a:t>void</a:t>
            </a:r>
            <a:r>
              <a:rPr sz="1900" b="1" spc="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start(Stage</a:t>
            </a:r>
            <a:r>
              <a:rPr sz="1900" b="1" spc="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primaryStage)</a:t>
            </a:r>
            <a:r>
              <a:rPr sz="1900" b="1" spc="5" dirty="0">
                <a:latin typeface="Courier New"/>
                <a:cs typeface="Courier New"/>
              </a:rPr>
              <a:t> </a:t>
            </a:r>
            <a:r>
              <a:rPr sz="1900" b="1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1169035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latin typeface="Courier New"/>
                <a:cs typeface="Courier New"/>
              </a:rPr>
              <a:t>Pane </a:t>
            </a:r>
            <a:r>
              <a:rPr sz="1900" b="1" spc="-5" dirty="0">
                <a:latin typeface="Courier New"/>
                <a:cs typeface="Courier New"/>
              </a:rPr>
              <a:t>pane</a:t>
            </a:r>
            <a:r>
              <a:rPr sz="1900" b="1" spc="-25" dirty="0">
                <a:latin typeface="Courier New"/>
                <a:cs typeface="Courier New"/>
              </a:rPr>
              <a:t> </a:t>
            </a:r>
            <a:r>
              <a:rPr sz="1900" b="1" spc="-5" dirty="0">
                <a:latin typeface="Courier New"/>
                <a:cs typeface="Courier New"/>
              </a:rPr>
              <a:t>=</a:t>
            </a:r>
            <a:r>
              <a:rPr sz="1900" b="1" spc="-25" dirty="0">
                <a:latin typeface="Courier New"/>
                <a:cs typeface="Courier New"/>
              </a:rPr>
              <a:t> </a:t>
            </a:r>
            <a:r>
              <a:rPr sz="1900" b="1" spc="-5" dirty="0">
                <a:latin typeface="Courier New"/>
                <a:cs typeface="Courier New"/>
              </a:rPr>
              <a:t>new</a:t>
            </a:r>
            <a:r>
              <a:rPr sz="1900" b="1" spc="-10" dirty="0">
                <a:latin typeface="Courier New"/>
                <a:cs typeface="Courier New"/>
              </a:rPr>
              <a:t> Pane();</a:t>
            </a:r>
            <a:endParaRPr sz="1900">
              <a:latin typeface="Courier New"/>
              <a:cs typeface="Courier New"/>
            </a:endParaRPr>
          </a:p>
          <a:p>
            <a:pPr marL="1169035" marR="5080">
              <a:lnSpc>
                <a:spcPct val="100000"/>
              </a:lnSpc>
            </a:pPr>
            <a:r>
              <a:rPr sz="1900" b="1" spc="-10" dirty="0">
                <a:latin typeface="Courier New"/>
                <a:cs typeface="Courier New"/>
              </a:rPr>
              <a:t>ImageView</a:t>
            </a:r>
            <a:r>
              <a:rPr sz="1900" b="1" spc="10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imageView</a:t>
            </a:r>
            <a:r>
              <a:rPr sz="1900" b="1" spc="10" dirty="0">
                <a:latin typeface="Courier New"/>
                <a:cs typeface="Courier New"/>
              </a:rPr>
              <a:t> </a:t>
            </a:r>
            <a:r>
              <a:rPr sz="1900" b="1" spc="-5" dirty="0">
                <a:latin typeface="Courier New"/>
                <a:cs typeface="Courier New"/>
              </a:rPr>
              <a:t>=</a:t>
            </a:r>
            <a:r>
              <a:rPr sz="1900" b="1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new</a:t>
            </a:r>
            <a:r>
              <a:rPr sz="1900" b="1" spc="20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ImageView("us.jpg"); </a:t>
            </a:r>
            <a:r>
              <a:rPr sz="1900" b="1" spc="-112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pane.getChildren().add(imageView); </a:t>
            </a:r>
            <a:r>
              <a:rPr sz="1900" b="1" spc="-5" dirty="0"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PathTransition</a:t>
            </a:r>
            <a:r>
              <a:rPr sz="19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FF0000"/>
                </a:solidFill>
                <a:latin typeface="Courier New"/>
                <a:cs typeface="Courier New"/>
              </a:rPr>
              <a:t>pt</a:t>
            </a:r>
            <a:r>
              <a:rPr sz="19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9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9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PathTransition(</a:t>
            </a:r>
            <a:endParaRPr sz="19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Duration.millis(10000),</a:t>
            </a:r>
            <a:endParaRPr sz="1900">
              <a:latin typeface="Courier New"/>
              <a:cs typeface="Courier New"/>
            </a:endParaRPr>
          </a:p>
          <a:p>
            <a:pPr marL="2181225">
              <a:lnSpc>
                <a:spcPct val="100000"/>
              </a:lnSpc>
            </a:pP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9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Line(100,</a:t>
            </a:r>
            <a:r>
              <a:rPr sz="19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200, </a:t>
            </a:r>
            <a:r>
              <a:rPr sz="1900" b="1" spc="-5" dirty="0">
                <a:solidFill>
                  <a:srgbClr val="FF0000"/>
                </a:solidFill>
                <a:latin typeface="Courier New"/>
                <a:cs typeface="Courier New"/>
              </a:rPr>
              <a:t>100,</a:t>
            </a:r>
            <a:r>
              <a:rPr sz="19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0),</a:t>
            </a:r>
            <a:endParaRPr sz="1900">
              <a:latin typeface="Courier New"/>
              <a:cs typeface="Courier New"/>
            </a:endParaRPr>
          </a:p>
          <a:p>
            <a:pPr marL="1169035" marR="2461895" indent="672465">
              <a:lnSpc>
                <a:spcPct val="100000"/>
              </a:lnSpc>
            </a:pP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imageView); </a:t>
            </a:r>
            <a:r>
              <a:rPr sz="19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pt.setCycleCount(5); </a:t>
            </a:r>
            <a:r>
              <a:rPr sz="19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pt.play();</a:t>
            </a:r>
            <a:r>
              <a:rPr sz="19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FF0000"/>
                </a:solidFill>
                <a:latin typeface="Courier New"/>
                <a:cs typeface="Courier New"/>
              </a:rPr>
              <a:t>Start</a:t>
            </a:r>
            <a:r>
              <a:rPr sz="19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Courier New"/>
                <a:cs typeface="Courier New"/>
              </a:rPr>
              <a:t>animation</a:t>
            </a:r>
            <a:endParaRPr sz="1900">
              <a:latin typeface="Courier New"/>
              <a:cs typeface="Courier New"/>
            </a:endParaRPr>
          </a:p>
          <a:p>
            <a:pPr marL="1169035">
              <a:lnSpc>
                <a:spcPct val="100000"/>
              </a:lnSpc>
            </a:pPr>
            <a:r>
              <a:rPr sz="1900" b="1" spc="-10" dirty="0">
                <a:latin typeface="Courier New"/>
                <a:cs typeface="Courier New"/>
              </a:rPr>
              <a:t>Scene</a:t>
            </a:r>
            <a:r>
              <a:rPr sz="1900" b="1" spc="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scene </a:t>
            </a:r>
            <a:r>
              <a:rPr sz="1900" b="1" spc="-5" dirty="0">
                <a:latin typeface="Courier New"/>
                <a:cs typeface="Courier New"/>
              </a:rPr>
              <a:t>=</a:t>
            </a:r>
            <a:r>
              <a:rPr sz="1900" b="1" dirty="0">
                <a:latin typeface="Courier New"/>
                <a:cs typeface="Courier New"/>
              </a:rPr>
              <a:t> </a:t>
            </a:r>
            <a:r>
              <a:rPr sz="1900" b="1" spc="-5" dirty="0">
                <a:latin typeface="Courier New"/>
                <a:cs typeface="Courier New"/>
              </a:rPr>
              <a:t>new</a:t>
            </a:r>
            <a:r>
              <a:rPr sz="1900" b="1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Scene(pane, 250,</a:t>
            </a:r>
            <a:r>
              <a:rPr sz="1900" b="1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200);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158" y="6213449"/>
            <a:ext cx="72504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0" dirty="0">
                <a:latin typeface="Courier New"/>
                <a:cs typeface="Courier New"/>
              </a:rPr>
              <a:t>primaryStage.setScene(scene);</a:t>
            </a:r>
            <a:r>
              <a:rPr sz="1900" b="1" spc="7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primaryStage.show();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3612" y="6503009"/>
            <a:ext cx="170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7876" y="164592"/>
            <a:ext cx="2398776" cy="221132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88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949" y="0"/>
            <a:ext cx="8298815" cy="2144395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2285"/>
              </a:spcBef>
            </a:pPr>
            <a:r>
              <a:rPr spc="-65" dirty="0"/>
              <a:t>FadeTransition</a:t>
            </a:r>
          </a:p>
          <a:p>
            <a:pPr marL="12700" marR="5080">
              <a:lnSpc>
                <a:spcPct val="105000"/>
              </a:lnSpc>
              <a:spcBef>
                <a:spcPts val="965"/>
              </a:spcBef>
            </a:pP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Courier New"/>
                <a:cs typeface="Courier New"/>
              </a:rPr>
              <a:t>FadeTran</a:t>
            </a:r>
            <a:r>
              <a:rPr sz="2800" b="1" spc="-15" dirty="0">
                <a:solidFill>
                  <a:srgbClr val="000000"/>
                </a:solidFill>
                <a:latin typeface="Courier New"/>
                <a:cs typeface="Courier New"/>
              </a:rPr>
              <a:t>s</a:t>
            </a:r>
            <a:r>
              <a:rPr sz="2800" b="1" spc="-5" dirty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sz="2800" b="1" spc="-15" dirty="0">
                <a:solidFill>
                  <a:srgbClr val="000000"/>
                </a:solidFill>
                <a:latin typeface="Courier New"/>
                <a:cs typeface="Courier New"/>
              </a:rPr>
              <a:t>t</a:t>
            </a:r>
            <a:r>
              <a:rPr sz="2800" b="1" spc="-5" dirty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sz="2800" b="1" spc="-15" dirty="0">
                <a:solidFill>
                  <a:srgbClr val="000000"/>
                </a:solidFill>
                <a:latin typeface="Courier New"/>
                <a:cs typeface="Courier New"/>
              </a:rPr>
              <a:t>o</a:t>
            </a:r>
            <a:r>
              <a:rPr sz="2800" b="1" spc="-5" dirty="0">
                <a:solidFill>
                  <a:srgbClr val="000000"/>
                </a:solidFill>
                <a:latin typeface="Courier New"/>
                <a:cs typeface="Courier New"/>
              </a:rPr>
              <a:t>n</a:t>
            </a:r>
            <a:r>
              <a:rPr sz="2800" b="1" spc="-101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class ani</a:t>
            </a:r>
            <a:r>
              <a:rPr sz="2800" spc="-20" dirty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ates the change of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the  opacity</a:t>
            </a:r>
            <a:r>
              <a:rPr sz="28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8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 node</a:t>
            </a:r>
            <a:r>
              <a:rPr sz="28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over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 a</a:t>
            </a:r>
            <a:r>
              <a:rPr sz="28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given</a:t>
            </a:r>
            <a:r>
              <a:rPr sz="28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time: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81200"/>
            <a:ext cx="9144000" cy="356463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89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0826" y="171449"/>
            <a:ext cx="5429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Basic</a:t>
            </a:r>
            <a:r>
              <a:rPr sz="4000" spc="-10" dirty="0"/>
              <a:t> </a:t>
            </a:r>
            <a:r>
              <a:rPr sz="4000" spc="-25" dirty="0"/>
              <a:t>Structure</a:t>
            </a:r>
            <a:r>
              <a:rPr sz="4000" spc="-10" dirty="0"/>
              <a:t> </a:t>
            </a:r>
            <a:r>
              <a:rPr sz="4000" spc="-55" dirty="0"/>
              <a:t>of</a:t>
            </a:r>
            <a:r>
              <a:rPr sz="4000" spc="-10" dirty="0"/>
              <a:t> </a:t>
            </a:r>
            <a:r>
              <a:rPr sz="4000" spc="-70" dirty="0"/>
              <a:t>JavaFX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356087" y="217620"/>
            <a:ext cx="2550795" cy="2153920"/>
            <a:chOff x="356087" y="217620"/>
            <a:chExt cx="2550795" cy="2153920"/>
          </a:xfrm>
        </p:grpSpPr>
        <p:sp>
          <p:nvSpPr>
            <p:cNvPr id="4" name="object 4"/>
            <p:cNvSpPr/>
            <p:nvPr/>
          </p:nvSpPr>
          <p:spPr>
            <a:xfrm>
              <a:off x="364659" y="237998"/>
              <a:ext cx="1937385" cy="2125345"/>
            </a:xfrm>
            <a:custGeom>
              <a:avLst/>
              <a:gdLst/>
              <a:ahLst/>
              <a:cxnLst/>
              <a:rect l="l" t="t" r="r" b="b"/>
              <a:pathLst>
                <a:path w="1937385" h="2125345">
                  <a:moveTo>
                    <a:pt x="0" y="2124796"/>
                  </a:moveTo>
                  <a:lnTo>
                    <a:pt x="1937203" y="2124796"/>
                  </a:lnTo>
                  <a:lnTo>
                    <a:pt x="1937203" y="0"/>
                  </a:lnTo>
                  <a:lnTo>
                    <a:pt x="0" y="0"/>
                  </a:lnTo>
                  <a:lnTo>
                    <a:pt x="0" y="2124796"/>
                  </a:lnTo>
                  <a:close/>
                </a:path>
                <a:path w="1937385" h="2125345">
                  <a:moveTo>
                    <a:pt x="155066" y="2018885"/>
                  </a:moveTo>
                  <a:lnTo>
                    <a:pt x="1791126" y="2018885"/>
                  </a:lnTo>
                  <a:lnTo>
                    <a:pt x="1791126" y="110399"/>
                  </a:lnTo>
                  <a:lnTo>
                    <a:pt x="155066" y="110399"/>
                  </a:lnTo>
                  <a:lnTo>
                    <a:pt x="155066" y="2018885"/>
                  </a:lnTo>
                  <a:close/>
                </a:path>
                <a:path w="1937385" h="2125345">
                  <a:moveTo>
                    <a:pt x="265185" y="993665"/>
                  </a:moveTo>
                  <a:lnTo>
                    <a:pt x="1193335" y="993665"/>
                  </a:lnTo>
                  <a:lnTo>
                    <a:pt x="1193335" y="804394"/>
                  </a:lnTo>
                  <a:lnTo>
                    <a:pt x="265185" y="804394"/>
                  </a:lnTo>
                  <a:lnTo>
                    <a:pt x="265185" y="993665"/>
                  </a:lnTo>
                  <a:close/>
                </a:path>
              </a:pathLst>
            </a:custGeom>
            <a:ln w="168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13099" y="217620"/>
              <a:ext cx="593725" cy="135890"/>
            </a:xfrm>
            <a:custGeom>
              <a:avLst/>
              <a:gdLst/>
              <a:ahLst/>
              <a:cxnLst/>
              <a:rect l="l" t="t" r="r" b="b"/>
              <a:pathLst>
                <a:path w="593725" h="135890">
                  <a:moveTo>
                    <a:pt x="134840" y="0"/>
                  </a:moveTo>
                  <a:lnTo>
                    <a:pt x="0" y="67687"/>
                  </a:lnTo>
                  <a:lnTo>
                    <a:pt x="134840" y="135283"/>
                  </a:lnTo>
                  <a:lnTo>
                    <a:pt x="97384" y="78953"/>
                  </a:lnTo>
                  <a:lnTo>
                    <a:pt x="83600" y="78953"/>
                  </a:lnTo>
                  <a:lnTo>
                    <a:pt x="78656" y="73928"/>
                  </a:lnTo>
                  <a:lnTo>
                    <a:pt x="78656" y="61468"/>
                  </a:lnTo>
                  <a:lnTo>
                    <a:pt x="83600" y="56420"/>
                  </a:lnTo>
                  <a:lnTo>
                    <a:pt x="97374" y="56420"/>
                  </a:lnTo>
                  <a:lnTo>
                    <a:pt x="134840" y="0"/>
                  </a:lnTo>
                  <a:close/>
                </a:path>
                <a:path w="593725" h="135890">
                  <a:moveTo>
                    <a:pt x="97374" y="56420"/>
                  </a:moveTo>
                  <a:lnTo>
                    <a:pt x="83600" y="56420"/>
                  </a:lnTo>
                  <a:lnTo>
                    <a:pt x="78656" y="61468"/>
                  </a:lnTo>
                  <a:lnTo>
                    <a:pt x="78656" y="73928"/>
                  </a:lnTo>
                  <a:lnTo>
                    <a:pt x="83600" y="78953"/>
                  </a:lnTo>
                  <a:lnTo>
                    <a:pt x="97384" y="78953"/>
                  </a:lnTo>
                  <a:lnTo>
                    <a:pt x="89893" y="67687"/>
                  </a:lnTo>
                  <a:lnTo>
                    <a:pt x="97374" y="56420"/>
                  </a:lnTo>
                  <a:close/>
                </a:path>
                <a:path w="593725" h="135890">
                  <a:moveTo>
                    <a:pt x="588352" y="56420"/>
                  </a:moveTo>
                  <a:lnTo>
                    <a:pt x="97374" y="56420"/>
                  </a:lnTo>
                  <a:lnTo>
                    <a:pt x="89893" y="67687"/>
                  </a:lnTo>
                  <a:lnTo>
                    <a:pt x="97384" y="78953"/>
                  </a:lnTo>
                  <a:lnTo>
                    <a:pt x="588352" y="78953"/>
                  </a:lnTo>
                  <a:lnTo>
                    <a:pt x="593296" y="73928"/>
                  </a:lnTo>
                  <a:lnTo>
                    <a:pt x="593296" y="61468"/>
                  </a:lnTo>
                  <a:lnTo>
                    <a:pt x="588352" y="56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73014" y="56567"/>
            <a:ext cx="601980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5260">
              <a:lnSpc>
                <a:spcPct val="1546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10" dirty="0">
                <a:latin typeface="Times New Roman"/>
                <a:cs typeface="Times New Roman"/>
              </a:rPr>
              <a:t>ta</a:t>
            </a:r>
            <a:r>
              <a:rPr sz="1400" dirty="0">
                <a:latin typeface="Times New Roman"/>
                <a:cs typeface="Times New Roman"/>
              </a:rPr>
              <a:t>g</a:t>
            </a:r>
            <a:r>
              <a:rPr sz="1400" spc="5" dirty="0">
                <a:latin typeface="Times New Roman"/>
                <a:cs typeface="Times New Roman"/>
              </a:rPr>
              <a:t>e  Scene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9808" y="548944"/>
            <a:ext cx="814069" cy="640080"/>
          </a:xfrm>
          <a:custGeom>
            <a:avLst/>
            <a:gdLst/>
            <a:ahLst/>
            <a:cxnLst/>
            <a:rect l="l" t="t" r="r" b="b"/>
            <a:pathLst>
              <a:path w="814069" h="640080">
                <a:moveTo>
                  <a:pt x="593293" y="566102"/>
                </a:moveTo>
                <a:lnTo>
                  <a:pt x="588352" y="561047"/>
                </a:lnTo>
                <a:lnTo>
                  <a:pt x="97383" y="561047"/>
                </a:lnTo>
                <a:lnTo>
                  <a:pt x="134835" y="504723"/>
                </a:lnTo>
                <a:lnTo>
                  <a:pt x="0" y="572312"/>
                </a:lnTo>
                <a:lnTo>
                  <a:pt x="134835" y="639914"/>
                </a:lnTo>
                <a:lnTo>
                  <a:pt x="97383" y="583577"/>
                </a:lnTo>
                <a:lnTo>
                  <a:pt x="588352" y="583577"/>
                </a:lnTo>
                <a:lnTo>
                  <a:pt x="593293" y="578535"/>
                </a:lnTo>
                <a:lnTo>
                  <a:pt x="593293" y="566102"/>
                </a:lnTo>
                <a:close/>
              </a:path>
              <a:path w="814069" h="640080">
                <a:moveTo>
                  <a:pt x="813536" y="61379"/>
                </a:moveTo>
                <a:lnTo>
                  <a:pt x="808596" y="56324"/>
                </a:lnTo>
                <a:lnTo>
                  <a:pt x="317627" y="56324"/>
                </a:lnTo>
                <a:lnTo>
                  <a:pt x="355079" y="0"/>
                </a:lnTo>
                <a:lnTo>
                  <a:pt x="220243" y="67589"/>
                </a:lnTo>
                <a:lnTo>
                  <a:pt x="355079" y="135191"/>
                </a:lnTo>
                <a:lnTo>
                  <a:pt x="317627" y="78854"/>
                </a:lnTo>
                <a:lnTo>
                  <a:pt x="808596" y="78854"/>
                </a:lnTo>
                <a:lnTo>
                  <a:pt x="813536" y="73812"/>
                </a:lnTo>
                <a:lnTo>
                  <a:pt x="813536" y="613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54124" y="976691"/>
            <a:ext cx="6273800" cy="51460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spc="10" dirty="0">
                <a:latin typeface="Times New Roman"/>
                <a:cs typeface="Times New Roman"/>
              </a:rPr>
              <a:t>Button</a:t>
            </a:r>
            <a:endParaRPr sz="1400">
              <a:latin typeface="Times New Roman"/>
              <a:cs typeface="Times New Roman"/>
            </a:endParaRPr>
          </a:p>
          <a:p>
            <a:pPr marL="308610" marR="244475" indent="-273050">
              <a:lnSpc>
                <a:spcPts val="2870"/>
              </a:lnSpc>
              <a:spcBef>
                <a:spcPts val="484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308610" algn="l"/>
                <a:tab pos="309245" algn="l"/>
              </a:tabLst>
            </a:pPr>
            <a:r>
              <a:rPr sz="2400" b="1" spc="-10" dirty="0">
                <a:latin typeface="Courier New"/>
                <a:cs typeface="Courier New"/>
              </a:rPr>
              <a:t>javafx.application.Application</a:t>
            </a:r>
            <a:r>
              <a:rPr sz="2400" b="1" spc="-915" dirty="0">
                <a:latin typeface="Courier New"/>
                <a:cs typeface="Courier New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nt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200" dirty="0">
                <a:latin typeface="Times New Roman"/>
                <a:cs typeface="Times New Roman"/>
              </a:rPr>
              <a:t>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point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for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204" dirty="0">
                <a:latin typeface="Times New Roman"/>
                <a:cs typeface="Times New Roman"/>
              </a:rPr>
              <a:t>J</a:t>
            </a:r>
            <a:r>
              <a:rPr sz="2400" spc="-265" dirty="0">
                <a:latin typeface="Times New Roman"/>
                <a:cs typeface="Times New Roman"/>
              </a:rPr>
              <a:t>a</a:t>
            </a:r>
            <a:r>
              <a:rPr sz="2400" spc="-245" dirty="0">
                <a:latin typeface="Times New Roman"/>
                <a:cs typeface="Times New Roman"/>
              </a:rPr>
              <a:t>v</a:t>
            </a:r>
            <a:r>
              <a:rPr sz="2400" spc="-204" dirty="0">
                <a:latin typeface="Times New Roman"/>
                <a:cs typeface="Times New Roman"/>
              </a:rPr>
              <a:t>aF</a:t>
            </a:r>
            <a:r>
              <a:rPr sz="2400" spc="-285" dirty="0">
                <a:latin typeface="Times New Roman"/>
                <a:cs typeface="Times New Roman"/>
              </a:rPr>
              <a:t>X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appl</a:t>
            </a:r>
            <a:r>
              <a:rPr sz="2400" spc="-85" dirty="0">
                <a:latin typeface="Times New Roman"/>
                <a:cs typeface="Times New Roman"/>
              </a:rPr>
              <a:t>i</a:t>
            </a:r>
            <a:r>
              <a:rPr sz="2400" spc="-165" dirty="0">
                <a:latin typeface="Times New Roman"/>
                <a:cs typeface="Times New Roman"/>
              </a:rPr>
              <a:t>c</a:t>
            </a:r>
            <a:r>
              <a:rPr sz="2400" spc="-195" dirty="0">
                <a:latin typeface="Times New Roman"/>
                <a:cs typeface="Times New Roman"/>
              </a:rPr>
              <a:t>a</a:t>
            </a:r>
            <a:r>
              <a:rPr sz="2400" spc="-95" dirty="0">
                <a:latin typeface="Times New Roman"/>
                <a:cs typeface="Times New Roman"/>
              </a:rPr>
              <a:t>tions</a:t>
            </a:r>
            <a:endParaRPr sz="2400">
              <a:latin typeface="Times New Roman"/>
              <a:cs typeface="Times New Roman"/>
            </a:endParaRPr>
          </a:p>
          <a:p>
            <a:pPr marL="584835" marR="5080" lvl="1" indent="-229235">
              <a:lnSpc>
                <a:spcPct val="100000"/>
              </a:lnSpc>
              <a:spcBef>
                <a:spcPts val="30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85470" algn="l"/>
              </a:tabLst>
            </a:pPr>
            <a:r>
              <a:rPr sz="2400" spc="-204" dirty="0">
                <a:latin typeface="Times New Roman"/>
                <a:cs typeface="Times New Roman"/>
              </a:rPr>
              <a:t>J</a:t>
            </a:r>
            <a:r>
              <a:rPr sz="2400" spc="-265" dirty="0">
                <a:latin typeface="Times New Roman"/>
                <a:cs typeface="Times New Roman"/>
              </a:rPr>
              <a:t>a</a:t>
            </a:r>
            <a:r>
              <a:rPr sz="2400" spc="-245" dirty="0">
                <a:latin typeface="Times New Roman"/>
                <a:cs typeface="Times New Roman"/>
              </a:rPr>
              <a:t>v</a:t>
            </a:r>
            <a:r>
              <a:rPr sz="2400" spc="-204" dirty="0">
                <a:latin typeface="Times New Roman"/>
                <a:cs typeface="Times New Roman"/>
              </a:rPr>
              <a:t>aF</a:t>
            </a:r>
            <a:r>
              <a:rPr sz="2400" spc="-290" dirty="0">
                <a:latin typeface="Times New Roman"/>
                <a:cs typeface="Times New Roman"/>
              </a:rPr>
              <a:t>X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c</a:t>
            </a:r>
            <a:r>
              <a:rPr sz="2400" spc="-80" dirty="0">
                <a:latin typeface="Times New Roman"/>
                <a:cs typeface="Times New Roman"/>
              </a:rPr>
              <a:t>r</a:t>
            </a:r>
            <a:r>
              <a:rPr sz="2400" spc="-140" dirty="0">
                <a:latin typeface="Times New Roman"/>
                <a:cs typeface="Times New Roman"/>
              </a:rPr>
              <a:t>e</a:t>
            </a:r>
            <a:r>
              <a:rPr sz="2400" spc="-170" dirty="0">
                <a:latin typeface="Times New Roman"/>
                <a:cs typeface="Times New Roman"/>
              </a:rPr>
              <a:t>a</a:t>
            </a:r>
            <a:r>
              <a:rPr sz="2400" spc="-85" dirty="0">
                <a:latin typeface="Times New Roman"/>
                <a:cs typeface="Times New Roman"/>
              </a:rPr>
              <a:t>tes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a</a:t>
            </a:r>
            <a:r>
              <a:rPr sz="2400" spc="-155" dirty="0">
                <a:latin typeface="Times New Roman"/>
                <a:cs typeface="Times New Roman"/>
              </a:rPr>
              <a:t>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app</a:t>
            </a:r>
            <a:r>
              <a:rPr sz="2400" spc="-130" dirty="0">
                <a:latin typeface="Times New Roman"/>
                <a:cs typeface="Times New Roman"/>
              </a:rPr>
              <a:t>lic</a:t>
            </a:r>
            <a:r>
              <a:rPr sz="2400" spc="-195" dirty="0">
                <a:latin typeface="Times New Roman"/>
                <a:cs typeface="Times New Roman"/>
              </a:rPr>
              <a:t>a</a:t>
            </a:r>
            <a:r>
              <a:rPr sz="2400" spc="-75" dirty="0">
                <a:latin typeface="Times New Roman"/>
                <a:cs typeface="Times New Roman"/>
              </a:rPr>
              <a:t>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th</a:t>
            </a:r>
            <a:r>
              <a:rPr sz="2400" spc="-55" dirty="0">
                <a:latin typeface="Times New Roman"/>
                <a:cs typeface="Times New Roman"/>
              </a:rPr>
              <a:t>r</a:t>
            </a:r>
            <a:r>
              <a:rPr sz="2400" spc="-130" dirty="0">
                <a:latin typeface="Times New Roman"/>
                <a:cs typeface="Times New Roman"/>
              </a:rPr>
              <a:t>ead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for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r</a:t>
            </a:r>
            <a:r>
              <a:rPr sz="2400" spc="-105" dirty="0">
                <a:latin typeface="Times New Roman"/>
                <a:cs typeface="Times New Roman"/>
              </a:rPr>
              <a:t>u</a:t>
            </a:r>
            <a:r>
              <a:rPr sz="2400" spc="-100" dirty="0">
                <a:latin typeface="Times New Roman"/>
                <a:cs typeface="Times New Roman"/>
              </a:rPr>
              <a:t>nni</a:t>
            </a:r>
            <a:r>
              <a:rPr sz="2400" spc="-120" dirty="0">
                <a:latin typeface="Times New Roman"/>
                <a:cs typeface="Times New Roman"/>
              </a:rPr>
              <a:t>n</a:t>
            </a:r>
            <a:r>
              <a:rPr sz="2400" spc="-200" dirty="0">
                <a:latin typeface="Times New Roman"/>
                <a:cs typeface="Times New Roman"/>
              </a:rPr>
              <a:t>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the  </a:t>
            </a:r>
            <a:r>
              <a:rPr sz="2400" spc="-135" dirty="0">
                <a:latin typeface="Times New Roman"/>
                <a:cs typeface="Times New Roman"/>
              </a:rPr>
              <a:t>app</a:t>
            </a:r>
            <a:r>
              <a:rPr sz="2400" spc="-130" dirty="0">
                <a:latin typeface="Times New Roman"/>
                <a:cs typeface="Times New Roman"/>
              </a:rPr>
              <a:t>lic</a:t>
            </a:r>
            <a:r>
              <a:rPr sz="2400" spc="-195" dirty="0">
                <a:latin typeface="Times New Roman"/>
                <a:cs typeface="Times New Roman"/>
              </a:rPr>
              <a:t>a</a:t>
            </a:r>
            <a:r>
              <a:rPr sz="2400" spc="-75" dirty="0">
                <a:latin typeface="Times New Roman"/>
                <a:cs typeface="Times New Roman"/>
              </a:rPr>
              <a:t>tion</a:t>
            </a:r>
            <a:r>
              <a:rPr sz="2400" spc="-80" dirty="0">
                <a:latin typeface="Times New Roman"/>
                <a:cs typeface="Times New Roman"/>
              </a:rPr>
              <a:t> sta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30" dirty="0">
                <a:latin typeface="Times New Roman"/>
                <a:cs typeface="Times New Roman"/>
              </a:rPr>
              <a:t>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me</a:t>
            </a:r>
            <a:r>
              <a:rPr sz="2400" spc="-55" dirty="0">
                <a:latin typeface="Times New Roman"/>
                <a:cs typeface="Times New Roman"/>
              </a:rPr>
              <a:t>t</a:t>
            </a:r>
            <a:r>
              <a:rPr sz="2400" spc="-125" dirty="0">
                <a:latin typeface="Times New Roman"/>
                <a:cs typeface="Times New Roman"/>
              </a:rPr>
              <a:t>h</a:t>
            </a:r>
            <a:r>
              <a:rPr sz="2400" spc="-12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d,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p</a:t>
            </a:r>
            <a:r>
              <a:rPr sz="2400" spc="-50" dirty="0">
                <a:latin typeface="Times New Roman"/>
                <a:cs typeface="Times New Roman"/>
              </a:rPr>
              <a:t>r</a:t>
            </a:r>
            <a:r>
              <a:rPr sz="2400" spc="-130" dirty="0">
                <a:latin typeface="Times New Roman"/>
                <a:cs typeface="Times New Roman"/>
              </a:rPr>
              <a:t>oces</a:t>
            </a:r>
            <a:r>
              <a:rPr sz="2400" spc="-150" dirty="0">
                <a:latin typeface="Times New Roman"/>
                <a:cs typeface="Times New Roman"/>
              </a:rPr>
              <a:t>sing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in</a:t>
            </a:r>
            <a:r>
              <a:rPr sz="2400" spc="-120" dirty="0">
                <a:latin typeface="Times New Roman"/>
                <a:cs typeface="Times New Roman"/>
              </a:rPr>
              <a:t>p</a:t>
            </a:r>
            <a:r>
              <a:rPr sz="2400" spc="-35" dirty="0">
                <a:latin typeface="Times New Roman"/>
                <a:cs typeface="Times New Roman"/>
              </a:rPr>
              <a:t>ut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e</a:t>
            </a:r>
            <a:r>
              <a:rPr sz="2400" spc="-254" dirty="0">
                <a:latin typeface="Times New Roman"/>
                <a:cs typeface="Times New Roman"/>
              </a:rPr>
              <a:t>v</a:t>
            </a:r>
            <a:r>
              <a:rPr sz="2400" spc="-45" dirty="0">
                <a:latin typeface="Times New Roman"/>
                <a:cs typeface="Times New Roman"/>
              </a:rPr>
              <a:t>ents,  </a:t>
            </a:r>
            <a:r>
              <a:rPr sz="2400" spc="-135" dirty="0">
                <a:latin typeface="Times New Roman"/>
                <a:cs typeface="Times New Roman"/>
              </a:rPr>
              <a:t>an</a:t>
            </a:r>
            <a:r>
              <a:rPr sz="2400" spc="-140" dirty="0">
                <a:latin typeface="Times New Roman"/>
                <a:cs typeface="Times New Roman"/>
              </a:rPr>
              <a:t>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r</a:t>
            </a:r>
            <a:r>
              <a:rPr sz="2400" spc="-105" dirty="0">
                <a:latin typeface="Times New Roman"/>
                <a:cs typeface="Times New Roman"/>
              </a:rPr>
              <a:t>u</a:t>
            </a:r>
            <a:r>
              <a:rPr sz="2400" spc="-100" dirty="0">
                <a:latin typeface="Times New Roman"/>
                <a:cs typeface="Times New Roman"/>
              </a:rPr>
              <a:t>nni</a:t>
            </a:r>
            <a:r>
              <a:rPr sz="2400" spc="-120" dirty="0">
                <a:latin typeface="Times New Roman"/>
                <a:cs typeface="Times New Roman"/>
              </a:rPr>
              <a:t>n</a:t>
            </a:r>
            <a:r>
              <a:rPr sz="2400" spc="-200" dirty="0">
                <a:latin typeface="Times New Roman"/>
                <a:cs typeface="Times New Roman"/>
              </a:rPr>
              <a:t>g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65" dirty="0">
                <a:latin typeface="Times New Roman"/>
                <a:cs typeface="Times New Roman"/>
              </a:rPr>
              <a:t>an</a:t>
            </a:r>
            <a:r>
              <a:rPr sz="2400" spc="-95" dirty="0">
                <a:latin typeface="Times New Roman"/>
                <a:cs typeface="Times New Roman"/>
              </a:rPr>
              <a:t>i</a:t>
            </a:r>
            <a:r>
              <a:rPr sz="2400" spc="-215" dirty="0">
                <a:latin typeface="Times New Roman"/>
                <a:cs typeface="Times New Roman"/>
              </a:rPr>
              <a:t>m</a:t>
            </a:r>
            <a:r>
              <a:rPr sz="2400" spc="-145" dirty="0">
                <a:latin typeface="Times New Roman"/>
                <a:cs typeface="Times New Roman"/>
              </a:rPr>
              <a:t>a</a:t>
            </a:r>
            <a:r>
              <a:rPr sz="2400" spc="-75" dirty="0">
                <a:latin typeface="Times New Roman"/>
                <a:cs typeface="Times New Roman"/>
              </a:rPr>
              <a:t>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timeline</a:t>
            </a:r>
            <a:r>
              <a:rPr sz="2400" spc="-145" dirty="0">
                <a:latin typeface="Times New Roman"/>
                <a:cs typeface="Times New Roman"/>
              </a:rPr>
              <a:t>s</a:t>
            </a:r>
            <a:r>
              <a:rPr sz="2400" spc="1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584835" lvl="1" indent="-229235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Font typeface="Segoe UI Symbol"/>
              <a:buChar char="⚫"/>
              <a:tabLst>
                <a:tab pos="585470" algn="l"/>
              </a:tabLst>
            </a:pPr>
            <a:r>
              <a:rPr sz="2400" spc="-110" dirty="0">
                <a:latin typeface="Times New Roman"/>
                <a:cs typeface="Times New Roman"/>
              </a:rPr>
              <a:t>O</a:t>
            </a:r>
            <a:r>
              <a:rPr sz="2400" spc="-130" dirty="0">
                <a:latin typeface="Times New Roman"/>
                <a:cs typeface="Times New Roman"/>
              </a:rPr>
              <a:t>v</a:t>
            </a:r>
            <a:r>
              <a:rPr sz="2400" spc="-40" dirty="0">
                <a:latin typeface="Times New Roman"/>
                <a:cs typeface="Times New Roman"/>
              </a:rPr>
              <a:t>e</a:t>
            </a:r>
            <a:r>
              <a:rPr sz="2400" spc="15" dirty="0">
                <a:latin typeface="Times New Roman"/>
                <a:cs typeface="Times New Roman"/>
              </a:rPr>
              <a:t>r</a:t>
            </a:r>
            <a:r>
              <a:rPr sz="2400" spc="70" dirty="0">
                <a:latin typeface="Times New Roman"/>
                <a:cs typeface="Times New Roman"/>
              </a:rPr>
              <a:t>r</a:t>
            </a:r>
            <a:r>
              <a:rPr sz="2400" spc="-105" dirty="0">
                <a:latin typeface="Times New Roman"/>
                <a:cs typeface="Times New Roman"/>
              </a:rPr>
              <a:t>ide</a:t>
            </a:r>
            <a:r>
              <a:rPr sz="2400" spc="-70" dirty="0">
                <a:latin typeface="Times New Roman"/>
                <a:cs typeface="Times New Roman"/>
              </a:rPr>
              <a:t> 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sta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85" dirty="0">
                <a:latin typeface="Times New Roman"/>
                <a:cs typeface="Times New Roman"/>
              </a:rPr>
              <a:t>t(S</a:t>
            </a:r>
            <a:r>
              <a:rPr sz="2400" spc="-75" dirty="0">
                <a:latin typeface="Times New Roman"/>
                <a:cs typeface="Times New Roman"/>
              </a:rPr>
              <a:t>t</a:t>
            </a:r>
            <a:r>
              <a:rPr sz="2400" spc="-170" dirty="0">
                <a:latin typeface="Times New Roman"/>
                <a:cs typeface="Times New Roman"/>
              </a:rPr>
              <a:t>ag</a:t>
            </a:r>
            <a:r>
              <a:rPr sz="2400" spc="-165" dirty="0">
                <a:latin typeface="Times New Roman"/>
                <a:cs typeface="Times New Roman"/>
              </a:rPr>
              <a:t>e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m</a:t>
            </a:r>
            <a:r>
              <a:rPr sz="2400" spc="-80" dirty="0">
                <a:latin typeface="Times New Roman"/>
                <a:cs typeface="Times New Roman"/>
              </a:rPr>
              <a:t>etho</a:t>
            </a:r>
            <a:r>
              <a:rPr sz="2400" spc="-90" dirty="0">
                <a:latin typeface="Times New Roman"/>
                <a:cs typeface="Times New Roman"/>
              </a:rPr>
              <a:t>d</a:t>
            </a:r>
            <a:r>
              <a:rPr sz="2400" spc="-100" dirty="0">
                <a:latin typeface="Times New Roman"/>
                <a:cs typeface="Times New Roman"/>
              </a:rPr>
              <a:t>!</a:t>
            </a:r>
            <a:endParaRPr sz="2400">
              <a:latin typeface="Times New Roman"/>
              <a:cs typeface="Times New Roman"/>
            </a:endParaRPr>
          </a:p>
          <a:p>
            <a:pPr marL="308610" marR="184150" indent="-273050">
              <a:lnSpc>
                <a:spcPts val="2860"/>
              </a:lnSpc>
              <a:spcBef>
                <a:spcPts val="735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308610" algn="l"/>
                <a:tab pos="309245" algn="l"/>
              </a:tabLst>
            </a:pPr>
            <a:r>
              <a:rPr sz="2400" b="1" spc="-10" dirty="0">
                <a:latin typeface="Courier New"/>
                <a:cs typeface="Courier New"/>
              </a:rPr>
              <a:t>javafx.stage.Stage</a:t>
            </a:r>
            <a:r>
              <a:rPr sz="2400" b="1" spc="-930" dirty="0">
                <a:latin typeface="Courier New"/>
                <a:cs typeface="Courier New"/>
              </a:rPr>
              <a:t> </a:t>
            </a:r>
            <a:r>
              <a:rPr sz="2400" spc="-150" dirty="0">
                <a:latin typeface="Times New Roman"/>
                <a:cs typeface="Times New Roman"/>
              </a:rPr>
              <a:t>is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top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level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40" dirty="0">
                <a:latin typeface="Times New Roman"/>
                <a:cs typeface="Times New Roman"/>
              </a:rPr>
              <a:t>JavaFX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container.</a:t>
            </a:r>
            <a:endParaRPr sz="2400">
              <a:latin typeface="Times New Roman"/>
              <a:cs typeface="Times New Roman"/>
            </a:endParaRPr>
          </a:p>
          <a:p>
            <a:pPr marL="584835" lvl="1" indent="-229235">
              <a:lnSpc>
                <a:spcPct val="100000"/>
              </a:lnSpc>
              <a:spcBef>
                <a:spcPts val="360"/>
              </a:spcBef>
              <a:buClr>
                <a:srgbClr val="9B2C1F"/>
              </a:buClr>
              <a:buSzPct val="84090"/>
              <a:buFont typeface="Segoe UI Symbol"/>
              <a:buChar char="⚫"/>
              <a:tabLst>
                <a:tab pos="585470" algn="l"/>
              </a:tabLst>
            </a:pPr>
            <a:r>
              <a:rPr sz="2200" spc="-114" dirty="0">
                <a:latin typeface="Times New Roman"/>
                <a:cs typeface="Times New Roman"/>
              </a:rPr>
              <a:t>The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85" dirty="0">
                <a:latin typeface="Times New Roman"/>
                <a:cs typeface="Times New Roman"/>
              </a:rPr>
              <a:t>primary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45" dirty="0">
                <a:latin typeface="Times New Roman"/>
                <a:cs typeface="Times New Roman"/>
              </a:rPr>
              <a:t>Stage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40" dirty="0">
                <a:latin typeface="Times New Roman"/>
                <a:cs typeface="Times New Roman"/>
              </a:rPr>
              <a:t>is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75" dirty="0">
                <a:latin typeface="Times New Roman"/>
                <a:cs typeface="Times New Roman"/>
              </a:rPr>
              <a:t>constructed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80" dirty="0">
                <a:latin typeface="Times New Roman"/>
                <a:cs typeface="Times New Roman"/>
              </a:rPr>
              <a:t>by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65" dirty="0">
                <a:latin typeface="Times New Roman"/>
                <a:cs typeface="Times New Roman"/>
              </a:rPr>
              <a:t>the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65" dirty="0">
                <a:latin typeface="Times New Roman"/>
                <a:cs typeface="Times New Roman"/>
              </a:rPr>
              <a:t>platform.</a:t>
            </a:r>
            <a:endParaRPr sz="2200">
              <a:latin typeface="Times New Roman"/>
              <a:cs typeface="Times New Roman"/>
            </a:endParaRPr>
          </a:p>
          <a:p>
            <a:pPr marL="308610" marR="163830" indent="-273050">
              <a:lnSpc>
                <a:spcPct val="100000"/>
              </a:lnSpc>
              <a:spcBef>
                <a:spcPts val="525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308610" algn="l"/>
                <a:tab pos="309245" algn="l"/>
              </a:tabLst>
            </a:pPr>
            <a:r>
              <a:rPr sz="2400" b="1" spc="-10" dirty="0">
                <a:latin typeface="Courier New"/>
                <a:cs typeface="Courier New"/>
              </a:rPr>
              <a:t>javafx.scene.Scene</a:t>
            </a:r>
            <a:r>
              <a:rPr sz="2400" b="1" spc="-875" dirty="0">
                <a:latin typeface="Courier New"/>
                <a:cs typeface="Courier New"/>
              </a:rPr>
              <a:t> </a:t>
            </a:r>
            <a:r>
              <a:rPr sz="2600" spc="-175" dirty="0">
                <a:latin typeface="Times New Roman"/>
                <a:cs typeface="Times New Roman"/>
              </a:rPr>
              <a:t>class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container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f</a:t>
            </a:r>
            <a:r>
              <a:rPr sz="2600" spc="-190" dirty="0">
                <a:latin typeface="Times New Roman"/>
                <a:cs typeface="Times New Roman"/>
              </a:rPr>
              <a:t>o</a:t>
            </a:r>
            <a:r>
              <a:rPr sz="2600" spc="30" dirty="0">
                <a:latin typeface="Times New Roman"/>
                <a:cs typeface="Times New Roman"/>
              </a:rPr>
              <a:t>r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Times New Roman"/>
                <a:cs typeface="Times New Roman"/>
              </a:rPr>
              <a:t>al</a:t>
            </a:r>
            <a:r>
              <a:rPr sz="2600" spc="-114" dirty="0">
                <a:latin typeface="Times New Roman"/>
                <a:cs typeface="Times New Roman"/>
              </a:rPr>
              <a:t>l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co</a:t>
            </a:r>
            <a:r>
              <a:rPr sz="2600" spc="-145" dirty="0">
                <a:latin typeface="Times New Roman"/>
                <a:cs typeface="Times New Roman"/>
              </a:rPr>
              <a:t>n</a:t>
            </a:r>
            <a:r>
              <a:rPr sz="2600" spc="-50" dirty="0">
                <a:latin typeface="Times New Roman"/>
                <a:cs typeface="Times New Roman"/>
              </a:rPr>
              <a:t>te</a:t>
            </a:r>
            <a:r>
              <a:rPr sz="2600" spc="-85" dirty="0">
                <a:latin typeface="Times New Roman"/>
                <a:cs typeface="Times New Roman"/>
              </a:rPr>
              <a:t>n</a:t>
            </a:r>
            <a:r>
              <a:rPr sz="2600" spc="35" dirty="0">
                <a:latin typeface="Times New Roman"/>
                <a:cs typeface="Times New Roman"/>
              </a:rPr>
              <a:t>t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20" dirty="0">
                <a:latin typeface="Times New Roman"/>
                <a:cs typeface="Times New Roman"/>
              </a:rPr>
              <a:t>in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04" dirty="0">
                <a:latin typeface="Times New Roman"/>
                <a:cs typeface="Times New Roman"/>
              </a:rPr>
              <a:t>a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-135" dirty="0">
                <a:latin typeface="Times New Roman"/>
                <a:cs typeface="Times New Roman"/>
              </a:rPr>
              <a:t>sce</a:t>
            </a:r>
            <a:r>
              <a:rPr sz="2600" spc="-175" dirty="0">
                <a:latin typeface="Times New Roman"/>
                <a:cs typeface="Times New Roman"/>
              </a:rPr>
              <a:t>n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g</a:t>
            </a:r>
            <a:r>
              <a:rPr sz="2600" spc="-75" dirty="0">
                <a:latin typeface="Times New Roman"/>
                <a:cs typeface="Times New Roman"/>
              </a:rPr>
              <a:t>raph.</a:t>
            </a:r>
            <a:endParaRPr sz="2600">
              <a:latin typeface="Times New Roman"/>
              <a:cs typeface="Times New Roman"/>
            </a:endParaRPr>
          </a:p>
          <a:p>
            <a:pPr marL="308610" indent="-2730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Font typeface="Segoe UI Symbol"/>
              <a:buChar char="⚫"/>
              <a:tabLst>
                <a:tab pos="308610" algn="l"/>
                <a:tab pos="309245" algn="l"/>
              </a:tabLst>
            </a:pPr>
            <a:r>
              <a:rPr sz="2400" b="1" spc="-5" dirty="0">
                <a:latin typeface="Courier New"/>
                <a:cs typeface="Courier New"/>
              </a:rPr>
              <a:t>javafx.scene.Nod</a:t>
            </a:r>
            <a:r>
              <a:rPr sz="2400" b="1" dirty="0">
                <a:latin typeface="Courier New"/>
                <a:cs typeface="Courier New"/>
              </a:rPr>
              <a:t>e</a:t>
            </a:r>
            <a:r>
              <a:rPr sz="2400" b="1" spc="-900" dirty="0">
                <a:latin typeface="Courier New"/>
                <a:cs typeface="Courier New"/>
              </a:rPr>
              <a:t> </a:t>
            </a:r>
            <a:r>
              <a:rPr sz="2600" spc="-165" dirty="0">
                <a:latin typeface="Times New Roman"/>
                <a:cs typeface="Times New Roman"/>
              </a:rPr>
              <a:t>is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75" dirty="0">
                <a:latin typeface="Times New Roman"/>
                <a:cs typeface="Times New Roman"/>
              </a:rPr>
              <a:t>the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60" dirty="0">
                <a:latin typeface="Times New Roman"/>
                <a:cs typeface="Times New Roman"/>
              </a:rPr>
              <a:t>base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40" dirty="0">
                <a:latin typeface="Times New Roman"/>
                <a:cs typeface="Times New Roman"/>
              </a:rPr>
              <a:t>cl</a:t>
            </a:r>
            <a:r>
              <a:rPr sz="2600" spc="-185" dirty="0">
                <a:latin typeface="Times New Roman"/>
                <a:cs typeface="Times New Roman"/>
              </a:rPr>
              <a:t>a</a:t>
            </a:r>
            <a:r>
              <a:rPr sz="2600" spc="-200" dirty="0">
                <a:latin typeface="Times New Roman"/>
                <a:cs typeface="Times New Roman"/>
              </a:rPr>
              <a:t>ss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for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50642" y="6155992"/>
            <a:ext cx="2277745" cy="404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600" spc="-135" dirty="0">
                <a:latin typeface="Times New Roman"/>
                <a:cs typeface="Times New Roman"/>
              </a:rPr>
              <a:t>sce</a:t>
            </a:r>
            <a:r>
              <a:rPr sz="2600" spc="-175" dirty="0">
                <a:latin typeface="Times New Roman"/>
                <a:cs typeface="Times New Roman"/>
              </a:rPr>
              <a:t>n</a:t>
            </a:r>
            <a:r>
              <a:rPr sz="2600" spc="-100" dirty="0">
                <a:latin typeface="Times New Roman"/>
                <a:cs typeface="Times New Roman"/>
              </a:rPr>
              <a:t>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180" dirty="0">
                <a:latin typeface="Times New Roman"/>
                <a:cs typeface="Times New Roman"/>
              </a:rPr>
              <a:t>g</a:t>
            </a:r>
            <a:r>
              <a:rPr sz="2600" spc="-114" dirty="0">
                <a:latin typeface="Times New Roman"/>
                <a:cs typeface="Times New Roman"/>
              </a:rPr>
              <a:t>rap</a:t>
            </a:r>
            <a:r>
              <a:rPr sz="2600" spc="-125" dirty="0">
                <a:latin typeface="Times New Roman"/>
                <a:cs typeface="Times New Roman"/>
              </a:rPr>
              <a:t>h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110" dirty="0">
                <a:latin typeface="Times New Roman"/>
                <a:cs typeface="Times New Roman"/>
              </a:rPr>
              <a:t>n</a:t>
            </a:r>
            <a:r>
              <a:rPr sz="2600" spc="-125" dirty="0">
                <a:latin typeface="Times New Roman"/>
                <a:cs typeface="Times New Roman"/>
              </a:rPr>
              <a:t>o</a:t>
            </a:r>
            <a:r>
              <a:rPr sz="2600" spc="-145" dirty="0">
                <a:latin typeface="Times New Roman"/>
                <a:cs typeface="Times New Roman"/>
              </a:rPr>
              <a:t>de</a:t>
            </a:r>
            <a:r>
              <a:rPr sz="2600" spc="-175" dirty="0">
                <a:latin typeface="Times New Roman"/>
                <a:cs typeface="Times New Roman"/>
              </a:rPr>
              <a:t>s</a:t>
            </a:r>
            <a:r>
              <a:rPr sz="2600" spc="110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3768" y="6329836"/>
            <a:ext cx="1809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38100">
                <a:lnSpc>
                  <a:spcPts val="1664"/>
                </a:lnSpc>
              </a:pPr>
              <a:t>9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492" y="137286"/>
            <a:ext cx="8430895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662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 marR="500443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8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javafx.scene.Scene;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javafx.scene.layout.Pane;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javafx.scene.paint.Color;</a:t>
            </a:r>
            <a:endParaRPr sz="1400">
              <a:latin typeface="Courier New"/>
              <a:cs typeface="Courier New"/>
            </a:endParaRPr>
          </a:p>
          <a:p>
            <a:pPr marL="12700" marR="42595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javafx.scene.shape.Ellipse;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javafx.animation.FadeTransition; </a:t>
            </a:r>
            <a:r>
              <a:rPr sz="1400" b="1" spc="-8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1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javafx.animation.Timeline;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javafx.util.Duration;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class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FadeTransitionDemo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extends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Application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864235" marR="3836035" indent="-42545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Pane();</a:t>
            </a:r>
            <a:endParaRPr sz="1400">
              <a:latin typeface="Courier New"/>
              <a:cs typeface="Courier New"/>
            </a:endParaRPr>
          </a:p>
          <a:p>
            <a:pPr marL="864235" marR="25577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Ellipse ellipse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Ellipse(10, 10, 100, </a:t>
            </a:r>
            <a:r>
              <a:rPr sz="1400" b="1" spc="-10" dirty="0">
                <a:latin typeface="Courier New"/>
                <a:cs typeface="Courier New"/>
              </a:rPr>
              <a:t>50);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ellipse.setFill(Color.RED);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ellipse.setStroke(Color.BLACK);</a:t>
            </a:r>
            <a:endParaRPr sz="1400">
              <a:latin typeface="Courier New"/>
              <a:cs typeface="Courier New"/>
            </a:endParaRPr>
          </a:p>
          <a:p>
            <a:pPr marL="864235" marR="323215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ellipse.centerXProperty().bind(pane.widthProperty().divide(2));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ellipse.centerYProperty().bind(pane.heightProperty().divide(2));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ellipse.radiusXProperty().bind(pane.widthProperty().multiply(0.4));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ellipse.radiusYProperty().bind(pane.heightProperty().multiply(0.4));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pane.getChildren().add(ellipse);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Apply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fade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transition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to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ellipse</a:t>
            </a:r>
            <a:endParaRPr sz="140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FadeTransition</a:t>
            </a:r>
            <a:r>
              <a:rPr sz="1400" b="1" spc="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ft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FadeTransition(Duration.millis(3000),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ellipse); </a:t>
            </a:r>
            <a:r>
              <a:rPr sz="1400" b="1" spc="-8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ft.setFromValue(1.0);</a:t>
            </a:r>
            <a:endParaRPr sz="1400">
              <a:latin typeface="Courier New"/>
              <a:cs typeface="Courier New"/>
            </a:endParaRPr>
          </a:p>
          <a:p>
            <a:pPr marL="864235" marR="3515995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ft.setToValue(0.1);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ft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.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se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CycleC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o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unt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Ti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m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eline.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NDE</a:t>
            </a:r>
            <a:r>
              <a:rPr sz="1400" b="1" spc="-20" dirty="0">
                <a:solidFill>
                  <a:srgbClr val="FF0000"/>
                </a:solidFill>
                <a:latin typeface="Courier New"/>
                <a:cs typeface="Courier New"/>
              </a:rPr>
              <a:t>F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IN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);  ft.setAutoReverse(true);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ft.play();</a:t>
            </a:r>
            <a:r>
              <a:rPr sz="1400" b="1" spc="-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400" b="1" spc="-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Start</a:t>
            </a:r>
            <a:r>
              <a:rPr sz="14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animation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//</a:t>
            </a:r>
            <a:r>
              <a:rPr sz="1400" b="1" spc="-5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Control</a:t>
            </a:r>
            <a:r>
              <a:rPr sz="1400" b="1" spc="-3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animation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6408" y="6539585"/>
            <a:ext cx="4600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ellipse.setOnMouseReleased(e</a:t>
            </a:r>
            <a:r>
              <a:rPr sz="1400" b="1" spc="-2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-&gt;</a:t>
            </a:r>
            <a:r>
              <a:rPr sz="1400" b="1" spc="-3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6FC0"/>
                </a:solidFill>
                <a:latin typeface="Courier New"/>
                <a:cs typeface="Courier New"/>
              </a:rPr>
              <a:t>ft.play());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4011" y="124968"/>
            <a:ext cx="2075688" cy="187756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5828" y="6326225"/>
            <a:ext cx="54311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2644" algn="l"/>
              </a:tabLst>
            </a:pPr>
            <a:r>
              <a:rPr sz="2100" baseline="3968" dirty="0">
                <a:solidFill>
                  <a:srgbClr val="FFFFFF"/>
                </a:solidFill>
                <a:latin typeface="Franklin Gothic Medium"/>
                <a:cs typeface="Franklin Gothic Medium"/>
              </a:rPr>
              <a:t>90	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ellipse.setOnMousePressed(e</a:t>
            </a:r>
            <a:r>
              <a:rPr sz="1400" b="1" spc="-5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-&gt;</a:t>
            </a:r>
            <a:r>
              <a:rPr sz="1400" b="1" spc="-5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6FC0"/>
                </a:solidFill>
                <a:latin typeface="Courier New"/>
                <a:cs typeface="Courier New"/>
              </a:rPr>
              <a:t>ft.pause());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492" y="137286"/>
            <a:ext cx="7578725" cy="237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9420" marR="255587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// Create </a:t>
            </a:r>
            <a:r>
              <a:rPr sz="1400" b="1" dirty="0">
                <a:latin typeface="Courier New"/>
                <a:cs typeface="Courier New"/>
              </a:rPr>
              <a:t>a </a:t>
            </a:r>
            <a:r>
              <a:rPr sz="1400" b="1" spc="-5" dirty="0">
                <a:latin typeface="Courier New"/>
                <a:cs typeface="Courier New"/>
              </a:rPr>
              <a:t>scene and place it in </a:t>
            </a:r>
            <a:r>
              <a:rPr sz="1400" b="1" spc="-10" dirty="0">
                <a:latin typeface="Courier New"/>
                <a:cs typeface="Courier New"/>
              </a:rPr>
              <a:t>the </a:t>
            </a:r>
            <a:r>
              <a:rPr sz="1400" b="1" spc="-5" dirty="0">
                <a:latin typeface="Courier New"/>
                <a:cs typeface="Courier New"/>
              </a:rPr>
              <a:t>stage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Scene(pane,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200,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150);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primaryStage.setTitle("FadeTransitionDemo"); // </a:t>
            </a:r>
            <a:r>
              <a:rPr sz="1400" b="1" spc="-10" dirty="0">
                <a:latin typeface="Courier New"/>
                <a:cs typeface="Courier New"/>
              </a:rPr>
              <a:t>Set </a:t>
            </a:r>
            <a:r>
              <a:rPr sz="1400" b="1" spc="-5" dirty="0">
                <a:latin typeface="Courier New"/>
                <a:cs typeface="Courier New"/>
              </a:rPr>
              <a:t>the stage </a:t>
            </a:r>
            <a:r>
              <a:rPr sz="1400" b="1" spc="-10" dirty="0">
                <a:latin typeface="Courier New"/>
                <a:cs typeface="Courier New"/>
              </a:rPr>
              <a:t>title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primaryStage.setScene(scene); </a:t>
            </a:r>
            <a:r>
              <a:rPr sz="1400" b="1" spc="-10" dirty="0">
                <a:latin typeface="Courier New"/>
                <a:cs typeface="Courier New"/>
              </a:rPr>
              <a:t>// </a:t>
            </a:r>
            <a:r>
              <a:rPr sz="1400" b="1" spc="-5" dirty="0">
                <a:latin typeface="Courier New"/>
                <a:cs typeface="Courier New"/>
              </a:rPr>
              <a:t>Place the scene in the stage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//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Display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stage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439420" marR="3088640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 main(String[] args)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4140" y="2430779"/>
            <a:ext cx="2075688" cy="18760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91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0"/>
            <a:ext cx="27457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5" dirty="0"/>
              <a:t>Timeline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540816" y="940155"/>
            <a:ext cx="8362315" cy="52235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300"/>
              </a:spcBef>
              <a:buClr>
                <a:srgbClr val="D24717"/>
              </a:buClr>
              <a:buSzPct val="84375"/>
              <a:buFont typeface="Segoe UI Symbol"/>
              <a:buChar char="⚫"/>
              <a:tabLst>
                <a:tab pos="285750" algn="l"/>
              </a:tabLst>
            </a:pPr>
            <a:r>
              <a:rPr sz="3200" b="1" spc="-5" dirty="0">
                <a:latin typeface="Courier New"/>
                <a:cs typeface="Courier New"/>
              </a:rPr>
              <a:t>PathTransiti</a:t>
            </a:r>
            <a:r>
              <a:rPr sz="3200" b="1" spc="5" dirty="0">
                <a:latin typeface="Courier New"/>
                <a:cs typeface="Courier New"/>
              </a:rPr>
              <a:t>o</a:t>
            </a:r>
            <a:r>
              <a:rPr sz="3200" b="1" dirty="0">
                <a:latin typeface="Courier New"/>
                <a:cs typeface="Courier New"/>
              </a:rPr>
              <a:t>n</a:t>
            </a:r>
            <a:r>
              <a:rPr sz="3200" b="1" spc="-1055" dirty="0">
                <a:latin typeface="Courier New"/>
                <a:cs typeface="Courier New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ourier New"/>
                <a:cs typeface="Courier New"/>
              </a:rPr>
              <a:t>FadeTransition</a:t>
            </a:r>
            <a:endParaRPr sz="3200">
              <a:latin typeface="Courier New"/>
              <a:cs typeface="Courier New"/>
            </a:endParaRPr>
          </a:p>
          <a:p>
            <a:pPr marL="285115">
              <a:lnSpc>
                <a:spcPct val="100000"/>
              </a:lnSpc>
              <a:spcBef>
                <a:spcPts val="204"/>
              </a:spcBef>
            </a:pPr>
            <a:r>
              <a:rPr sz="3200" dirty="0">
                <a:latin typeface="Times New Roman"/>
                <a:cs typeface="Times New Roman"/>
              </a:rPr>
              <a:t>define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specialized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animations.</a:t>
            </a:r>
            <a:endParaRPr sz="3200">
              <a:latin typeface="Times New Roman"/>
              <a:cs typeface="Times New Roman"/>
            </a:endParaRPr>
          </a:p>
          <a:p>
            <a:pPr marL="285115" marR="189865" indent="-273050">
              <a:lnSpc>
                <a:spcPct val="100000"/>
              </a:lnSpc>
              <a:spcBef>
                <a:spcPts val="395"/>
              </a:spcBef>
              <a:buClr>
                <a:srgbClr val="D24717"/>
              </a:buClr>
              <a:buSzPct val="84375"/>
              <a:buFont typeface="Segoe UI Symbol"/>
              <a:buChar char="⚫"/>
              <a:tabLst>
                <a:tab pos="285750" algn="l"/>
              </a:tabLst>
            </a:pP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ourier New"/>
                <a:cs typeface="Courier New"/>
              </a:rPr>
              <a:t>javafx.anim</a:t>
            </a:r>
            <a:r>
              <a:rPr sz="3200" b="1" spc="5" dirty="0">
                <a:latin typeface="Courier New"/>
                <a:cs typeface="Courier New"/>
              </a:rPr>
              <a:t>a</a:t>
            </a:r>
            <a:r>
              <a:rPr sz="3200" b="1" spc="-5" dirty="0">
                <a:latin typeface="Courier New"/>
                <a:cs typeface="Courier New"/>
              </a:rPr>
              <a:t>t</a:t>
            </a:r>
            <a:r>
              <a:rPr sz="3200" b="1" spc="5" dirty="0">
                <a:latin typeface="Courier New"/>
                <a:cs typeface="Courier New"/>
              </a:rPr>
              <a:t>i</a:t>
            </a:r>
            <a:r>
              <a:rPr sz="3200" b="1" spc="-5" dirty="0">
                <a:latin typeface="Courier New"/>
                <a:cs typeface="Courier New"/>
              </a:rPr>
              <a:t>on</a:t>
            </a:r>
            <a:r>
              <a:rPr sz="3200" b="1" spc="5" dirty="0">
                <a:latin typeface="Courier New"/>
                <a:cs typeface="Courier New"/>
              </a:rPr>
              <a:t>.</a:t>
            </a:r>
            <a:r>
              <a:rPr sz="3200" b="1" spc="-5" dirty="0">
                <a:latin typeface="Courier New"/>
                <a:cs typeface="Courier New"/>
              </a:rPr>
              <a:t>T</a:t>
            </a:r>
            <a:r>
              <a:rPr sz="3200" b="1" spc="5" dirty="0">
                <a:latin typeface="Courier New"/>
                <a:cs typeface="Courier New"/>
              </a:rPr>
              <a:t>i</a:t>
            </a:r>
            <a:r>
              <a:rPr sz="3200" b="1" spc="-5" dirty="0">
                <a:latin typeface="Courier New"/>
                <a:cs typeface="Courier New"/>
              </a:rPr>
              <a:t>me</a:t>
            </a:r>
            <a:r>
              <a:rPr sz="3200" b="1" spc="5" dirty="0">
                <a:latin typeface="Courier New"/>
                <a:cs typeface="Courier New"/>
              </a:rPr>
              <a:t>l</a:t>
            </a:r>
            <a:r>
              <a:rPr sz="3200" b="1" spc="-5" dirty="0">
                <a:latin typeface="Courier New"/>
                <a:cs typeface="Courier New"/>
              </a:rPr>
              <a:t>i</a:t>
            </a:r>
            <a:r>
              <a:rPr sz="3200" b="1" spc="5" dirty="0">
                <a:latin typeface="Courier New"/>
                <a:cs typeface="Courier New"/>
              </a:rPr>
              <a:t>n</a:t>
            </a:r>
            <a:r>
              <a:rPr sz="3200" b="1" dirty="0">
                <a:latin typeface="Courier New"/>
                <a:cs typeface="Courier New"/>
              </a:rPr>
              <a:t>e</a:t>
            </a:r>
            <a:r>
              <a:rPr sz="3200" b="1" spc="-1110" dirty="0">
                <a:latin typeface="Courier New"/>
                <a:cs typeface="Courier New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class  can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used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to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program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animation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using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one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more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Courier New"/>
                <a:cs typeface="Courier New"/>
              </a:rPr>
              <a:t>javafx.animation.KeyFrames</a:t>
            </a:r>
            <a:endParaRPr sz="3200">
              <a:latin typeface="Courier New"/>
              <a:cs typeface="Courier New"/>
            </a:endParaRPr>
          </a:p>
          <a:p>
            <a:pPr marL="561340" marR="5080" lvl="1" indent="-228600">
              <a:lnSpc>
                <a:spcPct val="100000"/>
              </a:lnSpc>
              <a:spcBef>
                <a:spcPts val="440"/>
              </a:spcBef>
              <a:buClr>
                <a:srgbClr val="9B2C1F"/>
              </a:buClr>
              <a:buSzPct val="83928"/>
              <a:buFont typeface="Segoe UI Symbol"/>
              <a:buChar char="⚫"/>
              <a:tabLst>
                <a:tab pos="561340" algn="l"/>
              </a:tabLst>
            </a:pPr>
            <a:r>
              <a:rPr sz="2800" b="1" spc="-5" dirty="0">
                <a:latin typeface="Courier New"/>
                <a:cs typeface="Courier New"/>
              </a:rPr>
              <a:t>KeyFrame </a:t>
            </a:r>
            <a:r>
              <a:rPr sz="2800" spc="-5" dirty="0">
                <a:latin typeface="Times New Roman"/>
                <a:cs typeface="Times New Roman"/>
              </a:rPr>
              <a:t>defines </a:t>
            </a:r>
            <a:r>
              <a:rPr sz="2800" spc="-10" dirty="0">
                <a:latin typeface="Times New Roman"/>
                <a:cs typeface="Times New Roman"/>
              </a:rPr>
              <a:t>target </a:t>
            </a:r>
            <a:r>
              <a:rPr sz="2800" spc="-5" dirty="0">
                <a:latin typeface="Times New Roman"/>
                <a:cs typeface="Times New Roman"/>
              </a:rPr>
              <a:t>values at a specified </a:t>
            </a:r>
            <a:r>
              <a:rPr sz="2800" dirty="0">
                <a:latin typeface="Times New Roman"/>
                <a:cs typeface="Times New Roman"/>
              </a:rPr>
              <a:t>point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time</a:t>
            </a:r>
            <a:r>
              <a:rPr sz="2800" dirty="0">
                <a:latin typeface="Times New Roman"/>
                <a:cs typeface="Times New Roman"/>
              </a:rPr>
              <a:t> for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 set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variables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interpolated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along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Timeline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835025" marR="466090" lvl="2" indent="-228600">
              <a:lnSpc>
                <a:spcPct val="107600"/>
              </a:lnSpc>
              <a:spcBef>
                <a:spcPts val="85"/>
              </a:spcBef>
              <a:buClr>
                <a:srgbClr val="E6B0AB"/>
              </a:buClr>
              <a:buSzPct val="85416"/>
              <a:buFont typeface="Segoe UI Symbol"/>
              <a:buChar char="⚫"/>
              <a:tabLst>
                <a:tab pos="835660" algn="l"/>
              </a:tabLst>
            </a:pP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KeyFrame</a:t>
            </a:r>
            <a:r>
              <a:rPr sz="2800" b="1" spc="-11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execut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sequent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ally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 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spec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fied 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interval.</a:t>
            </a:r>
            <a:endParaRPr sz="2400">
              <a:latin typeface="Times New Roman"/>
              <a:cs typeface="Times New Roman"/>
            </a:endParaRPr>
          </a:p>
          <a:p>
            <a:pPr marL="561340" lvl="1" indent="-228600">
              <a:lnSpc>
                <a:spcPct val="100000"/>
              </a:lnSpc>
              <a:spcBef>
                <a:spcPts val="210"/>
              </a:spcBef>
              <a:buClr>
                <a:srgbClr val="9B2C1F"/>
              </a:buClr>
              <a:buSzPct val="83928"/>
              <a:buFont typeface="Segoe UI Symbol"/>
              <a:buChar char="⚫"/>
              <a:tabLst>
                <a:tab pos="561340" algn="l"/>
              </a:tabLst>
            </a:pPr>
            <a:r>
              <a:rPr sz="2800" b="1" spc="-5" dirty="0">
                <a:latin typeface="Courier New"/>
                <a:cs typeface="Courier New"/>
              </a:rPr>
              <a:t>Timeline</a:t>
            </a:r>
            <a:r>
              <a:rPr sz="2800" b="1" spc="-1019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erits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m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Animati</a:t>
            </a:r>
            <a:r>
              <a:rPr sz="2800" b="1" spc="-20" dirty="0">
                <a:latin typeface="Courier New"/>
                <a:cs typeface="Courier New"/>
              </a:rPr>
              <a:t>o</a:t>
            </a:r>
            <a:r>
              <a:rPr sz="2800" b="1" spc="-5" dirty="0">
                <a:latin typeface="Courier New"/>
                <a:cs typeface="Courier New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dirty="0"/>
              <a:pPr marL="38100">
                <a:lnSpc>
                  <a:spcPts val="1664"/>
                </a:lnSpc>
              </a:pPr>
              <a:t>92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492" y="33909"/>
            <a:ext cx="8749030" cy="642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8503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javafx.scene.Scene;</a:t>
            </a:r>
            <a:endParaRPr sz="1400">
              <a:latin typeface="Courier New"/>
              <a:cs typeface="Courier New"/>
            </a:endParaRPr>
          </a:p>
          <a:p>
            <a:pPr marL="12700" marR="479171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javafx.scene.layout.StackPane;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javafx.event.ActionEvent;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javafx.event.EventHandler;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javafx.scene.paint.Color;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9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javafx.scene.text.Text;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javafx.animation.Animation;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javafx.animation.KeyFrame;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import javafx.animation.Timeline;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javafx.util.Duration;</a:t>
            </a:r>
            <a:endParaRPr sz="1400">
              <a:latin typeface="Courier New"/>
              <a:cs typeface="Courier New"/>
            </a:endParaRPr>
          </a:p>
          <a:p>
            <a:pPr marL="439420" marR="3726815" indent="-4267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TimelineDemo extends </a:t>
            </a:r>
            <a:r>
              <a:rPr sz="1400" b="1" spc="-10" dirty="0">
                <a:latin typeface="Courier New"/>
                <a:cs typeface="Courier New"/>
              </a:rPr>
              <a:t>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864235" marR="4153535" indent="-42545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StackPane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StackPane();</a:t>
            </a:r>
            <a:endParaRPr sz="1400">
              <a:latin typeface="Courier New"/>
              <a:cs typeface="Courier New"/>
            </a:endParaRPr>
          </a:p>
          <a:p>
            <a:pPr marL="864235" marR="245046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Text text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</a:t>
            </a:r>
            <a:r>
              <a:rPr sz="1400" b="1" spc="-10" dirty="0">
                <a:latin typeface="Courier New"/>
                <a:cs typeface="Courier New"/>
              </a:rPr>
              <a:t>Text(20, </a:t>
            </a:r>
            <a:r>
              <a:rPr sz="1400" b="1" spc="-5" dirty="0">
                <a:latin typeface="Courier New"/>
                <a:cs typeface="Courier New"/>
              </a:rPr>
              <a:t>50, "Programming if fun");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text.setFill(Color.RED); </a:t>
            </a:r>
            <a:r>
              <a:rPr sz="1400" b="1" spc="-5" dirty="0">
                <a:latin typeface="Courier New"/>
                <a:cs typeface="Courier New"/>
              </a:rPr>
              <a:t> pane.getChildren().add(text);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Create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handler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for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changing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 text</a:t>
            </a:r>
            <a:endParaRPr sz="1400">
              <a:latin typeface="Courier New"/>
              <a:cs typeface="Courier New"/>
            </a:endParaRPr>
          </a:p>
          <a:p>
            <a:pPr marL="1289685" marR="3726815" indent="-42545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EventHandler&lt;ActionEvent&gt;</a:t>
            </a:r>
            <a:r>
              <a:rPr sz="14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eH</a:t>
            </a:r>
            <a:r>
              <a:rPr sz="14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sz="14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400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 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sz="14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(text.getText().length()</a:t>
            </a:r>
            <a:r>
              <a:rPr sz="1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!=</a:t>
            </a:r>
            <a:r>
              <a:rPr sz="14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0)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450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text.setText("");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r>
              <a:rPr sz="1400" b="1" spc="-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else</a:t>
            </a:r>
            <a:r>
              <a:rPr sz="1400" b="1" spc="-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450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text.setText("Programming</a:t>
            </a:r>
            <a:r>
              <a:rPr sz="1400" b="1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is</a:t>
            </a:r>
            <a:r>
              <a:rPr sz="1400" b="1" spc="-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fun");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  <a:p>
            <a:pPr marL="864235" marR="508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Timeline animation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new </a:t>
            </a: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Timeline(new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KeyFrame(Duration.millis(500), eH)); </a:t>
            </a:r>
            <a:r>
              <a:rPr sz="1400" b="1" spc="-83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animation.setCycleCount(Timeline.INDEFINITE);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1400" b="1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Start</a:t>
            </a:r>
            <a:r>
              <a:rPr sz="1400" b="1" spc="-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animation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6408" y="6436258"/>
            <a:ext cx="18351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animation.play();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655" y="240791"/>
            <a:ext cx="2552700" cy="9250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4035" y="1316736"/>
            <a:ext cx="2552700" cy="92354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5828" y="6314947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93</a:t>
            </a:r>
            <a:endParaRPr sz="1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852" y="214630"/>
            <a:ext cx="5535930" cy="408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12470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Pause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and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resume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animation</a:t>
            </a:r>
            <a:endParaRPr sz="1400">
              <a:latin typeface="Courier New"/>
              <a:cs typeface="Courier New"/>
            </a:endParaRPr>
          </a:p>
          <a:p>
            <a:pPr marR="712470" algn="ctr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text.setOnMouseClicked(e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-&gt;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860" algn="ctr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if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(animation.getStatus()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==</a:t>
            </a:r>
            <a:endParaRPr sz="1400">
              <a:latin typeface="Courier New"/>
              <a:cs typeface="Courier New"/>
            </a:endParaRPr>
          </a:p>
          <a:p>
            <a:pPr marL="1715135" marR="5080" indent="104076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Animation.Status.PAUSED)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animation.play();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else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71513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animation.pause();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  <a:p>
            <a:pPr marL="864235" marR="513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 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Scene(pane, </a:t>
            </a:r>
            <a:r>
              <a:rPr sz="1400" b="1" spc="-10" dirty="0">
                <a:latin typeface="Courier New"/>
                <a:cs typeface="Courier New"/>
              </a:rPr>
              <a:t>250, </a:t>
            </a:r>
            <a:r>
              <a:rPr sz="1400" b="1" spc="-5" dirty="0">
                <a:latin typeface="Courier New"/>
                <a:cs typeface="Courier New"/>
              </a:rPr>
              <a:t>50);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primaryStage.setTitle("TimelineDemo"); 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primaryStage.setScene(scene); </a:t>
            </a:r>
            <a:r>
              <a:rPr sz="1400" b="1" spc="-5" dirty="0">
                <a:latin typeface="Courier New"/>
                <a:cs typeface="Courier New"/>
              </a:rPr>
              <a:t> primaryStage.show();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864235" marR="833755" indent="-42545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static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main(String[]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args)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7352" y="6314947"/>
            <a:ext cx="233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94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3395" y="142112"/>
            <a:ext cx="34709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" dirty="0"/>
              <a:t>Clock</a:t>
            </a:r>
            <a:r>
              <a:rPr sz="4000" spc="-85" dirty="0"/>
              <a:t> </a:t>
            </a:r>
            <a:r>
              <a:rPr sz="4000" spc="-90" dirty="0"/>
              <a:t>Animation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6415" y="879347"/>
            <a:ext cx="2563367" cy="27782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828" y="129667"/>
            <a:ext cx="6144895" cy="642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20243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javafx.application.Application;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javafx.stage.Stage;</a:t>
            </a:r>
            <a:endParaRPr sz="1400">
              <a:latin typeface="Courier New"/>
              <a:cs typeface="Courier New"/>
            </a:endParaRPr>
          </a:p>
          <a:p>
            <a:pPr marL="67310" marR="255587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 javafx.animation.KeyFrame;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javafx.animation.Timeline;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javafx.event.ActionEvent;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javafx.event.EventHandler;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javafx.scene.Scene; </a:t>
            </a:r>
            <a:r>
              <a:rPr sz="1400" b="1" spc="-5" dirty="0">
                <a:latin typeface="Courier New"/>
                <a:cs typeface="Courier New"/>
              </a:rPr>
              <a:t> import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javafx.util.Duration;</a:t>
            </a:r>
            <a:endParaRPr sz="1400">
              <a:latin typeface="Courier New"/>
              <a:cs typeface="Courier New"/>
            </a:endParaRPr>
          </a:p>
          <a:p>
            <a:pPr marL="280670" marR="853440" indent="-2133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class ClockAnimation extends Application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@Override</a:t>
            </a:r>
            <a:endParaRPr sz="140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void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start(Stage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primaryStage)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9403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ClockPane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clock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new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ClockPane();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Create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clock</a:t>
            </a:r>
            <a:endParaRPr sz="1400">
              <a:latin typeface="Courier New"/>
              <a:cs typeface="Courier New"/>
            </a:endParaRPr>
          </a:p>
          <a:p>
            <a:pPr marL="494030" marR="64135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// Create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a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handler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for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animation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EventHandler&lt;ActionEvent&gt;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eventHandler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4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e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-&gt;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70739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clock.setCurrentTime();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// 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Set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 a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clock</a:t>
            </a:r>
            <a:r>
              <a:rPr sz="1400" b="1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time</a:t>
            </a:r>
            <a:endParaRPr sz="1400">
              <a:latin typeface="Courier New"/>
              <a:cs typeface="Courier New"/>
            </a:endParaRPr>
          </a:p>
          <a:p>
            <a:pPr marL="49403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  <a:p>
            <a:pPr marL="494030" marR="1172845">
              <a:lnSpc>
                <a:spcPct val="100000"/>
              </a:lnSpc>
            </a:pP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// Create an animation for 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a </a:t>
            </a: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running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clock </a:t>
            </a:r>
            <a:r>
              <a:rPr sz="1400" b="1" spc="-83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Timeline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animation 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=</a:t>
            </a:r>
            <a:r>
              <a:rPr sz="1400" b="1" spc="-2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new</a:t>
            </a:r>
            <a:r>
              <a:rPr sz="1400" b="1" spc="-1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Timeline(</a:t>
            </a:r>
            <a:endParaRPr sz="1400">
              <a:latin typeface="Courier New"/>
              <a:cs typeface="Courier New"/>
            </a:endParaRPr>
          </a:p>
          <a:p>
            <a:pPr marL="494030" marR="5080" indent="213360">
              <a:lnSpc>
                <a:spcPct val="100000"/>
              </a:lnSpc>
            </a:pP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new</a:t>
            </a:r>
            <a:r>
              <a:rPr sz="1400" b="1" spc="1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KeyFrame(Duration.millis(1000),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eventHandler)); </a:t>
            </a:r>
            <a:r>
              <a:rPr sz="1400" b="1" spc="-82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animation.setCycleCount(Timeline.INDEFINITE); 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animation.play();</a:t>
            </a:r>
            <a:r>
              <a:rPr sz="1400" b="1" spc="-1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//</a:t>
            </a:r>
            <a:r>
              <a:rPr sz="1400" b="1" spc="-2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Start </a:t>
            </a:r>
            <a:r>
              <a:rPr sz="1400" b="1" spc="-10" dirty="0">
                <a:solidFill>
                  <a:srgbClr val="C00000"/>
                </a:solidFill>
                <a:latin typeface="Courier New"/>
                <a:cs typeface="Courier New"/>
              </a:rPr>
              <a:t>animation</a:t>
            </a:r>
            <a:endParaRPr sz="1400">
              <a:latin typeface="Courier New"/>
              <a:cs typeface="Courier New"/>
            </a:endParaRPr>
          </a:p>
          <a:p>
            <a:pPr marL="494030" marR="12801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Scene </a:t>
            </a:r>
            <a:r>
              <a:rPr sz="1400" b="1" spc="-10" dirty="0">
                <a:latin typeface="Courier New"/>
                <a:cs typeface="Courier New"/>
              </a:rPr>
              <a:t>scene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new Scene(clock, 250, 250);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primaryStage.setTitle("ClockAnimation"); </a:t>
            </a:r>
            <a:r>
              <a:rPr sz="1400" b="1" spc="-5" dirty="0">
                <a:latin typeface="Courier New"/>
                <a:cs typeface="Courier New"/>
              </a:rPr>
              <a:t> primaryStage.setScene(scene);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primaryStage.show();</a:t>
            </a:r>
            <a:endParaRPr sz="140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static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main(String[]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args)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9403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ourier New"/>
                <a:cs typeface="Courier New"/>
              </a:rPr>
              <a:t>launch(args);</a:t>
            </a:r>
            <a:endParaRPr sz="140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100" spc="-419" baseline="19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9</a:t>
            </a:r>
            <a:r>
              <a:rPr sz="1400" b="1" spc="-280" dirty="0">
                <a:latin typeface="Courier New"/>
                <a:cs typeface="Courier New"/>
              </a:rPr>
              <a:t>}</a:t>
            </a:r>
            <a:r>
              <a:rPr sz="2100" spc="-419" baseline="19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</a:t>
            </a:r>
            <a:endParaRPr sz="2100" baseline="1984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9302" y="6470396"/>
            <a:ext cx="1815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(c)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Paul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Fodor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and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Pearson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1426" y="99440"/>
            <a:ext cx="5984240" cy="621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//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ClockPane: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java.util.Calendar;</a:t>
            </a:r>
            <a:endParaRPr sz="1400">
              <a:latin typeface="Courier New"/>
              <a:cs typeface="Courier New"/>
            </a:endParaRPr>
          </a:p>
          <a:p>
            <a:pPr marL="12700" marR="20256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import java.util.GregorianCalendar;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javafx.scene.layout.Pane;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javafx.scene.paint.Color;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 javafx.scene.shape.Circle;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javafx.scene.shape.Line;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import</a:t>
            </a:r>
            <a:r>
              <a:rPr sz="1400" b="1" spc="105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javafx.scene.text.Text; </a:t>
            </a:r>
            <a:r>
              <a:rPr sz="1400" b="1" spc="-5" dirty="0">
                <a:latin typeface="Courier New"/>
                <a:cs typeface="Courier New"/>
              </a:rPr>
              <a:t> public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class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ClockPane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extends </a:t>
            </a:r>
            <a:r>
              <a:rPr sz="1400" b="1" spc="-5" dirty="0">
                <a:latin typeface="Courier New"/>
                <a:cs typeface="Courier New"/>
              </a:rPr>
              <a:t>Pane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 marR="35147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private </a:t>
            </a:r>
            <a:r>
              <a:rPr sz="1400" b="1" spc="-10" dirty="0">
                <a:latin typeface="Courier New"/>
                <a:cs typeface="Courier New"/>
              </a:rPr>
              <a:t>int </a:t>
            </a:r>
            <a:r>
              <a:rPr sz="1400" b="1" spc="-5" dirty="0">
                <a:latin typeface="Courier New"/>
                <a:cs typeface="Courier New"/>
              </a:rPr>
              <a:t>hour;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private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int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minute;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private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int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second;</a:t>
            </a:r>
            <a:endParaRPr sz="1400">
              <a:latin typeface="Courier New"/>
              <a:cs typeface="Courier New"/>
            </a:endParaRPr>
          </a:p>
          <a:p>
            <a:pPr marL="439420" marR="2131695" algn="just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// Clock pane's width and height </a:t>
            </a:r>
            <a:r>
              <a:rPr sz="1400" b="1" spc="-8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private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double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w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250,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h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250;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ClockPane()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setCurrentTime();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 marR="508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 ClockPane(int hour, int minute, int </a:t>
            </a:r>
            <a:r>
              <a:rPr sz="1400" b="1" spc="-10" dirty="0">
                <a:latin typeface="Courier New"/>
                <a:cs typeface="Courier New"/>
              </a:rPr>
              <a:t>second)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this.hour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hour;</a:t>
            </a:r>
            <a:endParaRPr sz="1400">
              <a:latin typeface="Courier New"/>
              <a:cs typeface="Courier New"/>
            </a:endParaRPr>
          </a:p>
          <a:p>
            <a:pPr marL="864235" marR="2877820" algn="just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this.minute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10" dirty="0">
                <a:latin typeface="Courier New"/>
                <a:cs typeface="Courier New"/>
              </a:rPr>
              <a:t>minute;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this.second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second;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paintClock();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 marR="319659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int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getHour()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return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hour;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64235" marR="2237740" indent="-42545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public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setHour(int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hour)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this.hour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hour;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paintClock();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8146" y="6288430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5828" y="6314947"/>
            <a:ext cx="418465" cy="42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7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96</a:t>
            </a:r>
            <a:endParaRPr sz="1400">
              <a:latin typeface="Franklin Gothic Medium"/>
              <a:cs typeface="Franklin Gothic Medium"/>
            </a:endParaRPr>
          </a:p>
          <a:p>
            <a:pPr marR="5080" algn="r">
              <a:lnSpc>
                <a:spcPts val="1575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1776" y="140334"/>
            <a:ext cx="4725035" cy="642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2493645" indent="-36893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public int getMinute()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 </a:t>
            </a:r>
            <a:r>
              <a:rPr sz="1200" b="1" spc="-5" dirty="0">
                <a:latin typeface="Courier New"/>
                <a:cs typeface="Courier New"/>
              </a:rPr>
              <a:t>minute;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81000" marR="1480820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void setMinute(int minute)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this.minute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minute; </a:t>
            </a:r>
            <a:r>
              <a:rPr sz="1200" b="1" dirty="0">
                <a:latin typeface="Courier New"/>
                <a:cs typeface="Courier New"/>
              </a:rPr>
              <a:t> paintClock();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81000" marR="2493645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int getSecond()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 </a:t>
            </a:r>
            <a:r>
              <a:rPr sz="1200" b="1" spc="-5" dirty="0">
                <a:latin typeface="Courier New"/>
                <a:cs typeface="Courier New"/>
              </a:rPr>
              <a:t>second;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81000" marR="1480820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void setSecond(int second)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this.second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second; </a:t>
            </a:r>
            <a:r>
              <a:rPr sz="1200" b="1" dirty="0">
                <a:latin typeface="Courier New"/>
                <a:cs typeface="Courier New"/>
              </a:rPr>
              <a:t> paintClock();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81000" marR="2678430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double getW()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 </a:t>
            </a:r>
            <a:r>
              <a:rPr sz="1200" b="1" spc="5" dirty="0">
                <a:latin typeface="Courier New"/>
                <a:cs typeface="Courier New"/>
              </a:rPr>
              <a:t>w;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81000" marR="2125980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void setW(double </a:t>
            </a:r>
            <a:r>
              <a:rPr sz="1200" b="1" spc="5" dirty="0">
                <a:latin typeface="Courier New"/>
                <a:cs typeface="Courier New"/>
              </a:rPr>
              <a:t>w)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this.w</a:t>
            </a:r>
            <a:r>
              <a:rPr sz="1200" b="1" spc="7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7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w; </a:t>
            </a:r>
            <a:r>
              <a:rPr sz="1200" b="1" dirty="0">
                <a:latin typeface="Courier New"/>
                <a:cs typeface="Courier New"/>
              </a:rPr>
              <a:t> paintClock();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81000" marR="2678430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double getH() 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return </a:t>
            </a:r>
            <a:r>
              <a:rPr sz="1200" b="1" spc="5" dirty="0">
                <a:latin typeface="Courier New"/>
                <a:cs typeface="Courier New"/>
              </a:rPr>
              <a:t>h;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81000" marR="2125980" indent="-3689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 void setH(double </a:t>
            </a:r>
            <a:r>
              <a:rPr sz="1200" b="1" spc="5" dirty="0">
                <a:latin typeface="Courier New"/>
                <a:cs typeface="Courier New"/>
              </a:rPr>
              <a:t>h) </a:t>
            </a:r>
            <a:r>
              <a:rPr sz="1200" b="1" dirty="0">
                <a:latin typeface="Courier New"/>
                <a:cs typeface="Courier New"/>
              </a:rPr>
              <a:t>{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this.h</a:t>
            </a:r>
            <a:r>
              <a:rPr sz="1200" b="1" spc="7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7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h; </a:t>
            </a:r>
            <a:r>
              <a:rPr sz="1200" b="1" dirty="0">
                <a:latin typeface="Courier New"/>
                <a:cs typeface="Courier New"/>
              </a:rPr>
              <a:t> paintClock();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public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setCurrentTime()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81000" marR="508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Calendar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calendar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GregorianCalendar();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this.hour 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calendar.get(Calendar.HOUR_OF_DAY);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this.minute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calendar.get(Calendar.MINUTE);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this.second 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calendar.get(Calendar.SECOND);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paintClock();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Repaint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clock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1924" y="6314947"/>
            <a:ext cx="2146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97</a:t>
            </a:r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4492" y="140334"/>
            <a:ext cx="8694420" cy="641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private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void paintClock()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Initialize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clock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parameters</a:t>
            </a:r>
            <a:endParaRPr sz="1200">
              <a:latin typeface="Courier New"/>
              <a:cs typeface="Courier New"/>
            </a:endParaRPr>
          </a:p>
          <a:p>
            <a:pPr marL="748665" marR="351853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 clockRadius = Math.min(w, </a:t>
            </a:r>
            <a:r>
              <a:rPr sz="1200" b="1" spc="5" dirty="0">
                <a:latin typeface="Courier New"/>
                <a:cs typeface="Courier New"/>
              </a:rPr>
              <a:t>h) </a:t>
            </a:r>
            <a:r>
              <a:rPr sz="1200" b="1" dirty="0">
                <a:latin typeface="Courier New"/>
                <a:cs typeface="Courier New"/>
              </a:rPr>
              <a:t>* </a:t>
            </a:r>
            <a:r>
              <a:rPr sz="1200" b="1" spc="5" dirty="0">
                <a:latin typeface="Courier New"/>
                <a:cs typeface="Courier New"/>
              </a:rPr>
              <a:t>0.8 </a:t>
            </a:r>
            <a:r>
              <a:rPr sz="1200" b="1" dirty="0">
                <a:latin typeface="Courier New"/>
                <a:cs typeface="Courier New"/>
              </a:rPr>
              <a:t>* </a:t>
            </a:r>
            <a:r>
              <a:rPr sz="1200" b="1" spc="-5" dirty="0">
                <a:latin typeface="Courier New"/>
                <a:cs typeface="Courier New"/>
              </a:rPr>
              <a:t>0.5;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centerX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/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2;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centerY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/</a:t>
            </a:r>
            <a:r>
              <a:rPr sz="1200" b="1" spc="-5" dirty="0">
                <a:latin typeface="Courier New"/>
                <a:cs typeface="Courier New"/>
              </a:rPr>
              <a:t> 2;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Draw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circle</a:t>
            </a:r>
            <a:endParaRPr sz="1200">
              <a:latin typeface="Courier New"/>
              <a:cs typeface="Courier New"/>
            </a:endParaRPr>
          </a:p>
          <a:p>
            <a:pPr marL="748665" marR="259461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Circle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 Circle(centerX, centerY,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clockRadius);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circle.setFill(Color.WHITE);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circle.setStroke(Color.BLACK);</a:t>
            </a:r>
            <a:endParaRPr sz="1200">
              <a:latin typeface="Courier New"/>
              <a:cs typeface="Courier New"/>
            </a:endParaRPr>
          </a:p>
          <a:p>
            <a:pPr marL="748665" marR="185928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Text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t1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Text(centerX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5, </a:t>
            </a:r>
            <a:r>
              <a:rPr sz="1200" b="1" dirty="0">
                <a:latin typeface="Courier New"/>
                <a:cs typeface="Courier New"/>
              </a:rPr>
              <a:t>centerY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clockRadius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12,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"12");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t2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Text(centerX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clockRadius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3,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5,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"9"); </a:t>
            </a:r>
            <a:r>
              <a:rPr sz="1200" b="1" dirty="0">
                <a:latin typeface="Courier New"/>
                <a:cs typeface="Courier New"/>
              </a:rPr>
              <a:t> Text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t3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Text(centerX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clockRadius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10,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centerY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3,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"3");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t4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Text(centerX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3,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centerY</a:t>
            </a:r>
            <a:r>
              <a:rPr sz="1200" b="1" spc="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clockRadius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</a:t>
            </a:r>
            <a:r>
              <a:rPr sz="1200" b="1" spc="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3,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"6");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Draw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second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hand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 sLength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 clockRadius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 0.8;</a:t>
            </a:r>
            <a:endParaRPr sz="1200">
              <a:latin typeface="Courier New"/>
              <a:cs typeface="Courier New"/>
            </a:endParaRPr>
          </a:p>
          <a:p>
            <a:pPr marL="748665" marR="1029969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secondX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centerX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sLength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Math.sin(second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(2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Math.PI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/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60));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secondY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sLength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Math.cos(second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(2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Math.PI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/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60));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Line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sLine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Line(centerX,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centerY,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secondX,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secondY);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sLine.setStroke(Color.RED);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Draw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minute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hand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mLength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clockRadius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 0.65;</a:t>
            </a:r>
            <a:endParaRPr sz="1200">
              <a:latin typeface="Courier New"/>
              <a:cs typeface="Courier New"/>
            </a:endParaRPr>
          </a:p>
          <a:p>
            <a:pPr marL="748665" marR="1029969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xMinute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centerX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+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mLength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Math.sin(minute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(2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Math.PI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/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60));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double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minuteY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centerY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mLength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Math.cos(minute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(2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Math.PI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/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60)); </a:t>
            </a:r>
            <a:r>
              <a:rPr sz="1200" b="1" spc="-70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Line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mLine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Line(centerX,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centerY,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xMinute,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minuteY); 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mLine.setStroke(Color.BLUE);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Draw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hour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hand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double hLength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 clockRadius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* 0.5;</a:t>
            </a:r>
            <a:endParaRPr sz="1200">
              <a:latin typeface="Courier New"/>
              <a:cs typeface="Courier New"/>
            </a:endParaRPr>
          </a:p>
          <a:p>
            <a:pPr marL="748665" marR="5080" algn="just">
              <a:lnSpc>
                <a:spcPct val="100800"/>
              </a:lnSpc>
              <a:spcBef>
                <a:spcPts val="85"/>
              </a:spcBef>
            </a:pPr>
            <a:r>
              <a:rPr sz="1100" b="1" spc="-5" dirty="0">
                <a:latin typeface="Courier New"/>
                <a:cs typeface="Courier New"/>
              </a:rPr>
              <a:t>double </a:t>
            </a:r>
            <a:r>
              <a:rPr sz="1100" b="1" dirty="0">
                <a:latin typeface="Courier New"/>
                <a:cs typeface="Courier New"/>
              </a:rPr>
              <a:t>hourX = centerX + </a:t>
            </a:r>
            <a:r>
              <a:rPr sz="1100" b="1" spc="-5" dirty="0">
                <a:latin typeface="Courier New"/>
                <a:cs typeface="Courier New"/>
              </a:rPr>
              <a:t>hLength </a:t>
            </a:r>
            <a:r>
              <a:rPr sz="1100" b="1" dirty="0">
                <a:latin typeface="Courier New"/>
                <a:cs typeface="Courier New"/>
              </a:rPr>
              <a:t>* </a:t>
            </a:r>
            <a:r>
              <a:rPr sz="1100" b="1" spc="-5" dirty="0">
                <a:latin typeface="Courier New"/>
                <a:cs typeface="Courier New"/>
              </a:rPr>
              <a:t>Math.sin((hour </a:t>
            </a:r>
            <a:r>
              <a:rPr sz="1100" b="1" dirty="0">
                <a:latin typeface="Courier New"/>
                <a:cs typeface="Courier New"/>
              </a:rPr>
              <a:t>% </a:t>
            </a:r>
            <a:r>
              <a:rPr sz="1100" b="1" spc="-5" dirty="0">
                <a:latin typeface="Courier New"/>
                <a:cs typeface="Courier New"/>
              </a:rPr>
              <a:t>12 </a:t>
            </a:r>
            <a:r>
              <a:rPr sz="1100" b="1" dirty="0">
                <a:latin typeface="Courier New"/>
                <a:cs typeface="Courier New"/>
              </a:rPr>
              <a:t>+ </a:t>
            </a:r>
            <a:r>
              <a:rPr sz="1100" b="1" spc="-5" dirty="0">
                <a:latin typeface="Courier New"/>
                <a:cs typeface="Courier New"/>
              </a:rPr>
              <a:t>minute </a:t>
            </a:r>
            <a:r>
              <a:rPr sz="1100" b="1" dirty="0">
                <a:latin typeface="Courier New"/>
                <a:cs typeface="Courier New"/>
              </a:rPr>
              <a:t>/ 60.0) * (2 * </a:t>
            </a:r>
            <a:r>
              <a:rPr sz="1100" b="1" spc="-5" dirty="0">
                <a:latin typeface="Courier New"/>
                <a:cs typeface="Courier New"/>
              </a:rPr>
              <a:t>Math.PI </a:t>
            </a:r>
            <a:r>
              <a:rPr sz="1100" b="1" dirty="0">
                <a:latin typeface="Courier New"/>
                <a:cs typeface="Courier New"/>
              </a:rPr>
              <a:t>/ 12)); </a:t>
            </a:r>
            <a:r>
              <a:rPr sz="1100" b="1" spc="-650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double </a:t>
            </a:r>
            <a:r>
              <a:rPr sz="1100" b="1" dirty="0">
                <a:latin typeface="Courier New"/>
                <a:cs typeface="Courier New"/>
              </a:rPr>
              <a:t>hourY = centerY - </a:t>
            </a:r>
            <a:r>
              <a:rPr sz="1100" b="1" spc="-5" dirty="0">
                <a:latin typeface="Courier New"/>
                <a:cs typeface="Courier New"/>
              </a:rPr>
              <a:t>hLength </a:t>
            </a:r>
            <a:r>
              <a:rPr sz="1100" b="1" dirty="0">
                <a:latin typeface="Courier New"/>
                <a:cs typeface="Courier New"/>
              </a:rPr>
              <a:t>* </a:t>
            </a:r>
            <a:r>
              <a:rPr sz="1100" b="1" spc="-5" dirty="0">
                <a:latin typeface="Courier New"/>
                <a:cs typeface="Courier New"/>
              </a:rPr>
              <a:t>Math.cos((hour </a:t>
            </a:r>
            <a:r>
              <a:rPr sz="1100" b="1" dirty="0">
                <a:latin typeface="Courier New"/>
                <a:cs typeface="Courier New"/>
              </a:rPr>
              <a:t>% </a:t>
            </a:r>
            <a:r>
              <a:rPr sz="1100" b="1" spc="-5" dirty="0">
                <a:latin typeface="Courier New"/>
                <a:cs typeface="Courier New"/>
              </a:rPr>
              <a:t>12 </a:t>
            </a:r>
            <a:r>
              <a:rPr sz="1100" b="1" dirty="0">
                <a:latin typeface="Courier New"/>
                <a:cs typeface="Courier New"/>
              </a:rPr>
              <a:t>+ </a:t>
            </a:r>
            <a:r>
              <a:rPr sz="1100" b="1" spc="-5" dirty="0">
                <a:latin typeface="Courier New"/>
                <a:cs typeface="Courier New"/>
              </a:rPr>
              <a:t>minute </a:t>
            </a:r>
            <a:r>
              <a:rPr sz="1100" b="1" dirty="0">
                <a:latin typeface="Courier New"/>
                <a:cs typeface="Courier New"/>
              </a:rPr>
              <a:t>/ 60.0) * (2 * </a:t>
            </a:r>
            <a:r>
              <a:rPr sz="1100" b="1" spc="-5" dirty="0">
                <a:latin typeface="Courier New"/>
                <a:cs typeface="Courier New"/>
              </a:rPr>
              <a:t>Math.PI </a:t>
            </a:r>
            <a:r>
              <a:rPr sz="1100" b="1" dirty="0">
                <a:latin typeface="Courier New"/>
                <a:cs typeface="Courier New"/>
              </a:rPr>
              <a:t>/ 12)); </a:t>
            </a:r>
            <a:r>
              <a:rPr sz="1100" b="1" spc="-65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Line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hLine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=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new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Line(centerX,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centerY,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hourX,</a:t>
            </a:r>
            <a:r>
              <a:rPr sz="1200" b="1" spc="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hourY);</a:t>
            </a:r>
            <a:endParaRPr sz="1200">
              <a:latin typeface="Courier New"/>
              <a:cs typeface="Courier New"/>
            </a:endParaRPr>
          </a:p>
          <a:p>
            <a:pPr marL="748665" marR="5266690"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hLine.setStroke(Color.GREEN);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getChildren().clear();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getChildren().addAll(circle,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t1,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t2,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t3,</a:t>
            </a:r>
            <a:r>
              <a:rPr sz="1200" b="1" spc="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t4,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sLine,</a:t>
            </a:r>
            <a:r>
              <a:rPr sz="1200" b="1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mLine,</a:t>
            </a:r>
            <a:r>
              <a:rPr sz="1200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ourier New"/>
                <a:cs typeface="Courier New"/>
              </a:rPr>
              <a:t>hLine);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ts val="1340"/>
              </a:lnSpc>
              <a:spcBef>
                <a:spcPts val="5"/>
              </a:spcBef>
            </a:pPr>
            <a:r>
              <a:rPr sz="1200" b="1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580"/>
              </a:lnSpc>
            </a:pPr>
            <a:r>
              <a:rPr sz="1200" b="1" spc="-185" dirty="0">
                <a:latin typeface="Courier New"/>
                <a:cs typeface="Courier New"/>
              </a:rPr>
              <a:t>}</a:t>
            </a:r>
            <a:r>
              <a:rPr sz="2100" spc="-277" baseline="19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98</a:t>
            </a:r>
            <a:endParaRPr sz="2100" baseline="1984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632" y="2371423"/>
            <a:ext cx="6156815" cy="40952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2715"/>
            <a:ext cx="29679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Bouncing</a:t>
            </a:r>
            <a:r>
              <a:rPr sz="4000" spc="-95" dirty="0"/>
              <a:t> </a:t>
            </a:r>
            <a:r>
              <a:rPr sz="4000" spc="-40" dirty="0"/>
              <a:t>Ball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544" y="914400"/>
            <a:ext cx="2383535" cy="1295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99103" y="914400"/>
            <a:ext cx="2380488" cy="1295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28944" y="914400"/>
            <a:ext cx="2383536" cy="12954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1660" y="6329836"/>
            <a:ext cx="38544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pPr marL="42545">
                <a:lnSpc>
                  <a:spcPts val="1664"/>
                </a:lnSpc>
              </a:pPr>
              <a:t>99</a:t>
            </a:fld>
            <a:endParaRPr sz="14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(c)</a:t>
            </a:r>
            <a:r>
              <a:rPr spc="-10" dirty="0"/>
              <a:t> </a:t>
            </a:r>
            <a:r>
              <a:rPr spc="-5" dirty="0"/>
              <a:t>Paul</a:t>
            </a:r>
            <a:r>
              <a:rPr spc="-20" dirty="0"/>
              <a:t> </a:t>
            </a:r>
            <a:r>
              <a:rPr spc="-5" dirty="0"/>
              <a:t>Fodor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Pearson</a:t>
            </a:r>
            <a:r>
              <a:rPr spc="-15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14814</Words>
  <Application>Microsoft Office PowerPoint</Application>
  <PresentationFormat>On-screen Show (4:3)</PresentationFormat>
  <Paragraphs>2053</Paragraphs>
  <Slides>169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0" baseType="lpstr">
      <vt:lpstr>Office Theme</vt:lpstr>
      <vt:lpstr>Slide 1</vt:lpstr>
      <vt:lpstr>GUI Examples</vt:lpstr>
      <vt:lpstr>GUI</vt:lpstr>
      <vt:lpstr>How do GUIs work?</vt:lpstr>
      <vt:lpstr>Example: a mouse click on a button</vt:lpstr>
      <vt:lpstr>GUI Look vs. Behavior</vt:lpstr>
      <vt:lpstr>What does a GUI framework do for you?</vt:lpstr>
      <vt:lpstr>JavaFX vs Swing and AWT</vt:lpstr>
      <vt:lpstr>Basic Structure of JavaFX</vt:lpstr>
      <vt:lpstr>Slide 10</vt:lpstr>
      <vt:lpstr>Slide 11</vt:lpstr>
      <vt:lpstr>Panes, UI Controls, and Shapes</vt:lpstr>
      <vt:lpstr>Slide 13</vt:lpstr>
      <vt:lpstr>Display a Shape</vt:lpstr>
      <vt:lpstr>Circle in a Pane</vt:lpstr>
      <vt:lpstr>Binding Properties</vt:lpstr>
      <vt:lpstr>Slide 17</vt:lpstr>
      <vt:lpstr>JavaFX Beans and Binding</vt:lpstr>
      <vt:lpstr>JavaFX CSS style and Node rotation</vt:lpstr>
      <vt:lpstr>JavaFX CSS style and Node rotation</vt:lpstr>
      <vt:lpstr>JavaFX External CSS style file</vt:lpstr>
      <vt:lpstr>Helper classes: The Color Class</vt:lpstr>
      <vt:lpstr>Helper classes: The Font Class</vt:lpstr>
      <vt:lpstr>The Image and ImageView Classes</vt:lpstr>
      <vt:lpstr>Slide 25</vt:lpstr>
      <vt:lpstr>Layout Panes</vt:lpstr>
      <vt:lpstr>FlowPane</vt:lpstr>
      <vt:lpstr>Slide 28</vt:lpstr>
      <vt:lpstr>GridPane</vt:lpstr>
      <vt:lpstr>Slide 30</vt:lpstr>
      <vt:lpstr>BorderPane</vt:lpstr>
      <vt:lpstr>Slide 32</vt:lpstr>
      <vt:lpstr>Hbox and VBox</vt:lpstr>
      <vt:lpstr>Slide 34</vt:lpstr>
      <vt:lpstr>Shapes JavaFX provides many shape classes for drawing texts,  lines, circles, rectangles, ellipses, arcs, polygons, and  polylines.</vt:lpstr>
      <vt:lpstr>Text</vt:lpstr>
      <vt:lpstr>Slide 37</vt:lpstr>
      <vt:lpstr>Line</vt:lpstr>
      <vt:lpstr>Slide 39</vt:lpstr>
      <vt:lpstr>Rectangle</vt:lpstr>
      <vt:lpstr>Slide 41</vt:lpstr>
      <vt:lpstr>Circle</vt:lpstr>
      <vt:lpstr>Ellipse</vt:lpstr>
      <vt:lpstr>Slide 44</vt:lpstr>
      <vt:lpstr>Polygon and Polyline</vt:lpstr>
      <vt:lpstr>Event Programming</vt:lpstr>
      <vt:lpstr>Where do we come in?</vt:lpstr>
      <vt:lpstr>Java’s Event Handling</vt:lpstr>
      <vt:lpstr>Java’s Event Handling</vt:lpstr>
      <vt:lpstr>Event Listeners (Event Handler)</vt:lpstr>
      <vt:lpstr>Event Objects</vt:lpstr>
      <vt:lpstr>Slide 52</vt:lpstr>
      <vt:lpstr>Handling GUI Events</vt:lpstr>
      <vt:lpstr>Event Classes</vt:lpstr>
      <vt:lpstr>Event Information</vt:lpstr>
      <vt:lpstr>Selected User Actions and Handlers</vt:lpstr>
      <vt:lpstr>The Delegation Model</vt:lpstr>
      <vt:lpstr>ControlCircle program that uses two buttons to control the size of a circle</vt:lpstr>
      <vt:lpstr>ControlCircle program that uses two buttons to control the size of a circle</vt:lpstr>
      <vt:lpstr>Inner Class Listeners</vt:lpstr>
      <vt:lpstr>Inner Classes</vt:lpstr>
      <vt:lpstr>Inner Classes</vt:lpstr>
      <vt:lpstr>Anonymous Inner Classes</vt:lpstr>
      <vt:lpstr>Anonymous Inner Classes</vt:lpstr>
      <vt:lpstr>Anonymous Inner Classes</vt:lpstr>
      <vt:lpstr>Slide 66</vt:lpstr>
      <vt:lpstr>Slide 67</vt:lpstr>
      <vt:lpstr>Simplifying Event Handing Using  Lambda Expressions</vt:lpstr>
      <vt:lpstr>Slide 69</vt:lpstr>
      <vt:lpstr>Basic Syntax for a Lambda Expression</vt:lpstr>
      <vt:lpstr>Single Abstract Method Interface (SAM)</vt:lpstr>
      <vt:lpstr>Loan Calculator</vt:lpstr>
      <vt:lpstr>Slide 73</vt:lpstr>
      <vt:lpstr>Slide 74</vt:lpstr>
      <vt:lpstr>MouseEvent</vt:lpstr>
      <vt:lpstr>// Move the text with the mouse clicked  import javafx.application.Application;  import javafx.stage.Stage; import javafx.scene.Scene;  import javafx.scene.layout.Pane;  import javafx.scene.text.Text;</vt:lpstr>
      <vt:lpstr>The KeyEvent Class</vt:lpstr>
      <vt:lpstr>Slide 78</vt:lpstr>
      <vt:lpstr>The KeyCode Constants</vt:lpstr>
      <vt:lpstr>Control Circle with Mouse and Key</vt:lpstr>
      <vt:lpstr>Slide 81</vt:lpstr>
      <vt:lpstr>Listeners for Observable Objects</vt:lpstr>
      <vt:lpstr>Listeners for Observable Objects</vt:lpstr>
      <vt:lpstr>Animation</vt:lpstr>
      <vt:lpstr>PathTransition</vt:lpstr>
      <vt:lpstr>Slide 86</vt:lpstr>
      <vt:lpstr>pt.setOrientation(  PathTransition.OrientationType. ORTHOGONAL_TO_TANGENT);</vt:lpstr>
      <vt:lpstr>import javafx.application.Application;  import javafx.stage.Stage; import javafx.scene.Scene;  import javafx.scene.layout.Pane;  import javafx.scene.shape.Line;</vt:lpstr>
      <vt:lpstr>FadeTransition The FadeTransition class animates the change of the  opacity in a node over a given time:</vt:lpstr>
      <vt:lpstr>Slide 90</vt:lpstr>
      <vt:lpstr>Slide 91</vt:lpstr>
      <vt:lpstr>Timeline</vt:lpstr>
      <vt:lpstr>Slide 93</vt:lpstr>
      <vt:lpstr>Slide 94</vt:lpstr>
      <vt:lpstr>Clock Animation</vt:lpstr>
      <vt:lpstr>Slide 96</vt:lpstr>
      <vt:lpstr>Slide 97</vt:lpstr>
      <vt:lpstr>Slide 98</vt:lpstr>
      <vt:lpstr>Bouncing Ball</vt:lpstr>
      <vt:lpstr>Slide 100</vt:lpstr>
      <vt:lpstr>Slide 101</vt:lpstr>
      <vt:lpstr>Slide 102</vt:lpstr>
      <vt:lpstr>JavaFX support for mobile devices</vt:lpstr>
      <vt:lpstr>Control Nodes</vt:lpstr>
      <vt:lpstr>Labeled class</vt:lpstr>
      <vt:lpstr>Label class</vt:lpstr>
      <vt:lpstr>Slide 107</vt:lpstr>
      <vt:lpstr>Slide 108</vt:lpstr>
      <vt:lpstr>ButtonBase and Button</vt:lpstr>
      <vt:lpstr>Slide 110</vt:lpstr>
      <vt:lpstr>Slide 111</vt:lpstr>
      <vt:lpstr>CheckBox</vt:lpstr>
      <vt:lpstr>Slide 113</vt:lpstr>
      <vt:lpstr>Slide 114</vt:lpstr>
      <vt:lpstr>RadioButton</vt:lpstr>
      <vt:lpstr>Slide 116</vt:lpstr>
      <vt:lpstr>Slide 117</vt:lpstr>
      <vt:lpstr>TextField</vt:lpstr>
      <vt:lpstr>Slide 119</vt:lpstr>
      <vt:lpstr>TextArea</vt:lpstr>
      <vt:lpstr>ComboBox</vt:lpstr>
      <vt:lpstr>ListView</vt:lpstr>
      <vt:lpstr>Slide 123</vt:lpstr>
      <vt:lpstr>Slide 124</vt:lpstr>
      <vt:lpstr>ScrollBar</vt:lpstr>
      <vt:lpstr>Slider</vt:lpstr>
      <vt:lpstr>Media</vt:lpstr>
      <vt:lpstr>MediaPlayer</vt:lpstr>
      <vt:lpstr>MediaView</vt:lpstr>
      <vt:lpstr>Example: Using Media</vt:lpstr>
      <vt:lpstr>Slide 131</vt:lpstr>
      <vt:lpstr>Slide 132</vt:lpstr>
      <vt:lpstr>CSS</vt:lpstr>
      <vt:lpstr>JavaFX CSS</vt:lpstr>
      <vt:lpstr>Style Class and Style ID</vt:lpstr>
      <vt:lpstr>Slide 136</vt:lpstr>
      <vt:lpstr>Slide 137</vt:lpstr>
      <vt:lpstr>QuadCurve</vt:lpstr>
      <vt:lpstr>QuadCurve</vt:lpstr>
      <vt:lpstr>Menus</vt:lpstr>
      <vt:lpstr>Slide 141</vt:lpstr>
      <vt:lpstr>Slide 142</vt:lpstr>
      <vt:lpstr>Slide 143</vt:lpstr>
      <vt:lpstr>Slide 144</vt:lpstr>
      <vt:lpstr>Context Menu</vt:lpstr>
      <vt:lpstr>Slide 146</vt:lpstr>
      <vt:lpstr>Slide 147</vt:lpstr>
      <vt:lpstr>SplitPane</vt:lpstr>
      <vt:lpstr>TabPane</vt:lpstr>
      <vt:lpstr>TabPane</vt:lpstr>
      <vt:lpstr>TableView</vt:lpstr>
      <vt:lpstr>The TableColumn Class</vt:lpstr>
      <vt:lpstr>FXML</vt:lpstr>
      <vt:lpstr>FXML document:</vt:lpstr>
      <vt:lpstr>Slide 155</vt:lpstr>
      <vt:lpstr>HTML in JavaFX</vt:lpstr>
      <vt:lpstr>HTML</vt:lpstr>
      <vt:lpstr>HTML</vt:lpstr>
      <vt:lpstr>HTML by Examples</vt:lpstr>
      <vt:lpstr>JavaFX with HTML</vt:lpstr>
      <vt:lpstr>JavaFX with HTML</vt:lpstr>
      <vt:lpstr>javafx.scene.canvas.Canvas</vt:lpstr>
      <vt:lpstr>Slide 163</vt:lpstr>
      <vt:lpstr>Slide 164</vt:lpstr>
      <vt:lpstr>Slide 165</vt:lpstr>
      <vt:lpstr>Slide 166</vt:lpstr>
      <vt:lpstr>Slide 167</vt:lpstr>
      <vt:lpstr>Slide 168</vt:lpstr>
      <vt:lpstr>public void draw() { for (int i = 0; i &lt; xPoints.size(); i++) {  double[] xVertices = xPoints.get(i);  double[] yVertices = yPoints.get(i);  for (int j = 0; j &lt; 5; j++) {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User Interfaces JavaFX GUI Basics</dc:title>
  <dc:creator>Paul Fodor</dc:creator>
  <cp:lastModifiedBy>Staff</cp:lastModifiedBy>
  <cp:revision>1</cp:revision>
  <dcterms:created xsi:type="dcterms:W3CDTF">2022-12-13T03:22:36Z</dcterms:created>
  <dcterms:modified xsi:type="dcterms:W3CDTF">2022-12-16T07:48:43Z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2022-12-13T00:00:00Z</vt:filetime>
  </property>
</Properties>
</file>